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2" r:id="rId2"/>
    <p:sldId id="493" r:id="rId3"/>
    <p:sldId id="495" r:id="rId4"/>
    <p:sldId id="497" r:id="rId5"/>
    <p:sldId id="321" r:id="rId6"/>
    <p:sldId id="498" r:id="rId7"/>
    <p:sldId id="499" r:id="rId8"/>
    <p:sldId id="420" r:id="rId9"/>
    <p:sldId id="391" r:id="rId10"/>
    <p:sldId id="474" r:id="rId11"/>
    <p:sldId id="393" r:id="rId12"/>
    <p:sldId id="394" r:id="rId13"/>
    <p:sldId id="500" r:id="rId14"/>
    <p:sldId id="501" r:id="rId15"/>
    <p:sldId id="502" r:id="rId16"/>
    <p:sldId id="503" r:id="rId17"/>
    <p:sldId id="492" r:id="rId18"/>
    <p:sldId id="491" r:id="rId19"/>
    <p:sldId id="509" r:id="rId20"/>
    <p:sldId id="514" r:id="rId21"/>
  </p:sldIdLst>
  <p:sldSz cx="9144000" cy="6858000" type="screen4x3"/>
  <p:notesSz cx="6858000" cy="9144000"/>
  <p:custDataLst>
    <p:tags r:id="rId23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66FF"/>
    <a:srgbClr val="0000FF"/>
    <a:srgbClr val="006600"/>
    <a:srgbClr val="FF3399"/>
    <a:srgbClr val="FF0000"/>
    <a:srgbClr val="000066"/>
    <a:srgbClr val="A50021"/>
    <a:srgbClr val="0033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42" autoAdjust="0"/>
    <p:restoredTop sz="94660"/>
  </p:normalViewPr>
  <p:slideViewPr>
    <p:cSldViewPr>
      <p:cViewPr>
        <p:scale>
          <a:sx n="90" d="100"/>
          <a:sy n="90" d="100"/>
        </p:scale>
        <p:origin x="-172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361A1-A692-4565-BCE1-717A9A4C0522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C39C9-F04A-45DC-8E0A-305E06452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3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E5BC0-8DBA-4D5E-8251-CF40745995D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1629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AAD51-2AB2-49DF-84A8-51F259B38AE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8070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0991C-1B5E-4544-A516-1C574D7AF08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6353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0217D-F7A6-4381-A718-04AE4F2D1E8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7856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8929-2A98-4C52-918C-8EFCFB671AD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9133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FD4F2-5775-46A3-8740-EAD931B2408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5385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0792C-29FE-4C3C-9677-15AE0CBEDFD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3568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4B038-9B76-4486-B71F-89D126C848B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0675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4E6CD-C38E-485A-A779-DE872A18EFF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007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A4C9C-51FA-48AF-B23B-51A71A5A749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252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4831A-6837-4CF7-8AA3-68FC30F3A7F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1002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76FA06-A3CA-4DE0-B968-51150A2A631D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467544" y="1268760"/>
            <a:ext cx="8208912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600" dirty="0"/>
              <a:t>Bayesian Models </a:t>
            </a:r>
            <a:r>
              <a:rPr lang="en-US" sz="3600" dirty="0" smtClean="0"/>
              <a:t>in Machine Learning</a:t>
            </a:r>
            <a:endParaRPr lang="cs-CZ" altLang="en-US" sz="2400" dirty="0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1403350" y="3789040"/>
            <a:ext cx="6400800" cy="7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dirty="0" err="1"/>
              <a:t>Luk</a:t>
            </a:r>
            <a:r>
              <a:rPr lang="cs-CZ" altLang="en-US" dirty="0"/>
              <a:t>áš</a:t>
            </a:r>
            <a:r>
              <a:rPr lang="en-US" altLang="en-US" dirty="0"/>
              <a:t> </a:t>
            </a:r>
            <a:r>
              <a:rPr lang="en-US" altLang="en-US" dirty="0" err="1"/>
              <a:t>Burget</a:t>
            </a:r>
            <a:endParaRPr lang="en-US" altLang="en-US" dirty="0"/>
          </a:p>
          <a:p>
            <a:endParaRPr lang="cs-CZ" altLang="en-US" dirty="0"/>
          </a:p>
        </p:txBody>
      </p:sp>
      <p:pic>
        <p:nvPicPr>
          <p:cNvPr id="1026" name="Picture 2" descr="https://www.vutbr.cz/data_storage/multimedia/jvs/loga/02_fakulty/FIT/1-zakladni/EN/PNG/FIT_color_RGB_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96420"/>
            <a:ext cx="4464496" cy="9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85800" y="5124400"/>
            <a:ext cx="7848600" cy="14729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US" sz="2400" kern="0" dirty="0"/>
          </a:p>
          <a:p>
            <a:pPr marL="0" indent="0" algn="ctr">
              <a:buNone/>
            </a:pPr>
            <a:r>
              <a:rPr lang="en-US" sz="2000" kern="0" dirty="0" err="1"/>
              <a:t>Escuela</a:t>
            </a:r>
            <a:r>
              <a:rPr lang="en-US" sz="2000" kern="0" dirty="0"/>
              <a:t> de </a:t>
            </a:r>
            <a:r>
              <a:rPr lang="en-US" sz="2000" kern="0" dirty="0" err="1"/>
              <a:t>Ciencias</a:t>
            </a:r>
            <a:r>
              <a:rPr lang="en-US" sz="2000" kern="0" dirty="0"/>
              <a:t> </a:t>
            </a:r>
            <a:r>
              <a:rPr lang="en-US" sz="2000" kern="0" dirty="0" err="1"/>
              <a:t>Informáticas</a:t>
            </a:r>
            <a:r>
              <a:rPr lang="en-US" sz="2000" kern="0" dirty="0"/>
              <a:t> 2017</a:t>
            </a:r>
          </a:p>
          <a:p>
            <a:pPr marL="0" indent="0" algn="ctr">
              <a:buNone/>
            </a:pPr>
            <a:r>
              <a:rPr lang="en-US" sz="2000" kern="0" dirty="0" smtClean="0"/>
              <a:t>Buenos Aires, July 24-29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 descr="gaussmixes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" b="7840"/>
          <a:stretch/>
        </p:blipFill>
        <p:spPr bwMode="auto">
          <a:xfrm>
            <a:off x="0" y="2276872"/>
            <a:ext cx="9058940" cy="45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Multivariate observations</a:t>
            </a:r>
            <a:endParaRPr lang="cs-CZ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651248"/>
                <a:ext cx="8229600" cy="769640"/>
              </a:xfrm>
            </p:spPr>
            <p:txBody>
              <a:bodyPr/>
              <a:lstStyle/>
              <a:p>
                <a:pPr marL="457200" lvl="1" indent="0">
                  <a:lnSpc>
                    <a:spcPct val="80000"/>
                  </a:lnSpc>
                  <a:buNone/>
                </a:pPr>
                <a:r>
                  <a:rPr lang="en-US" altLang="en-US" sz="2000" dirty="0" smtClean="0">
                    <a:cs typeface="Times New Roman" panose="02020603050405020304" pitchFamily="18" charset="0"/>
                  </a:rPr>
                  <a:t>From now, </a:t>
                </a:r>
                <a:r>
                  <a:rPr lang="en-US" altLang="en-US" sz="2000" dirty="0">
                    <a:cs typeface="Times New Roman" panose="02020603050405020304" pitchFamily="18" charset="0"/>
                  </a:rPr>
                  <a:t>univariate </a:t>
                </a:r>
                <a:r>
                  <a:rPr lang="en-US" altLang="en-US" sz="2000" dirty="0" smtClean="0">
                    <a:cs typeface="Times New Roman" panose="02020603050405020304" pitchFamily="18" charset="0"/>
                  </a:rPr>
                  <a:t>observations will be denoted as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en-US" sz="2400" b="0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 smtClean="0">
                    <a:solidFill>
                      <a:srgbClr val="000000"/>
                    </a:solidFill>
                    <a:ea typeface="+mn-ea"/>
                    <a:cs typeface="Times New Roman" panose="02020603050405020304" pitchFamily="18" charset="0"/>
                  </a:rPr>
                  <a:t>and multivariate as </a:t>
                </a:r>
                <a14:m>
                  <m:oMath xmlns:m="http://schemas.openxmlformats.org/officeDocument/2006/math">
                    <m:r>
                      <a:rPr lang="en-US" altLang="en-US" sz="2400" b="1" i="0">
                        <a:latin typeface="Cambria Math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alt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sz="2400" b="0" i="1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en-US" alt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𝑤𝑒𝑖𝑔h𝑡</m:t>
                    </m:r>
                    <m:r>
                      <a:rPr lang="en-US" alt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𝑑𝑖𝑎𝑚𝑒𝑡𝑒𝑟</m:t>
                    </m:r>
                    <m:r>
                      <a:rPr lang="en-US" alt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…]</m:t>
                    </m:r>
                  </m:oMath>
                </a14:m>
                <a:endParaRPr lang="en-US" altLang="en-US" sz="24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4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651248"/>
                <a:ext cx="8229600" cy="769640"/>
              </a:xfrm>
              <a:blipFill rotWithShape="1">
                <a:blip r:embed="rId3"/>
                <a:stretch>
                  <a:fillRect t="-6349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637" name="Text Box 13"/>
              <p:cNvSpPr txBox="1">
                <a:spLocks noChangeArrowheads="1"/>
              </p:cNvSpPr>
              <p:nvPr/>
            </p:nvSpPr>
            <p:spPr bwMode="auto">
              <a:xfrm rot="16200000">
                <a:off x="-38230" y="3891267"/>
                <a:ext cx="169969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dirty="0" smtClean="0">
                    <a:sym typeface="Wingdings" pitchFamily="2" charset="2"/>
                  </a:rPr>
                  <a:t></a:t>
                </a:r>
                <a:r>
                  <a:rPr lang="en-US" altLang="en-US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0" smtClean="0">
                        <a:latin typeface="Cambria Math"/>
                        <a:cs typeface="Times New Roman" panose="02020603050405020304" pitchFamily="18" charset="0"/>
                      </a:rPr>
                      <m:t>𝐩</m:t>
                    </m:r>
                    <m:r>
                      <a:rPr lang="en-US" altLang="en-US" sz="2000" b="1" i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2000" b="1">
                        <a:latin typeface="Cambria Math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altLang="en-US" sz="2000" b="0" i="0" smtClean="0"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𝑐𝑙𝑎𝑠𝑠</m:t>
                    </m:r>
                    <m:r>
                      <a:rPr lang="en-US" altLang="en-US" sz="2000" b="1" i="0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cs-CZ" altLang="en-US" sz="2000" dirty="0"/>
              </a:p>
            </p:txBody>
          </p:sp>
        </mc:Choice>
        <mc:Fallback xmlns="">
          <p:sp>
            <p:nvSpPr>
              <p:cNvPr id="154637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-38230" y="3891267"/>
                <a:ext cx="1699692" cy="400110"/>
              </a:xfrm>
              <a:prstGeom prst="rect">
                <a:avLst/>
              </a:prstGeom>
              <a:blipFill rotWithShape="1">
                <a:blip r:embed="rId4"/>
                <a:stretch>
                  <a:fillRect r="-22727" b="-28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655" name="Text Box 31"/>
          <p:cNvSpPr txBox="1">
            <a:spLocks noChangeArrowheads="1"/>
          </p:cNvSpPr>
          <p:nvPr/>
        </p:nvSpPr>
        <p:spPr bwMode="auto">
          <a:xfrm rot="-1626404">
            <a:off x="6400800" y="5823476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000" dirty="0">
                <a:sym typeface="Wingdings" pitchFamily="2" charset="2"/>
              </a:rPr>
              <a:t>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656" name="Text Box 32"/>
          <p:cNvSpPr txBox="1">
            <a:spLocks noChangeArrowheads="1"/>
          </p:cNvSpPr>
          <p:nvPr/>
        </p:nvSpPr>
        <p:spPr bwMode="auto">
          <a:xfrm rot="1548830">
            <a:off x="2362200" y="5823476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000" dirty="0">
                <a:sym typeface="Wingdings" pitchFamily="2" charset="2"/>
              </a:rPr>
              <a:t>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alt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0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Estimation of parameters</a:t>
            </a:r>
            <a:endParaRPr lang="cs-CZ" altLang="en-US" dirty="0"/>
          </a:p>
        </p:txBody>
      </p:sp>
      <p:grpSp>
        <p:nvGrpSpPr>
          <p:cNvPr id="6205" name="Group 61"/>
          <p:cNvGrpSpPr>
            <a:grpSpLocks/>
          </p:cNvGrpSpPr>
          <p:nvPr/>
        </p:nvGrpSpPr>
        <p:grpSpPr bwMode="auto">
          <a:xfrm>
            <a:off x="684213" y="3070225"/>
            <a:ext cx="7561262" cy="1584325"/>
            <a:chOff x="385" y="618"/>
            <a:chExt cx="4763" cy="998"/>
          </a:xfrm>
        </p:grpSpPr>
        <p:grpSp>
          <p:nvGrpSpPr>
            <p:cNvPr id="6206" name="Group 62"/>
            <p:cNvGrpSpPr>
              <a:grpSpLocks/>
            </p:cNvGrpSpPr>
            <p:nvPr/>
          </p:nvGrpSpPr>
          <p:grpSpPr bwMode="auto">
            <a:xfrm>
              <a:off x="385" y="618"/>
              <a:ext cx="4763" cy="998"/>
              <a:chOff x="476" y="2795"/>
              <a:chExt cx="4763" cy="998"/>
            </a:xfrm>
          </p:grpSpPr>
          <p:sp>
            <p:nvSpPr>
              <p:cNvPr id="6207" name="Line 63"/>
              <p:cNvSpPr>
                <a:spLocks noChangeShapeType="1"/>
              </p:cNvSpPr>
              <p:nvPr/>
            </p:nvSpPr>
            <p:spPr bwMode="auto">
              <a:xfrm>
                <a:off x="476" y="3702"/>
                <a:ext cx="47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8" name="Freeform 64"/>
              <p:cNvSpPr>
                <a:spLocks/>
              </p:cNvSpPr>
              <p:nvPr/>
            </p:nvSpPr>
            <p:spPr bwMode="auto">
              <a:xfrm>
                <a:off x="1882" y="2848"/>
                <a:ext cx="1565" cy="854"/>
              </a:xfrm>
              <a:custGeom>
                <a:avLst/>
                <a:gdLst>
                  <a:gd name="T0" fmla="*/ 0 w 2087"/>
                  <a:gd name="T1" fmla="*/ 839 h 854"/>
                  <a:gd name="T2" fmla="*/ 136 w 2087"/>
                  <a:gd name="T3" fmla="*/ 839 h 854"/>
                  <a:gd name="T4" fmla="*/ 363 w 2087"/>
                  <a:gd name="T5" fmla="*/ 748 h 854"/>
                  <a:gd name="T6" fmla="*/ 590 w 2087"/>
                  <a:gd name="T7" fmla="*/ 521 h 854"/>
                  <a:gd name="T8" fmla="*/ 862 w 2087"/>
                  <a:gd name="T9" fmla="*/ 68 h 854"/>
                  <a:gd name="T10" fmla="*/ 1043 w 2087"/>
                  <a:gd name="T11" fmla="*/ 113 h 854"/>
                  <a:gd name="T12" fmla="*/ 1180 w 2087"/>
                  <a:gd name="T13" fmla="*/ 22 h 854"/>
                  <a:gd name="T14" fmla="*/ 1316 w 2087"/>
                  <a:gd name="T15" fmla="*/ 159 h 854"/>
                  <a:gd name="T16" fmla="*/ 1542 w 2087"/>
                  <a:gd name="T17" fmla="*/ 567 h 854"/>
                  <a:gd name="T18" fmla="*/ 1860 w 2087"/>
                  <a:gd name="T19" fmla="*/ 794 h 854"/>
                  <a:gd name="T20" fmla="*/ 2087 w 2087"/>
                  <a:gd name="T21" fmla="*/ 839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87" h="854">
                    <a:moveTo>
                      <a:pt x="0" y="839"/>
                    </a:moveTo>
                    <a:cubicBezTo>
                      <a:pt x="38" y="846"/>
                      <a:pt x="76" y="854"/>
                      <a:pt x="136" y="839"/>
                    </a:cubicBezTo>
                    <a:cubicBezTo>
                      <a:pt x="196" y="824"/>
                      <a:pt x="288" y="801"/>
                      <a:pt x="363" y="748"/>
                    </a:cubicBezTo>
                    <a:cubicBezTo>
                      <a:pt x="438" y="695"/>
                      <a:pt x="507" y="634"/>
                      <a:pt x="590" y="521"/>
                    </a:cubicBezTo>
                    <a:cubicBezTo>
                      <a:pt x="673" y="408"/>
                      <a:pt x="787" y="136"/>
                      <a:pt x="862" y="68"/>
                    </a:cubicBezTo>
                    <a:cubicBezTo>
                      <a:pt x="937" y="0"/>
                      <a:pt x="990" y="121"/>
                      <a:pt x="1043" y="113"/>
                    </a:cubicBezTo>
                    <a:cubicBezTo>
                      <a:pt x="1096" y="105"/>
                      <a:pt x="1135" y="14"/>
                      <a:pt x="1180" y="22"/>
                    </a:cubicBezTo>
                    <a:cubicBezTo>
                      <a:pt x="1225" y="30"/>
                      <a:pt x="1256" y="68"/>
                      <a:pt x="1316" y="159"/>
                    </a:cubicBezTo>
                    <a:cubicBezTo>
                      <a:pt x="1376" y="250"/>
                      <a:pt x="1451" y="461"/>
                      <a:pt x="1542" y="567"/>
                    </a:cubicBezTo>
                    <a:cubicBezTo>
                      <a:pt x="1633" y="673"/>
                      <a:pt x="1769" y="749"/>
                      <a:pt x="1860" y="794"/>
                    </a:cubicBezTo>
                    <a:cubicBezTo>
                      <a:pt x="1951" y="839"/>
                      <a:pt x="2019" y="839"/>
                      <a:pt x="2087" y="839"/>
                    </a:cubicBezTo>
                  </a:path>
                </a:pathLst>
              </a:custGeom>
              <a:noFill/>
              <a:ln w="25400" cap="rnd">
                <a:solidFill>
                  <a:srgbClr val="333399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9" name="Freeform 65"/>
              <p:cNvSpPr>
                <a:spLocks/>
              </p:cNvSpPr>
              <p:nvPr/>
            </p:nvSpPr>
            <p:spPr bwMode="auto">
              <a:xfrm>
                <a:off x="2733" y="3173"/>
                <a:ext cx="2143" cy="529"/>
              </a:xfrm>
              <a:custGeom>
                <a:avLst/>
                <a:gdLst>
                  <a:gd name="T0" fmla="*/ 0 w 2858"/>
                  <a:gd name="T1" fmla="*/ 506 h 529"/>
                  <a:gd name="T2" fmla="*/ 182 w 2858"/>
                  <a:gd name="T3" fmla="*/ 506 h 529"/>
                  <a:gd name="T4" fmla="*/ 635 w 2858"/>
                  <a:gd name="T5" fmla="*/ 370 h 529"/>
                  <a:gd name="T6" fmla="*/ 998 w 2858"/>
                  <a:gd name="T7" fmla="*/ 98 h 529"/>
                  <a:gd name="T8" fmla="*/ 1316 w 2858"/>
                  <a:gd name="T9" fmla="*/ 7 h 529"/>
                  <a:gd name="T10" fmla="*/ 1588 w 2858"/>
                  <a:gd name="T11" fmla="*/ 143 h 529"/>
                  <a:gd name="T12" fmla="*/ 1769 w 2858"/>
                  <a:gd name="T13" fmla="*/ 143 h 529"/>
                  <a:gd name="T14" fmla="*/ 2132 w 2858"/>
                  <a:gd name="T15" fmla="*/ 370 h 529"/>
                  <a:gd name="T16" fmla="*/ 2404 w 2858"/>
                  <a:gd name="T17" fmla="*/ 461 h 529"/>
                  <a:gd name="T18" fmla="*/ 2858 w 2858"/>
                  <a:gd name="T19" fmla="*/ 506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58" h="529">
                    <a:moveTo>
                      <a:pt x="0" y="506"/>
                    </a:moveTo>
                    <a:cubicBezTo>
                      <a:pt x="38" y="517"/>
                      <a:pt x="76" y="529"/>
                      <a:pt x="182" y="506"/>
                    </a:cubicBezTo>
                    <a:cubicBezTo>
                      <a:pt x="288" y="483"/>
                      <a:pt x="499" y="438"/>
                      <a:pt x="635" y="370"/>
                    </a:cubicBezTo>
                    <a:cubicBezTo>
                      <a:pt x="771" y="302"/>
                      <a:pt x="884" y="159"/>
                      <a:pt x="998" y="98"/>
                    </a:cubicBezTo>
                    <a:cubicBezTo>
                      <a:pt x="1112" y="37"/>
                      <a:pt x="1218" y="0"/>
                      <a:pt x="1316" y="7"/>
                    </a:cubicBezTo>
                    <a:cubicBezTo>
                      <a:pt x="1414" y="14"/>
                      <a:pt x="1513" y="120"/>
                      <a:pt x="1588" y="143"/>
                    </a:cubicBezTo>
                    <a:cubicBezTo>
                      <a:pt x="1663" y="166"/>
                      <a:pt x="1678" y="105"/>
                      <a:pt x="1769" y="143"/>
                    </a:cubicBezTo>
                    <a:cubicBezTo>
                      <a:pt x="1860" y="181"/>
                      <a:pt x="2026" y="317"/>
                      <a:pt x="2132" y="370"/>
                    </a:cubicBezTo>
                    <a:cubicBezTo>
                      <a:pt x="2238" y="423"/>
                      <a:pt x="2283" y="438"/>
                      <a:pt x="2404" y="461"/>
                    </a:cubicBezTo>
                    <a:cubicBezTo>
                      <a:pt x="2525" y="484"/>
                      <a:pt x="2691" y="495"/>
                      <a:pt x="2858" y="506"/>
                    </a:cubicBezTo>
                  </a:path>
                </a:pathLst>
              </a:custGeom>
              <a:noFill/>
              <a:ln w="254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2" name="Line 68"/>
              <p:cNvSpPr>
                <a:spLocks noChangeShapeType="1"/>
              </p:cNvSpPr>
              <p:nvPr/>
            </p:nvSpPr>
            <p:spPr bwMode="auto">
              <a:xfrm flipV="1">
                <a:off x="2562" y="2795"/>
                <a:ext cx="0" cy="9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3" name="Freeform 69"/>
              <p:cNvSpPr>
                <a:spLocks/>
              </p:cNvSpPr>
              <p:nvPr/>
            </p:nvSpPr>
            <p:spPr bwMode="auto">
              <a:xfrm>
                <a:off x="793" y="3067"/>
                <a:ext cx="1905" cy="635"/>
              </a:xfrm>
              <a:custGeom>
                <a:avLst/>
                <a:gdLst>
                  <a:gd name="T0" fmla="*/ 0 w 2812"/>
                  <a:gd name="T1" fmla="*/ 741 h 756"/>
                  <a:gd name="T2" fmla="*/ 272 w 2812"/>
                  <a:gd name="T3" fmla="*/ 696 h 756"/>
                  <a:gd name="T4" fmla="*/ 544 w 2812"/>
                  <a:gd name="T5" fmla="*/ 559 h 756"/>
                  <a:gd name="T6" fmla="*/ 907 w 2812"/>
                  <a:gd name="T7" fmla="*/ 287 h 756"/>
                  <a:gd name="T8" fmla="*/ 1497 w 2812"/>
                  <a:gd name="T9" fmla="*/ 15 h 756"/>
                  <a:gd name="T10" fmla="*/ 2087 w 2812"/>
                  <a:gd name="T11" fmla="*/ 378 h 756"/>
                  <a:gd name="T12" fmla="*/ 2586 w 2812"/>
                  <a:gd name="T13" fmla="*/ 696 h 756"/>
                  <a:gd name="T14" fmla="*/ 2812 w 2812"/>
                  <a:gd name="T15" fmla="*/ 741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12" h="756">
                    <a:moveTo>
                      <a:pt x="0" y="741"/>
                    </a:moveTo>
                    <a:cubicBezTo>
                      <a:pt x="90" y="733"/>
                      <a:pt x="181" y="726"/>
                      <a:pt x="272" y="696"/>
                    </a:cubicBezTo>
                    <a:cubicBezTo>
                      <a:pt x="363" y="666"/>
                      <a:pt x="438" y="627"/>
                      <a:pt x="544" y="559"/>
                    </a:cubicBezTo>
                    <a:cubicBezTo>
                      <a:pt x="650" y="491"/>
                      <a:pt x="748" y="378"/>
                      <a:pt x="907" y="287"/>
                    </a:cubicBezTo>
                    <a:cubicBezTo>
                      <a:pt x="1066" y="196"/>
                      <a:pt x="1300" y="0"/>
                      <a:pt x="1497" y="15"/>
                    </a:cubicBezTo>
                    <a:cubicBezTo>
                      <a:pt x="1694" y="30"/>
                      <a:pt x="1906" y="265"/>
                      <a:pt x="2087" y="378"/>
                    </a:cubicBezTo>
                    <a:cubicBezTo>
                      <a:pt x="2268" y="491"/>
                      <a:pt x="2465" y="636"/>
                      <a:pt x="2586" y="696"/>
                    </a:cubicBezTo>
                    <a:cubicBezTo>
                      <a:pt x="2707" y="756"/>
                      <a:pt x="2759" y="748"/>
                      <a:pt x="2812" y="741"/>
                    </a:cubicBezTo>
                  </a:path>
                </a:pathLst>
              </a:custGeom>
              <a:noFill/>
              <a:ln w="25400" cap="rnd">
                <a:solidFill>
                  <a:srgbClr val="008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15" name="Group 71"/>
            <p:cNvGrpSpPr>
              <a:grpSpLocks/>
            </p:cNvGrpSpPr>
            <p:nvPr/>
          </p:nvGrpSpPr>
          <p:grpSpPr bwMode="auto">
            <a:xfrm>
              <a:off x="2835" y="1480"/>
              <a:ext cx="1860" cy="90"/>
              <a:chOff x="2835" y="1480"/>
              <a:chExt cx="1860" cy="90"/>
            </a:xfrm>
          </p:grpSpPr>
          <p:sp>
            <p:nvSpPr>
              <p:cNvPr id="6216" name="AutoShape 72"/>
              <p:cNvSpPr>
                <a:spLocks noChangeArrowheads="1"/>
              </p:cNvSpPr>
              <p:nvPr/>
            </p:nvSpPr>
            <p:spPr bwMode="auto">
              <a:xfrm>
                <a:off x="2835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7" name="AutoShape 73"/>
              <p:cNvSpPr>
                <a:spLocks noChangeArrowheads="1"/>
              </p:cNvSpPr>
              <p:nvPr/>
            </p:nvSpPr>
            <p:spPr bwMode="auto">
              <a:xfrm>
                <a:off x="2971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8" name="AutoShape 74"/>
              <p:cNvSpPr>
                <a:spLocks noChangeArrowheads="1"/>
              </p:cNvSpPr>
              <p:nvPr/>
            </p:nvSpPr>
            <p:spPr bwMode="auto">
              <a:xfrm>
                <a:off x="3152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9" name="AutoShape 75"/>
              <p:cNvSpPr>
                <a:spLocks noChangeArrowheads="1"/>
              </p:cNvSpPr>
              <p:nvPr/>
            </p:nvSpPr>
            <p:spPr bwMode="auto">
              <a:xfrm>
                <a:off x="3288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0" name="AutoShape 76"/>
              <p:cNvSpPr>
                <a:spLocks noChangeArrowheads="1"/>
              </p:cNvSpPr>
              <p:nvPr/>
            </p:nvSpPr>
            <p:spPr bwMode="auto">
              <a:xfrm>
                <a:off x="3560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1" name="AutoShape 77"/>
              <p:cNvSpPr>
                <a:spLocks noChangeArrowheads="1"/>
              </p:cNvSpPr>
              <p:nvPr/>
            </p:nvSpPr>
            <p:spPr bwMode="auto">
              <a:xfrm>
                <a:off x="3515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2" name="AutoShape 78"/>
              <p:cNvSpPr>
                <a:spLocks noChangeArrowheads="1"/>
              </p:cNvSpPr>
              <p:nvPr/>
            </p:nvSpPr>
            <p:spPr bwMode="auto">
              <a:xfrm>
                <a:off x="3651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3" name="AutoShape 79"/>
              <p:cNvSpPr>
                <a:spLocks noChangeArrowheads="1"/>
              </p:cNvSpPr>
              <p:nvPr/>
            </p:nvSpPr>
            <p:spPr bwMode="auto">
              <a:xfrm>
                <a:off x="3424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4" name="AutoShape 80"/>
              <p:cNvSpPr>
                <a:spLocks noChangeArrowheads="1"/>
              </p:cNvSpPr>
              <p:nvPr/>
            </p:nvSpPr>
            <p:spPr bwMode="auto">
              <a:xfrm>
                <a:off x="3742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5" name="AutoShape 81"/>
              <p:cNvSpPr>
                <a:spLocks noChangeArrowheads="1"/>
              </p:cNvSpPr>
              <p:nvPr/>
            </p:nvSpPr>
            <p:spPr bwMode="auto">
              <a:xfrm>
                <a:off x="3923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6" name="AutoShape 82"/>
              <p:cNvSpPr>
                <a:spLocks noChangeArrowheads="1"/>
              </p:cNvSpPr>
              <p:nvPr/>
            </p:nvSpPr>
            <p:spPr bwMode="auto">
              <a:xfrm>
                <a:off x="3969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7" name="AutoShape 83"/>
              <p:cNvSpPr>
                <a:spLocks noChangeArrowheads="1"/>
              </p:cNvSpPr>
              <p:nvPr/>
            </p:nvSpPr>
            <p:spPr bwMode="auto">
              <a:xfrm>
                <a:off x="4059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8" name="AutoShape 84"/>
              <p:cNvSpPr>
                <a:spLocks noChangeArrowheads="1"/>
              </p:cNvSpPr>
              <p:nvPr/>
            </p:nvSpPr>
            <p:spPr bwMode="auto">
              <a:xfrm>
                <a:off x="4195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9" name="AutoShape 85"/>
              <p:cNvSpPr>
                <a:spLocks noChangeArrowheads="1"/>
              </p:cNvSpPr>
              <p:nvPr/>
            </p:nvSpPr>
            <p:spPr bwMode="auto">
              <a:xfrm>
                <a:off x="4377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0" name="AutoShape 86"/>
              <p:cNvSpPr>
                <a:spLocks noChangeArrowheads="1"/>
              </p:cNvSpPr>
              <p:nvPr/>
            </p:nvSpPr>
            <p:spPr bwMode="auto">
              <a:xfrm>
                <a:off x="4604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1" name="AutoShape 87"/>
              <p:cNvSpPr>
                <a:spLocks noChangeArrowheads="1"/>
              </p:cNvSpPr>
              <p:nvPr/>
            </p:nvSpPr>
            <p:spPr bwMode="auto">
              <a:xfrm>
                <a:off x="3833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2" name="AutoShape 88"/>
              <p:cNvSpPr>
                <a:spLocks noChangeArrowheads="1"/>
              </p:cNvSpPr>
              <p:nvPr/>
            </p:nvSpPr>
            <p:spPr bwMode="auto">
              <a:xfrm>
                <a:off x="3606" y="1480"/>
                <a:ext cx="91" cy="9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33" name="Group 89"/>
            <p:cNvGrpSpPr>
              <a:grpSpLocks/>
            </p:cNvGrpSpPr>
            <p:nvPr/>
          </p:nvGrpSpPr>
          <p:grpSpPr bwMode="auto">
            <a:xfrm>
              <a:off x="748" y="1480"/>
              <a:ext cx="1634" cy="90"/>
              <a:chOff x="748" y="1480"/>
              <a:chExt cx="1634" cy="90"/>
            </a:xfrm>
          </p:grpSpPr>
          <p:sp>
            <p:nvSpPr>
              <p:cNvPr id="6234" name="AutoShape 90"/>
              <p:cNvSpPr>
                <a:spLocks noChangeArrowheads="1"/>
              </p:cNvSpPr>
              <p:nvPr/>
            </p:nvSpPr>
            <p:spPr bwMode="auto">
              <a:xfrm>
                <a:off x="1565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5" name="AutoShape 91"/>
              <p:cNvSpPr>
                <a:spLocks noChangeArrowheads="1"/>
              </p:cNvSpPr>
              <p:nvPr/>
            </p:nvSpPr>
            <p:spPr bwMode="auto">
              <a:xfrm>
                <a:off x="1656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6" name="AutoShape 92"/>
              <p:cNvSpPr>
                <a:spLocks noChangeArrowheads="1"/>
              </p:cNvSpPr>
              <p:nvPr/>
            </p:nvSpPr>
            <p:spPr bwMode="auto">
              <a:xfrm>
                <a:off x="2291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7" name="AutoShape 93"/>
              <p:cNvSpPr>
                <a:spLocks noChangeArrowheads="1"/>
              </p:cNvSpPr>
              <p:nvPr/>
            </p:nvSpPr>
            <p:spPr bwMode="auto">
              <a:xfrm>
                <a:off x="2064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8" name="AutoShape 94"/>
              <p:cNvSpPr>
                <a:spLocks noChangeArrowheads="1"/>
              </p:cNvSpPr>
              <p:nvPr/>
            </p:nvSpPr>
            <p:spPr bwMode="auto">
              <a:xfrm>
                <a:off x="1882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9" name="AutoShape 95"/>
              <p:cNvSpPr>
                <a:spLocks noChangeArrowheads="1"/>
              </p:cNvSpPr>
              <p:nvPr/>
            </p:nvSpPr>
            <p:spPr bwMode="auto">
              <a:xfrm>
                <a:off x="1746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0" name="AutoShape 96"/>
              <p:cNvSpPr>
                <a:spLocks noChangeArrowheads="1"/>
              </p:cNvSpPr>
              <p:nvPr/>
            </p:nvSpPr>
            <p:spPr bwMode="auto">
              <a:xfrm>
                <a:off x="1474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1" name="AutoShape 97"/>
              <p:cNvSpPr>
                <a:spLocks noChangeArrowheads="1"/>
              </p:cNvSpPr>
              <p:nvPr/>
            </p:nvSpPr>
            <p:spPr bwMode="auto">
              <a:xfrm>
                <a:off x="1338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2" name="AutoShape 98"/>
              <p:cNvSpPr>
                <a:spLocks noChangeArrowheads="1"/>
              </p:cNvSpPr>
              <p:nvPr/>
            </p:nvSpPr>
            <p:spPr bwMode="auto">
              <a:xfrm>
                <a:off x="1202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3" name="AutoShape 99"/>
              <p:cNvSpPr>
                <a:spLocks noChangeArrowheads="1"/>
              </p:cNvSpPr>
              <p:nvPr/>
            </p:nvSpPr>
            <p:spPr bwMode="auto">
              <a:xfrm>
                <a:off x="1021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4" name="AutoShape 100"/>
              <p:cNvSpPr>
                <a:spLocks noChangeArrowheads="1"/>
              </p:cNvSpPr>
              <p:nvPr/>
            </p:nvSpPr>
            <p:spPr bwMode="auto">
              <a:xfrm>
                <a:off x="748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5" name="AutoShape 101"/>
              <p:cNvSpPr>
                <a:spLocks noChangeArrowheads="1"/>
              </p:cNvSpPr>
              <p:nvPr/>
            </p:nvSpPr>
            <p:spPr bwMode="auto">
              <a:xfrm>
                <a:off x="1610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6" name="AutoShape 102"/>
              <p:cNvSpPr>
                <a:spLocks noChangeArrowheads="1"/>
              </p:cNvSpPr>
              <p:nvPr/>
            </p:nvSpPr>
            <p:spPr bwMode="auto">
              <a:xfrm>
                <a:off x="1519" y="1480"/>
                <a:ext cx="91" cy="90"/>
              </a:xfrm>
              <a:prstGeom prst="flowChartConnector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47" name="Group 103"/>
            <p:cNvGrpSpPr>
              <a:grpSpLocks/>
            </p:cNvGrpSpPr>
            <p:nvPr/>
          </p:nvGrpSpPr>
          <p:grpSpPr bwMode="auto">
            <a:xfrm>
              <a:off x="1927" y="1480"/>
              <a:ext cx="1407" cy="90"/>
              <a:chOff x="1927" y="1480"/>
              <a:chExt cx="1407" cy="90"/>
            </a:xfrm>
          </p:grpSpPr>
          <p:sp>
            <p:nvSpPr>
              <p:cNvPr id="6248" name="AutoShape 104"/>
              <p:cNvSpPr>
                <a:spLocks noChangeArrowheads="1"/>
              </p:cNvSpPr>
              <p:nvPr/>
            </p:nvSpPr>
            <p:spPr bwMode="auto">
              <a:xfrm>
                <a:off x="2381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" name="AutoShape 105"/>
              <p:cNvSpPr>
                <a:spLocks noChangeArrowheads="1"/>
              </p:cNvSpPr>
              <p:nvPr/>
            </p:nvSpPr>
            <p:spPr bwMode="auto">
              <a:xfrm>
                <a:off x="2472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" name="AutoShape 106"/>
              <p:cNvSpPr>
                <a:spLocks noChangeArrowheads="1"/>
              </p:cNvSpPr>
              <p:nvPr/>
            </p:nvSpPr>
            <p:spPr bwMode="auto">
              <a:xfrm>
                <a:off x="2608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" name="AutoShape 107"/>
              <p:cNvSpPr>
                <a:spLocks noChangeArrowheads="1"/>
              </p:cNvSpPr>
              <p:nvPr/>
            </p:nvSpPr>
            <p:spPr bwMode="auto">
              <a:xfrm>
                <a:off x="2699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" name="AutoShape 108"/>
              <p:cNvSpPr>
                <a:spLocks noChangeArrowheads="1"/>
              </p:cNvSpPr>
              <p:nvPr/>
            </p:nvSpPr>
            <p:spPr bwMode="auto">
              <a:xfrm>
                <a:off x="2789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" name="AutoShape 109"/>
              <p:cNvSpPr>
                <a:spLocks noChangeArrowheads="1"/>
              </p:cNvSpPr>
              <p:nvPr/>
            </p:nvSpPr>
            <p:spPr bwMode="auto">
              <a:xfrm>
                <a:off x="2925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4" name="AutoShape 110"/>
              <p:cNvSpPr>
                <a:spLocks noChangeArrowheads="1"/>
              </p:cNvSpPr>
              <p:nvPr/>
            </p:nvSpPr>
            <p:spPr bwMode="auto">
              <a:xfrm>
                <a:off x="3061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5" name="AutoShape 111"/>
              <p:cNvSpPr>
                <a:spLocks noChangeArrowheads="1"/>
              </p:cNvSpPr>
              <p:nvPr/>
            </p:nvSpPr>
            <p:spPr bwMode="auto">
              <a:xfrm>
                <a:off x="3243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6" name="AutoShape 112"/>
              <p:cNvSpPr>
                <a:spLocks noChangeArrowheads="1"/>
              </p:cNvSpPr>
              <p:nvPr/>
            </p:nvSpPr>
            <p:spPr bwMode="auto">
              <a:xfrm>
                <a:off x="2245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7" name="AutoShape 113"/>
              <p:cNvSpPr>
                <a:spLocks noChangeArrowheads="1"/>
              </p:cNvSpPr>
              <p:nvPr/>
            </p:nvSpPr>
            <p:spPr bwMode="auto">
              <a:xfrm>
                <a:off x="2109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8" name="AutoShape 114"/>
              <p:cNvSpPr>
                <a:spLocks noChangeArrowheads="1"/>
              </p:cNvSpPr>
              <p:nvPr/>
            </p:nvSpPr>
            <p:spPr bwMode="auto">
              <a:xfrm>
                <a:off x="1927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9" name="AutoShape 115"/>
              <p:cNvSpPr>
                <a:spLocks noChangeArrowheads="1"/>
              </p:cNvSpPr>
              <p:nvPr/>
            </p:nvSpPr>
            <p:spPr bwMode="auto">
              <a:xfrm>
                <a:off x="2426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0" name="AutoShape 116"/>
              <p:cNvSpPr>
                <a:spLocks noChangeArrowheads="1"/>
              </p:cNvSpPr>
              <p:nvPr/>
            </p:nvSpPr>
            <p:spPr bwMode="auto">
              <a:xfrm>
                <a:off x="2653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1" name="AutoShape 117"/>
              <p:cNvSpPr>
                <a:spLocks noChangeArrowheads="1"/>
              </p:cNvSpPr>
              <p:nvPr/>
            </p:nvSpPr>
            <p:spPr bwMode="auto">
              <a:xfrm>
                <a:off x="2744" y="1480"/>
                <a:ext cx="91" cy="90"/>
              </a:xfrm>
              <a:prstGeom prst="flowChartConnector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62" name="Text Box 118"/>
              <p:cNvSpPr txBox="1">
                <a:spLocks noChangeArrowheads="1"/>
              </p:cNvSpPr>
              <p:nvPr/>
            </p:nvSpPr>
            <p:spPr bwMode="auto">
              <a:xfrm>
                <a:off x="684213" y="1484313"/>
                <a:ext cx="771919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 smtClean="0"/>
                  <a:t>Usually we do not know the true distributions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𝑐𝑙𝑎𝑠𝑠</m:t>
                        </m:r>
                      </m:e>
                    </m:d>
                  </m:oMath>
                </a14:m>
                <a:endParaRPr lang="cs-CZ" altLang="en-US" dirty="0"/>
              </a:p>
            </p:txBody>
          </p:sp>
        </mc:Choice>
        <mc:Fallback xmlns="">
          <p:sp>
            <p:nvSpPr>
              <p:cNvPr id="6262" name="Text 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213" y="1484313"/>
                <a:ext cx="7719193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474" t="-8197" b="-245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7539310" y="436510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 rot="16200000">
                <a:off x="-20543" y="3588985"/>
                <a:ext cx="15841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𝑐𝑙𝑎𝑠𝑠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0543" y="3588985"/>
                <a:ext cx="1584176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9231" t="-7336" r="-26154" b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1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Estimation of parameters</a:t>
            </a:r>
            <a:endParaRPr lang="cs-CZ" altLang="en-US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395288" y="2781300"/>
            <a:ext cx="7993062" cy="1873250"/>
            <a:chOff x="204" y="2069"/>
            <a:chExt cx="5035" cy="1180"/>
          </a:xfrm>
        </p:grpSpPr>
        <p:grpSp>
          <p:nvGrpSpPr>
            <p:cNvPr id="7173" name="Group 5"/>
            <p:cNvGrpSpPr>
              <a:grpSpLocks/>
            </p:cNvGrpSpPr>
            <p:nvPr/>
          </p:nvGrpSpPr>
          <p:grpSpPr bwMode="auto">
            <a:xfrm>
              <a:off x="385" y="2069"/>
              <a:ext cx="4763" cy="1180"/>
              <a:chOff x="385" y="436"/>
              <a:chExt cx="4763" cy="1180"/>
            </a:xfrm>
          </p:grpSpPr>
          <p:grpSp>
            <p:nvGrpSpPr>
              <p:cNvPr id="7174" name="Group 6"/>
              <p:cNvGrpSpPr>
                <a:grpSpLocks/>
              </p:cNvGrpSpPr>
              <p:nvPr/>
            </p:nvGrpSpPr>
            <p:grpSpPr bwMode="auto">
              <a:xfrm>
                <a:off x="385" y="436"/>
                <a:ext cx="4763" cy="1180"/>
                <a:chOff x="476" y="2613"/>
                <a:chExt cx="4763" cy="1180"/>
              </a:xfrm>
            </p:grpSpPr>
            <p:sp>
              <p:nvSpPr>
                <p:cNvPr id="7175" name="Line 7"/>
                <p:cNvSpPr>
                  <a:spLocks noChangeShapeType="1"/>
                </p:cNvSpPr>
                <p:nvPr/>
              </p:nvSpPr>
              <p:spPr bwMode="auto">
                <a:xfrm>
                  <a:off x="476" y="3702"/>
                  <a:ext cx="47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6" name="Freeform 8"/>
                <p:cNvSpPr>
                  <a:spLocks/>
                </p:cNvSpPr>
                <p:nvPr/>
              </p:nvSpPr>
              <p:spPr bwMode="auto">
                <a:xfrm>
                  <a:off x="1882" y="2848"/>
                  <a:ext cx="1565" cy="854"/>
                </a:xfrm>
                <a:custGeom>
                  <a:avLst/>
                  <a:gdLst>
                    <a:gd name="T0" fmla="*/ 0 w 2087"/>
                    <a:gd name="T1" fmla="*/ 839 h 854"/>
                    <a:gd name="T2" fmla="*/ 136 w 2087"/>
                    <a:gd name="T3" fmla="*/ 839 h 854"/>
                    <a:gd name="T4" fmla="*/ 363 w 2087"/>
                    <a:gd name="T5" fmla="*/ 748 h 854"/>
                    <a:gd name="T6" fmla="*/ 590 w 2087"/>
                    <a:gd name="T7" fmla="*/ 521 h 854"/>
                    <a:gd name="T8" fmla="*/ 862 w 2087"/>
                    <a:gd name="T9" fmla="*/ 68 h 854"/>
                    <a:gd name="T10" fmla="*/ 1043 w 2087"/>
                    <a:gd name="T11" fmla="*/ 113 h 854"/>
                    <a:gd name="T12" fmla="*/ 1180 w 2087"/>
                    <a:gd name="T13" fmla="*/ 22 h 854"/>
                    <a:gd name="T14" fmla="*/ 1316 w 2087"/>
                    <a:gd name="T15" fmla="*/ 159 h 854"/>
                    <a:gd name="T16" fmla="*/ 1542 w 2087"/>
                    <a:gd name="T17" fmla="*/ 567 h 854"/>
                    <a:gd name="T18" fmla="*/ 1860 w 2087"/>
                    <a:gd name="T19" fmla="*/ 794 h 854"/>
                    <a:gd name="T20" fmla="*/ 2087 w 2087"/>
                    <a:gd name="T21" fmla="*/ 839 h 8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87" h="854">
                      <a:moveTo>
                        <a:pt x="0" y="839"/>
                      </a:moveTo>
                      <a:cubicBezTo>
                        <a:pt x="38" y="846"/>
                        <a:pt x="76" y="854"/>
                        <a:pt x="136" y="839"/>
                      </a:cubicBezTo>
                      <a:cubicBezTo>
                        <a:pt x="196" y="824"/>
                        <a:pt x="288" y="801"/>
                        <a:pt x="363" y="748"/>
                      </a:cubicBezTo>
                      <a:cubicBezTo>
                        <a:pt x="438" y="695"/>
                        <a:pt x="507" y="634"/>
                        <a:pt x="590" y="521"/>
                      </a:cubicBezTo>
                      <a:cubicBezTo>
                        <a:pt x="673" y="408"/>
                        <a:pt x="787" y="136"/>
                        <a:pt x="862" y="68"/>
                      </a:cubicBezTo>
                      <a:cubicBezTo>
                        <a:pt x="937" y="0"/>
                        <a:pt x="990" y="121"/>
                        <a:pt x="1043" y="113"/>
                      </a:cubicBezTo>
                      <a:cubicBezTo>
                        <a:pt x="1096" y="105"/>
                        <a:pt x="1135" y="14"/>
                        <a:pt x="1180" y="22"/>
                      </a:cubicBezTo>
                      <a:cubicBezTo>
                        <a:pt x="1225" y="30"/>
                        <a:pt x="1256" y="68"/>
                        <a:pt x="1316" y="159"/>
                      </a:cubicBezTo>
                      <a:cubicBezTo>
                        <a:pt x="1376" y="250"/>
                        <a:pt x="1451" y="461"/>
                        <a:pt x="1542" y="567"/>
                      </a:cubicBezTo>
                      <a:cubicBezTo>
                        <a:pt x="1633" y="673"/>
                        <a:pt x="1769" y="749"/>
                        <a:pt x="1860" y="794"/>
                      </a:cubicBezTo>
                      <a:cubicBezTo>
                        <a:pt x="1951" y="839"/>
                        <a:pt x="2019" y="839"/>
                        <a:pt x="2087" y="839"/>
                      </a:cubicBezTo>
                    </a:path>
                  </a:pathLst>
                </a:custGeom>
                <a:noFill/>
                <a:ln w="25400" cap="rnd">
                  <a:solidFill>
                    <a:srgbClr val="333399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7" name="Freeform 9"/>
                <p:cNvSpPr>
                  <a:spLocks/>
                </p:cNvSpPr>
                <p:nvPr/>
              </p:nvSpPr>
              <p:spPr bwMode="auto">
                <a:xfrm>
                  <a:off x="2733" y="3173"/>
                  <a:ext cx="2143" cy="529"/>
                </a:xfrm>
                <a:custGeom>
                  <a:avLst/>
                  <a:gdLst>
                    <a:gd name="T0" fmla="*/ 0 w 2858"/>
                    <a:gd name="T1" fmla="*/ 506 h 529"/>
                    <a:gd name="T2" fmla="*/ 182 w 2858"/>
                    <a:gd name="T3" fmla="*/ 506 h 529"/>
                    <a:gd name="T4" fmla="*/ 635 w 2858"/>
                    <a:gd name="T5" fmla="*/ 370 h 529"/>
                    <a:gd name="T6" fmla="*/ 998 w 2858"/>
                    <a:gd name="T7" fmla="*/ 98 h 529"/>
                    <a:gd name="T8" fmla="*/ 1316 w 2858"/>
                    <a:gd name="T9" fmla="*/ 7 h 529"/>
                    <a:gd name="T10" fmla="*/ 1588 w 2858"/>
                    <a:gd name="T11" fmla="*/ 143 h 529"/>
                    <a:gd name="T12" fmla="*/ 1769 w 2858"/>
                    <a:gd name="T13" fmla="*/ 143 h 529"/>
                    <a:gd name="T14" fmla="*/ 2132 w 2858"/>
                    <a:gd name="T15" fmla="*/ 370 h 529"/>
                    <a:gd name="T16" fmla="*/ 2404 w 2858"/>
                    <a:gd name="T17" fmla="*/ 461 h 529"/>
                    <a:gd name="T18" fmla="*/ 2858 w 2858"/>
                    <a:gd name="T19" fmla="*/ 506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58" h="529">
                      <a:moveTo>
                        <a:pt x="0" y="506"/>
                      </a:moveTo>
                      <a:cubicBezTo>
                        <a:pt x="38" y="517"/>
                        <a:pt x="76" y="529"/>
                        <a:pt x="182" y="506"/>
                      </a:cubicBezTo>
                      <a:cubicBezTo>
                        <a:pt x="288" y="483"/>
                        <a:pt x="499" y="438"/>
                        <a:pt x="635" y="370"/>
                      </a:cubicBezTo>
                      <a:cubicBezTo>
                        <a:pt x="771" y="302"/>
                        <a:pt x="884" y="159"/>
                        <a:pt x="998" y="98"/>
                      </a:cubicBezTo>
                      <a:cubicBezTo>
                        <a:pt x="1112" y="37"/>
                        <a:pt x="1218" y="0"/>
                        <a:pt x="1316" y="7"/>
                      </a:cubicBezTo>
                      <a:cubicBezTo>
                        <a:pt x="1414" y="14"/>
                        <a:pt x="1513" y="120"/>
                        <a:pt x="1588" y="143"/>
                      </a:cubicBezTo>
                      <a:cubicBezTo>
                        <a:pt x="1663" y="166"/>
                        <a:pt x="1678" y="105"/>
                        <a:pt x="1769" y="143"/>
                      </a:cubicBezTo>
                      <a:cubicBezTo>
                        <a:pt x="1860" y="181"/>
                        <a:pt x="2026" y="317"/>
                        <a:pt x="2132" y="370"/>
                      </a:cubicBezTo>
                      <a:cubicBezTo>
                        <a:pt x="2238" y="423"/>
                        <a:pt x="2283" y="438"/>
                        <a:pt x="2404" y="461"/>
                      </a:cubicBezTo>
                      <a:cubicBezTo>
                        <a:pt x="2525" y="484"/>
                        <a:pt x="2691" y="495"/>
                        <a:pt x="2858" y="506"/>
                      </a:cubicBezTo>
                    </a:path>
                  </a:pathLst>
                </a:custGeom>
                <a:noFill/>
                <a:ln w="254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336" y="2613"/>
                  <a:ext cx="81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>
                      <a:solidFill>
                        <a:srgbClr val="333399"/>
                      </a:solidFill>
                    </a:rPr>
                    <a:t>unvoiced</a:t>
                  </a:r>
                  <a:endParaRPr lang="cs-CZ" altLang="en-US">
                    <a:solidFill>
                      <a:srgbClr val="333399"/>
                    </a:solidFill>
                  </a:endParaRPr>
                </a:p>
              </p:txBody>
            </p:sp>
            <p:sp>
              <p:nvSpPr>
                <p:cNvPr id="717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516" y="2613"/>
                  <a:ext cx="589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>
                      <a:solidFill>
                        <a:srgbClr val="FF0000"/>
                      </a:solidFill>
                    </a:rPr>
                    <a:t>voiced</a:t>
                  </a:r>
                  <a:endParaRPr lang="cs-CZ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18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562" y="2795"/>
                  <a:ext cx="0" cy="9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1" name="Freeform 13"/>
                <p:cNvSpPr>
                  <a:spLocks/>
                </p:cNvSpPr>
                <p:nvPr/>
              </p:nvSpPr>
              <p:spPr bwMode="auto">
                <a:xfrm>
                  <a:off x="793" y="3067"/>
                  <a:ext cx="1905" cy="635"/>
                </a:xfrm>
                <a:custGeom>
                  <a:avLst/>
                  <a:gdLst>
                    <a:gd name="T0" fmla="*/ 0 w 2812"/>
                    <a:gd name="T1" fmla="*/ 741 h 756"/>
                    <a:gd name="T2" fmla="*/ 272 w 2812"/>
                    <a:gd name="T3" fmla="*/ 696 h 756"/>
                    <a:gd name="T4" fmla="*/ 544 w 2812"/>
                    <a:gd name="T5" fmla="*/ 559 h 756"/>
                    <a:gd name="T6" fmla="*/ 907 w 2812"/>
                    <a:gd name="T7" fmla="*/ 287 h 756"/>
                    <a:gd name="T8" fmla="*/ 1497 w 2812"/>
                    <a:gd name="T9" fmla="*/ 15 h 756"/>
                    <a:gd name="T10" fmla="*/ 2087 w 2812"/>
                    <a:gd name="T11" fmla="*/ 378 h 756"/>
                    <a:gd name="T12" fmla="*/ 2586 w 2812"/>
                    <a:gd name="T13" fmla="*/ 696 h 756"/>
                    <a:gd name="T14" fmla="*/ 2812 w 2812"/>
                    <a:gd name="T15" fmla="*/ 741 h 7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12" h="756">
                      <a:moveTo>
                        <a:pt x="0" y="741"/>
                      </a:moveTo>
                      <a:cubicBezTo>
                        <a:pt x="90" y="733"/>
                        <a:pt x="181" y="726"/>
                        <a:pt x="272" y="696"/>
                      </a:cubicBezTo>
                      <a:cubicBezTo>
                        <a:pt x="363" y="666"/>
                        <a:pt x="438" y="627"/>
                        <a:pt x="544" y="559"/>
                      </a:cubicBezTo>
                      <a:cubicBezTo>
                        <a:pt x="650" y="491"/>
                        <a:pt x="748" y="378"/>
                        <a:pt x="907" y="287"/>
                      </a:cubicBezTo>
                      <a:cubicBezTo>
                        <a:pt x="1066" y="196"/>
                        <a:pt x="1300" y="0"/>
                        <a:pt x="1497" y="15"/>
                      </a:cubicBezTo>
                      <a:cubicBezTo>
                        <a:pt x="1694" y="30"/>
                        <a:pt x="1906" y="265"/>
                        <a:pt x="2087" y="378"/>
                      </a:cubicBezTo>
                      <a:cubicBezTo>
                        <a:pt x="2268" y="491"/>
                        <a:pt x="2465" y="636"/>
                        <a:pt x="2586" y="696"/>
                      </a:cubicBezTo>
                      <a:cubicBezTo>
                        <a:pt x="2707" y="756"/>
                        <a:pt x="2759" y="748"/>
                        <a:pt x="2812" y="741"/>
                      </a:cubicBezTo>
                    </a:path>
                  </a:pathLst>
                </a:custGeom>
                <a:noFill/>
                <a:ln w="25400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383" y="2613"/>
                  <a:ext cx="635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>
                      <a:solidFill>
                        <a:srgbClr val="008000"/>
                      </a:solidFill>
                    </a:rPr>
                    <a:t>silence</a:t>
                  </a:r>
                  <a:endParaRPr lang="cs-CZ" altLang="en-US">
                    <a:solidFill>
                      <a:srgbClr val="008000"/>
                    </a:solidFill>
                  </a:endParaRPr>
                </a:p>
              </p:txBody>
            </p:sp>
          </p:grpSp>
          <p:grpSp>
            <p:nvGrpSpPr>
              <p:cNvPr id="7183" name="Group 15"/>
              <p:cNvGrpSpPr>
                <a:grpSpLocks/>
              </p:cNvGrpSpPr>
              <p:nvPr/>
            </p:nvGrpSpPr>
            <p:grpSpPr bwMode="auto">
              <a:xfrm>
                <a:off x="2835" y="1480"/>
                <a:ext cx="1860" cy="90"/>
                <a:chOff x="2835" y="1480"/>
                <a:chExt cx="1860" cy="90"/>
              </a:xfrm>
            </p:grpSpPr>
            <p:sp>
              <p:nvSpPr>
                <p:cNvPr id="7184" name="AutoShape 16"/>
                <p:cNvSpPr>
                  <a:spLocks noChangeArrowheads="1"/>
                </p:cNvSpPr>
                <p:nvPr/>
              </p:nvSpPr>
              <p:spPr bwMode="auto">
                <a:xfrm>
                  <a:off x="2835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5" name="AutoShape 17"/>
                <p:cNvSpPr>
                  <a:spLocks noChangeArrowheads="1"/>
                </p:cNvSpPr>
                <p:nvPr/>
              </p:nvSpPr>
              <p:spPr bwMode="auto">
                <a:xfrm>
                  <a:off x="2971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6" name="AutoShape 18"/>
                <p:cNvSpPr>
                  <a:spLocks noChangeArrowheads="1"/>
                </p:cNvSpPr>
                <p:nvPr/>
              </p:nvSpPr>
              <p:spPr bwMode="auto">
                <a:xfrm>
                  <a:off x="3152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7" name="AutoShape 19"/>
                <p:cNvSpPr>
                  <a:spLocks noChangeArrowheads="1"/>
                </p:cNvSpPr>
                <p:nvPr/>
              </p:nvSpPr>
              <p:spPr bwMode="auto">
                <a:xfrm>
                  <a:off x="3288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8" name="AutoShape 20"/>
                <p:cNvSpPr>
                  <a:spLocks noChangeArrowheads="1"/>
                </p:cNvSpPr>
                <p:nvPr/>
              </p:nvSpPr>
              <p:spPr bwMode="auto">
                <a:xfrm>
                  <a:off x="3560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9" name="AutoShape 21"/>
                <p:cNvSpPr>
                  <a:spLocks noChangeArrowheads="1"/>
                </p:cNvSpPr>
                <p:nvPr/>
              </p:nvSpPr>
              <p:spPr bwMode="auto">
                <a:xfrm>
                  <a:off x="3515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0" name="AutoShape 22"/>
                <p:cNvSpPr>
                  <a:spLocks noChangeArrowheads="1"/>
                </p:cNvSpPr>
                <p:nvPr/>
              </p:nvSpPr>
              <p:spPr bwMode="auto">
                <a:xfrm>
                  <a:off x="3651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1" name="AutoShape 23"/>
                <p:cNvSpPr>
                  <a:spLocks noChangeArrowheads="1"/>
                </p:cNvSpPr>
                <p:nvPr/>
              </p:nvSpPr>
              <p:spPr bwMode="auto">
                <a:xfrm>
                  <a:off x="3424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2" name="AutoShape 24"/>
                <p:cNvSpPr>
                  <a:spLocks noChangeArrowheads="1"/>
                </p:cNvSpPr>
                <p:nvPr/>
              </p:nvSpPr>
              <p:spPr bwMode="auto">
                <a:xfrm>
                  <a:off x="3742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3" name="AutoShape 25"/>
                <p:cNvSpPr>
                  <a:spLocks noChangeArrowheads="1"/>
                </p:cNvSpPr>
                <p:nvPr/>
              </p:nvSpPr>
              <p:spPr bwMode="auto">
                <a:xfrm>
                  <a:off x="3923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4" name="AutoShape 26"/>
                <p:cNvSpPr>
                  <a:spLocks noChangeArrowheads="1"/>
                </p:cNvSpPr>
                <p:nvPr/>
              </p:nvSpPr>
              <p:spPr bwMode="auto">
                <a:xfrm>
                  <a:off x="3969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5" name="AutoShape 27"/>
                <p:cNvSpPr>
                  <a:spLocks noChangeArrowheads="1"/>
                </p:cNvSpPr>
                <p:nvPr/>
              </p:nvSpPr>
              <p:spPr bwMode="auto">
                <a:xfrm>
                  <a:off x="4059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6" name="AutoShape 28"/>
                <p:cNvSpPr>
                  <a:spLocks noChangeArrowheads="1"/>
                </p:cNvSpPr>
                <p:nvPr/>
              </p:nvSpPr>
              <p:spPr bwMode="auto">
                <a:xfrm>
                  <a:off x="4195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7" name="AutoShape 29"/>
                <p:cNvSpPr>
                  <a:spLocks noChangeArrowheads="1"/>
                </p:cNvSpPr>
                <p:nvPr/>
              </p:nvSpPr>
              <p:spPr bwMode="auto">
                <a:xfrm>
                  <a:off x="4377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8" name="AutoShape 30"/>
                <p:cNvSpPr>
                  <a:spLocks noChangeArrowheads="1"/>
                </p:cNvSpPr>
                <p:nvPr/>
              </p:nvSpPr>
              <p:spPr bwMode="auto">
                <a:xfrm>
                  <a:off x="4604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9" name="AutoShape 31"/>
                <p:cNvSpPr>
                  <a:spLocks noChangeArrowheads="1"/>
                </p:cNvSpPr>
                <p:nvPr/>
              </p:nvSpPr>
              <p:spPr bwMode="auto">
                <a:xfrm>
                  <a:off x="3833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0" name="AutoShape 32"/>
                <p:cNvSpPr>
                  <a:spLocks noChangeArrowheads="1"/>
                </p:cNvSpPr>
                <p:nvPr/>
              </p:nvSpPr>
              <p:spPr bwMode="auto">
                <a:xfrm>
                  <a:off x="3606" y="1480"/>
                  <a:ext cx="91" cy="90"/>
                </a:xfrm>
                <a:prstGeom prst="flowChartConnector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01" name="Group 33"/>
              <p:cNvGrpSpPr>
                <a:grpSpLocks/>
              </p:cNvGrpSpPr>
              <p:nvPr/>
            </p:nvGrpSpPr>
            <p:grpSpPr bwMode="auto">
              <a:xfrm>
                <a:off x="748" y="1480"/>
                <a:ext cx="1634" cy="90"/>
                <a:chOff x="748" y="1480"/>
                <a:chExt cx="1634" cy="90"/>
              </a:xfrm>
            </p:grpSpPr>
            <p:sp>
              <p:nvSpPr>
                <p:cNvPr id="7202" name="AutoShape 34"/>
                <p:cNvSpPr>
                  <a:spLocks noChangeArrowheads="1"/>
                </p:cNvSpPr>
                <p:nvPr/>
              </p:nvSpPr>
              <p:spPr bwMode="auto">
                <a:xfrm>
                  <a:off x="1565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3" name="AutoShape 35"/>
                <p:cNvSpPr>
                  <a:spLocks noChangeArrowheads="1"/>
                </p:cNvSpPr>
                <p:nvPr/>
              </p:nvSpPr>
              <p:spPr bwMode="auto">
                <a:xfrm>
                  <a:off x="1656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4" name="AutoShape 36"/>
                <p:cNvSpPr>
                  <a:spLocks noChangeArrowheads="1"/>
                </p:cNvSpPr>
                <p:nvPr/>
              </p:nvSpPr>
              <p:spPr bwMode="auto">
                <a:xfrm>
                  <a:off x="2291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5" name="AutoShape 37"/>
                <p:cNvSpPr>
                  <a:spLocks noChangeArrowheads="1"/>
                </p:cNvSpPr>
                <p:nvPr/>
              </p:nvSpPr>
              <p:spPr bwMode="auto">
                <a:xfrm>
                  <a:off x="2064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6" name="AutoShape 38"/>
                <p:cNvSpPr>
                  <a:spLocks noChangeArrowheads="1"/>
                </p:cNvSpPr>
                <p:nvPr/>
              </p:nvSpPr>
              <p:spPr bwMode="auto">
                <a:xfrm>
                  <a:off x="1882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7" name="AutoShape 39"/>
                <p:cNvSpPr>
                  <a:spLocks noChangeArrowheads="1"/>
                </p:cNvSpPr>
                <p:nvPr/>
              </p:nvSpPr>
              <p:spPr bwMode="auto">
                <a:xfrm>
                  <a:off x="1746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8" name="AutoShape 40"/>
                <p:cNvSpPr>
                  <a:spLocks noChangeArrowheads="1"/>
                </p:cNvSpPr>
                <p:nvPr/>
              </p:nvSpPr>
              <p:spPr bwMode="auto">
                <a:xfrm>
                  <a:off x="1474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9" name="AutoShape 41"/>
                <p:cNvSpPr>
                  <a:spLocks noChangeArrowheads="1"/>
                </p:cNvSpPr>
                <p:nvPr/>
              </p:nvSpPr>
              <p:spPr bwMode="auto">
                <a:xfrm>
                  <a:off x="1338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0" name="AutoShape 42"/>
                <p:cNvSpPr>
                  <a:spLocks noChangeArrowheads="1"/>
                </p:cNvSpPr>
                <p:nvPr/>
              </p:nvSpPr>
              <p:spPr bwMode="auto">
                <a:xfrm>
                  <a:off x="1202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1" name="AutoShape 43"/>
                <p:cNvSpPr>
                  <a:spLocks noChangeArrowheads="1"/>
                </p:cNvSpPr>
                <p:nvPr/>
              </p:nvSpPr>
              <p:spPr bwMode="auto">
                <a:xfrm>
                  <a:off x="1021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2" name="AutoShape 44"/>
                <p:cNvSpPr>
                  <a:spLocks noChangeArrowheads="1"/>
                </p:cNvSpPr>
                <p:nvPr/>
              </p:nvSpPr>
              <p:spPr bwMode="auto">
                <a:xfrm>
                  <a:off x="748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3" name="AutoShape 45"/>
                <p:cNvSpPr>
                  <a:spLocks noChangeArrowheads="1"/>
                </p:cNvSpPr>
                <p:nvPr/>
              </p:nvSpPr>
              <p:spPr bwMode="auto">
                <a:xfrm>
                  <a:off x="1610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4" name="AutoShape 46"/>
                <p:cNvSpPr>
                  <a:spLocks noChangeArrowheads="1"/>
                </p:cNvSpPr>
                <p:nvPr/>
              </p:nvSpPr>
              <p:spPr bwMode="auto">
                <a:xfrm>
                  <a:off x="1519" y="1480"/>
                  <a:ext cx="91" cy="90"/>
                </a:xfrm>
                <a:prstGeom prst="flowChartConnector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15" name="Group 47"/>
              <p:cNvGrpSpPr>
                <a:grpSpLocks/>
              </p:cNvGrpSpPr>
              <p:nvPr/>
            </p:nvGrpSpPr>
            <p:grpSpPr bwMode="auto">
              <a:xfrm>
                <a:off x="1927" y="1480"/>
                <a:ext cx="1407" cy="90"/>
                <a:chOff x="1927" y="1480"/>
                <a:chExt cx="1407" cy="90"/>
              </a:xfrm>
            </p:grpSpPr>
            <p:sp>
              <p:nvSpPr>
                <p:cNvPr id="7216" name="AutoShape 48"/>
                <p:cNvSpPr>
                  <a:spLocks noChangeArrowheads="1"/>
                </p:cNvSpPr>
                <p:nvPr/>
              </p:nvSpPr>
              <p:spPr bwMode="auto">
                <a:xfrm>
                  <a:off x="2381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7" name="AutoShape 49"/>
                <p:cNvSpPr>
                  <a:spLocks noChangeArrowheads="1"/>
                </p:cNvSpPr>
                <p:nvPr/>
              </p:nvSpPr>
              <p:spPr bwMode="auto">
                <a:xfrm>
                  <a:off x="2472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8" name="AutoShape 50"/>
                <p:cNvSpPr>
                  <a:spLocks noChangeArrowheads="1"/>
                </p:cNvSpPr>
                <p:nvPr/>
              </p:nvSpPr>
              <p:spPr bwMode="auto">
                <a:xfrm>
                  <a:off x="2608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9" name="AutoShape 51"/>
                <p:cNvSpPr>
                  <a:spLocks noChangeArrowheads="1"/>
                </p:cNvSpPr>
                <p:nvPr/>
              </p:nvSpPr>
              <p:spPr bwMode="auto">
                <a:xfrm>
                  <a:off x="2699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0" name="AutoShape 52"/>
                <p:cNvSpPr>
                  <a:spLocks noChangeArrowheads="1"/>
                </p:cNvSpPr>
                <p:nvPr/>
              </p:nvSpPr>
              <p:spPr bwMode="auto">
                <a:xfrm>
                  <a:off x="2789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1" name="AutoShape 53"/>
                <p:cNvSpPr>
                  <a:spLocks noChangeArrowheads="1"/>
                </p:cNvSpPr>
                <p:nvPr/>
              </p:nvSpPr>
              <p:spPr bwMode="auto">
                <a:xfrm>
                  <a:off x="2925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2" name="AutoShape 54"/>
                <p:cNvSpPr>
                  <a:spLocks noChangeArrowheads="1"/>
                </p:cNvSpPr>
                <p:nvPr/>
              </p:nvSpPr>
              <p:spPr bwMode="auto">
                <a:xfrm>
                  <a:off x="3061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3" name="AutoShape 55"/>
                <p:cNvSpPr>
                  <a:spLocks noChangeArrowheads="1"/>
                </p:cNvSpPr>
                <p:nvPr/>
              </p:nvSpPr>
              <p:spPr bwMode="auto">
                <a:xfrm>
                  <a:off x="3243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4" name="AutoShape 56"/>
                <p:cNvSpPr>
                  <a:spLocks noChangeArrowheads="1"/>
                </p:cNvSpPr>
                <p:nvPr/>
              </p:nvSpPr>
              <p:spPr bwMode="auto">
                <a:xfrm>
                  <a:off x="2245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5" name="AutoShape 57"/>
                <p:cNvSpPr>
                  <a:spLocks noChangeArrowheads="1"/>
                </p:cNvSpPr>
                <p:nvPr/>
              </p:nvSpPr>
              <p:spPr bwMode="auto">
                <a:xfrm>
                  <a:off x="2109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6" name="AutoShape 58"/>
                <p:cNvSpPr>
                  <a:spLocks noChangeArrowheads="1"/>
                </p:cNvSpPr>
                <p:nvPr/>
              </p:nvSpPr>
              <p:spPr bwMode="auto">
                <a:xfrm>
                  <a:off x="1927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7" name="AutoShape 59"/>
                <p:cNvSpPr>
                  <a:spLocks noChangeArrowheads="1"/>
                </p:cNvSpPr>
                <p:nvPr/>
              </p:nvSpPr>
              <p:spPr bwMode="auto">
                <a:xfrm>
                  <a:off x="2426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8" name="AutoShape 60"/>
                <p:cNvSpPr>
                  <a:spLocks noChangeArrowheads="1"/>
                </p:cNvSpPr>
                <p:nvPr/>
              </p:nvSpPr>
              <p:spPr bwMode="auto">
                <a:xfrm>
                  <a:off x="2653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9" name="AutoShape 61"/>
                <p:cNvSpPr>
                  <a:spLocks noChangeArrowheads="1"/>
                </p:cNvSpPr>
                <p:nvPr/>
              </p:nvSpPr>
              <p:spPr bwMode="auto">
                <a:xfrm>
                  <a:off x="2744" y="1480"/>
                  <a:ext cx="91" cy="90"/>
                </a:xfrm>
                <a:prstGeom prst="flowChartConnector">
                  <a:avLst/>
                </a:prstGeom>
                <a:solidFill>
                  <a:srgbClr val="33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230" name="Group 62"/>
            <p:cNvGrpSpPr>
              <a:grpSpLocks/>
            </p:cNvGrpSpPr>
            <p:nvPr/>
          </p:nvGrpSpPr>
          <p:grpSpPr bwMode="auto">
            <a:xfrm>
              <a:off x="204" y="2568"/>
              <a:ext cx="2994" cy="599"/>
              <a:chOff x="204" y="3339"/>
              <a:chExt cx="2994" cy="599"/>
            </a:xfrm>
          </p:grpSpPr>
          <p:sp>
            <p:nvSpPr>
              <p:cNvPr id="7231" name="Freeform 63"/>
              <p:cNvSpPr>
                <a:spLocks/>
              </p:cNvSpPr>
              <p:nvPr/>
            </p:nvSpPr>
            <p:spPr bwMode="auto">
              <a:xfrm>
                <a:off x="204" y="3339"/>
                <a:ext cx="1497" cy="599"/>
              </a:xfrm>
              <a:custGeom>
                <a:avLst/>
                <a:gdLst>
                  <a:gd name="T0" fmla="*/ 0 w 1497"/>
                  <a:gd name="T1" fmla="*/ 2813 h 2821"/>
                  <a:gd name="T2" fmla="*/ 182 w 1497"/>
                  <a:gd name="T3" fmla="*/ 2813 h 2821"/>
                  <a:gd name="T4" fmla="*/ 273 w 1497"/>
                  <a:gd name="T5" fmla="*/ 2813 h 2821"/>
                  <a:gd name="T6" fmla="*/ 454 w 1497"/>
                  <a:gd name="T7" fmla="*/ 2767 h 2821"/>
                  <a:gd name="T8" fmla="*/ 681 w 1497"/>
                  <a:gd name="T9" fmla="*/ 2586 h 2821"/>
                  <a:gd name="T10" fmla="*/ 908 w 1497"/>
                  <a:gd name="T11" fmla="*/ 2087 h 2821"/>
                  <a:gd name="T12" fmla="*/ 1089 w 1497"/>
                  <a:gd name="T13" fmla="*/ 1270 h 2821"/>
                  <a:gd name="T14" fmla="*/ 1225 w 1497"/>
                  <a:gd name="T15" fmla="*/ 590 h 2821"/>
                  <a:gd name="T16" fmla="*/ 1316 w 1497"/>
                  <a:gd name="T17" fmla="*/ 227 h 2821"/>
                  <a:gd name="T18" fmla="*/ 1406 w 1497"/>
                  <a:gd name="T19" fmla="*/ 46 h 2821"/>
                  <a:gd name="T20" fmla="*/ 1497 w 1497"/>
                  <a:gd name="T21" fmla="*/ 0 h 2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7" h="2821">
                    <a:moveTo>
                      <a:pt x="0" y="2813"/>
                    </a:moveTo>
                    <a:cubicBezTo>
                      <a:pt x="68" y="2813"/>
                      <a:pt x="137" y="2813"/>
                      <a:pt x="182" y="2813"/>
                    </a:cubicBezTo>
                    <a:cubicBezTo>
                      <a:pt x="227" y="2813"/>
                      <a:pt x="228" y="2821"/>
                      <a:pt x="273" y="2813"/>
                    </a:cubicBezTo>
                    <a:cubicBezTo>
                      <a:pt x="318" y="2805"/>
                      <a:pt x="386" y="2805"/>
                      <a:pt x="454" y="2767"/>
                    </a:cubicBezTo>
                    <a:cubicBezTo>
                      <a:pt x="522" y="2729"/>
                      <a:pt x="605" y="2699"/>
                      <a:pt x="681" y="2586"/>
                    </a:cubicBezTo>
                    <a:cubicBezTo>
                      <a:pt x="757" y="2473"/>
                      <a:pt x="840" y="2306"/>
                      <a:pt x="908" y="2087"/>
                    </a:cubicBezTo>
                    <a:cubicBezTo>
                      <a:pt x="976" y="1868"/>
                      <a:pt x="1036" y="1520"/>
                      <a:pt x="1089" y="1270"/>
                    </a:cubicBezTo>
                    <a:cubicBezTo>
                      <a:pt x="1142" y="1020"/>
                      <a:pt x="1187" y="764"/>
                      <a:pt x="1225" y="590"/>
                    </a:cubicBezTo>
                    <a:cubicBezTo>
                      <a:pt x="1263" y="416"/>
                      <a:pt x="1286" y="318"/>
                      <a:pt x="1316" y="227"/>
                    </a:cubicBezTo>
                    <a:cubicBezTo>
                      <a:pt x="1346" y="136"/>
                      <a:pt x="1376" y="84"/>
                      <a:pt x="1406" y="46"/>
                    </a:cubicBezTo>
                    <a:cubicBezTo>
                      <a:pt x="1436" y="8"/>
                      <a:pt x="1466" y="4"/>
                      <a:pt x="1497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2" name="Freeform 64"/>
              <p:cNvSpPr>
                <a:spLocks/>
              </p:cNvSpPr>
              <p:nvPr/>
            </p:nvSpPr>
            <p:spPr bwMode="auto">
              <a:xfrm flipH="1">
                <a:off x="1701" y="3339"/>
                <a:ext cx="1497" cy="599"/>
              </a:xfrm>
              <a:custGeom>
                <a:avLst/>
                <a:gdLst>
                  <a:gd name="T0" fmla="*/ 0 w 1497"/>
                  <a:gd name="T1" fmla="*/ 2813 h 2821"/>
                  <a:gd name="T2" fmla="*/ 182 w 1497"/>
                  <a:gd name="T3" fmla="*/ 2813 h 2821"/>
                  <a:gd name="T4" fmla="*/ 273 w 1497"/>
                  <a:gd name="T5" fmla="*/ 2813 h 2821"/>
                  <a:gd name="T6" fmla="*/ 454 w 1497"/>
                  <a:gd name="T7" fmla="*/ 2767 h 2821"/>
                  <a:gd name="T8" fmla="*/ 681 w 1497"/>
                  <a:gd name="T9" fmla="*/ 2586 h 2821"/>
                  <a:gd name="T10" fmla="*/ 908 w 1497"/>
                  <a:gd name="T11" fmla="*/ 2087 h 2821"/>
                  <a:gd name="T12" fmla="*/ 1089 w 1497"/>
                  <a:gd name="T13" fmla="*/ 1270 h 2821"/>
                  <a:gd name="T14" fmla="*/ 1225 w 1497"/>
                  <a:gd name="T15" fmla="*/ 590 h 2821"/>
                  <a:gd name="T16" fmla="*/ 1316 w 1497"/>
                  <a:gd name="T17" fmla="*/ 227 h 2821"/>
                  <a:gd name="T18" fmla="*/ 1406 w 1497"/>
                  <a:gd name="T19" fmla="*/ 46 h 2821"/>
                  <a:gd name="T20" fmla="*/ 1497 w 1497"/>
                  <a:gd name="T21" fmla="*/ 0 h 2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7" h="2821">
                    <a:moveTo>
                      <a:pt x="0" y="2813"/>
                    </a:moveTo>
                    <a:cubicBezTo>
                      <a:pt x="68" y="2813"/>
                      <a:pt x="137" y="2813"/>
                      <a:pt x="182" y="2813"/>
                    </a:cubicBezTo>
                    <a:cubicBezTo>
                      <a:pt x="227" y="2813"/>
                      <a:pt x="228" y="2821"/>
                      <a:pt x="273" y="2813"/>
                    </a:cubicBezTo>
                    <a:cubicBezTo>
                      <a:pt x="318" y="2805"/>
                      <a:pt x="386" y="2805"/>
                      <a:pt x="454" y="2767"/>
                    </a:cubicBezTo>
                    <a:cubicBezTo>
                      <a:pt x="522" y="2729"/>
                      <a:pt x="605" y="2699"/>
                      <a:pt x="681" y="2586"/>
                    </a:cubicBezTo>
                    <a:cubicBezTo>
                      <a:pt x="757" y="2473"/>
                      <a:pt x="840" y="2306"/>
                      <a:pt x="908" y="2087"/>
                    </a:cubicBezTo>
                    <a:cubicBezTo>
                      <a:pt x="976" y="1868"/>
                      <a:pt x="1036" y="1520"/>
                      <a:pt x="1089" y="1270"/>
                    </a:cubicBezTo>
                    <a:cubicBezTo>
                      <a:pt x="1142" y="1020"/>
                      <a:pt x="1187" y="764"/>
                      <a:pt x="1225" y="590"/>
                    </a:cubicBezTo>
                    <a:cubicBezTo>
                      <a:pt x="1263" y="416"/>
                      <a:pt x="1286" y="318"/>
                      <a:pt x="1316" y="227"/>
                    </a:cubicBezTo>
                    <a:cubicBezTo>
                      <a:pt x="1346" y="136"/>
                      <a:pt x="1376" y="84"/>
                      <a:pt x="1406" y="46"/>
                    </a:cubicBezTo>
                    <a:cubicBezTo>
                      <a:pt x="1436" y="8"/>
                      <a:pt x="1466" y="4"/>
                      <a:pt x="1497" y="0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33" name="Group 65"/>
            <p:cNvGrpSpPr>
              <a:grpSpLocks/>
            </p:cNvGrpSpPr>
            <p:nvPr/>
          </p:nvGrpSpPr>
          <p:grpSpPr bwMode="auto">
            <a:xfrm>
              <a:off x="1474" y="2341"/>
              <a:ext cx="2222" cy="826"/>
              <a:chOff x="204" y="3339"/>
              <a:chExt cx="2994" cy="599"/>
            </a:xfrm>
          </p:grpSpPr>
          <p:sp>
            <p:nvSpPr>
              <p:cNvPr id="7234" name="Freeform 66"/>
              <p:cNvSpPr>
                <a:spLocks/>
              </p:cNvSpPr>
              <p:nvPr/>
            </p:nvSpPr>
            <p:spPr bwMode="auto">
              <a:xfrm>
                <a:off x="204" y="3339"/>
                <a:ext cx="1497" cy="599"/>
              </a:xfrm>
              <a:custGeom>
                <a:avLst/>
                <a:gdLst>
                  <a:gd name="T0" fmla="*/ 0 w 1497"/>
                  <a:gd name="T1" fmla="*/ 2813 h 2821"/>
                  <a:gd name="T2" fmla="*/ 182 w 1497"/>
                  <a:gd name="T3" fmla="*/ 2813 h 2821"/>
                  <a:gd name="T4" fmla="*/ 273 w 1497"/>
                  <a:gd name="T5" fmla="*/ 2813 h 2821"/>
                  <a:gd name="T6" fmla="*/ 454 w 1497"/>
                  <a:gd name="T7" fmla="*/ 2767 h 2821"/>
                  <a:gd name="T8" fmla="*/ 681 w 1497"/>
                  <a:gd name="T9" fmla="*/ 2586 h 2821"/>
                  <a:gd name="T10" fmla="*/ 908 w 1497"/>
                  <a:gd name="T11" fmla="*/ 2087 h 2821"/>
                  <a:gd name="T12" fmla="*/ 1089 w 1497"/>
                  <a:gd name="T13" fmla="*/ 1270 h 2821"/>
                  <a:gd name="T14" fmla="*/ 1225 w 1497"/>
                  <a:gd name="T15" fmla="*/ 590 h 2821"/>
                  <a:gd name="T16" fmla="*/ 1316 w 1497"/>
                  <a:gd name="T17" fmla="*/ 227 h 2821"/>
                  <a:gd name="T18" fmla="*/ 1406 w 1497"/>
                  <a:gd name="T19" fmla="*/ 46 h 2821"/>
                  <a:gd name="T20" fmla="*/ 1497 w 1497"/>
                  <a:gd name="T21" fmla="*/ 0 h 2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7" h="2821">
                    <a:moveTo>
                      <a:pt x="0" y="2813"/>
                    </a:moveTo>
                    <a:cubicBezTo>
                      <a:pt x="68" y="2813"/>
                      <a:pt x="137" y="2813"/>
                      <a:pt x="182" y="2813"/>
                    </a:cubicBezTo>
                    <a:cubicBezTo>
                      <a:pt x="227" y="2813"/>
                      <a:pt x="228" y="2821"/>
                      <a:pt x="273" y="2813"/>
                    </a:cubicBezTo>
                    <a:cubicBezTo>
                      <a:pt x="318" y="2805"/>
                      <a:pt x="386" y="2805"/>
                      <a:pt x="454" y="2767"/>
                    </a:cubicBezTo>
                    <a:cubicBezTo>
                      <a:pt x="522" y="2729"/>
                      <a:pt x="605" y="2699"/>
                      <a:pt x="681" y="2586"/>
                    </a:cubicBezTo>
                    <a:cubicBezTo>
                      <a:pt x="757" y="2473"/>
                      <a:pt x="840" y="2306"/>
                      <a:pt x="908" y="2087"/>
                    </a:cubicBezTo>
                    <a:cubicBezTo>
                      <a:pt x="976" y="1868"/>
                      <a:pt x="1036" y="1520"/>
                      <a:pt x="1089" y="1270"/>
                    </a:cubicBezTo>
                    <a:cubicBezTo>
                      <a:pt x="1142" y="1020"/>
                      <a:pt x="1187" y="764"/>
                      <a:pt x="1225" y="590"/>
                    </a:cubicBezTo>
                    <a:cubicBezTo>
                      <a:pt x="1263" y="416"/>
                      <a:pt x="1286" y="318"/>
                      <a:pt x="1316" y="227"/>
                    </a:cubicBezTo>
                    <a:cubicBezTo>
                      <a:pt x="1346" y="136"/>
                      <a:pt x="1376" y="84"/>
                      <a:pt x="1406" y="46"/>
                    </a:cubicBezTo>
                    <a:cubicBezTo>
                      <a:pt x="1436" y="8"/>
                      <a:pt x="1466" y="4"/>
                      <a:pt x="1497" y="0"/>
                    </a:cubicBezTo>
                  </a:path>
                </a:pathLst>
              </a:custGeom>
              <a:noFill/>
              <a:ln w="254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5" name="Freeform 67"/>
              <p:cNvSpPr>
                <a:spLocks/>
              </p:cNvSpPr>
              <p:nvPr/>
            </p:nvSpPr>
            <p:spPr bwMode="auto">
              <a:xfrm flipH="1">
                <a:off x="1701" y="3339"/>
                <a:ext cx="1497" cy="599"/>
              </a:xfrm>
              <a:custGeom>
                <a:avLst/>
                <a:gdLst>
                  <a:gd name="T0" fmla="*/ 0 w 1497"/>
                  <a:gd name="T1" fmla="*/ 2813 h 2821"/>
                  <a:gd name="T2" fmla="*/ 182 w 1497"/>
                  <a:gd name="T3" fmla="*/ 2813 h 2821"/>
                  <a:gd name="T4" fmla="*/ 273 w 1497"/>
                  <a:gd name="T5" fmla="*/ 2813 h 2821"/>
                  <a:gd name="T6" fmla="*/ 454 w 1497"/>
                  <a:gd name="T7" fmla="*/ 2767 h 2821"/>
                  <a:gd name="T8" fmla="*/ 681 w 1497"/>
                  <a:gd name="T9" fmla="*/ 2586 h 2821"/>
                  <a:gd name="T10" fmla="*/ 908 w 1497"/>
                  <a:gd name="T11" fmla="*/ 2087 h 2821"/>
                  <a:gd name="T12" fmla="*/ 1089 w 1497"/>
                  <a:gd name="T13" fmla="*/ 1270 h 2821"/>
                  <a:gd name="T14" fmla="*/ 1225 w 1497"/>
                  <a:gd name="T15" fmla="*/ 590 h 2821"/>
                  <a:gd name="T16" fmla="*/ 1316 w 1497"/>
                  <a:gd name="T17" fmla="*/ 227 h 2821"/>
                  <a:gd name="T18" fmla="*/ 1406 w 1497"/>
                  <a:gd name="T19" fmla="*/ 46 h 2821"/>
                  <a:gd name="T20" fmla="*/ 1497 w 1497"/>
                  <a:gd name="T21" fmla="*/ 0 h 2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7" h="2821">
                    <a:moveTo>
                      <a:pt x="0" y="2813"/>
                    </a:moveTo>
                    <a:cubicBezTo>
                      <a:pt x="68" y="2813"/>
                      <a:pt x="137" y="2813"/>
                      <a:pt x="182" y="2813"/>
                    </a:cubicBezTo>
                    <a:cubicBezTo>
                      <a:pt x="227" y="2813"/>
                      <a:pt x="228" y="2821"/>
                      <a:pt x="273" y="2813"/>
                    </a:cubicBezTo>
                    <a:cubicBezTo>
                      <a:pt x="318" y="2805"/>
                      <a:pt x="386" y="2805"/>
                      <a:pt x="454" y="2767"/>
                    </a:cubicBezTo>
                    <a:cubicBezTo>
                      <a:pt x="522" y="2729"/>
                      <a:pt x="605" y="2699"/>
                      <a:pt x="681" y="2586"/>
                    </a:cubicBezTo>
                    <a:cubicBezTo>
                      <a:pt x="757" y="2473"/>
                      <a:pt x="840" y="2306"/>
                      <a:pt x="908" y="2087"/>
                    </a:cubicBezTo>
                    <a:cubicBezTo>
                      <a:pt x="976" y="1868"/>
                      <a:pt x="1036" y="1520"/>
                      <a:pt x="1089" y="1270"/>
                    </a:cubicBezTo>
                    <a:cubicBezTo>
                      <a:pt x="1142" y="1020"/>
                      <a:pt x="1187" y="764"/>
                      <a:pt x="1225" y="590"/>
                    </a:cubicBezTo>
                    <a:cubicBezTo>
                      <a:pt x="1263" y="416"/>
                      <a:pt x="1286" y="318"/>
                      <a:pt x="1316" y="227"/>
                    </a:cubicBezTo>
                    <a:cubicBezTo>
                      <a:pt x="1346" y="136"/>
                      <a:pt x="1376" y="84"/>
                      <a:pt x="1406" y="46"/>
                    </a:cubicBezTo>
                    <a:cubicBezTo>
                      <a:pt x="1436" y="8"/>
                      <a:pt x="1466" y="4"/>
                      <a:pt x="1497" y="0"/>
                    </a:cubicBezTo>
                  </a:path>
                </a:pathLst>
              </a:custGeom>
              <a:noFill/>
              <a:ln w="2540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36" name="Group 68"/>
            <p:cNvGrpSpPr>
              <a:grpSpLocks/>
            </p:cNvGrpSpPr>
            <p:nvPr/>
          </p:nvGrpSpPr>
          <p:grpSpPr bwMode="auto">
            <a:xfrm>
              <a:off x="2109" y="2659"/>
              <a:ext cx="3130" cy="508"/>
              <a:chOff x="204" y="3339"/>
              <a:chExt cx="2994" cy="599"/>
            </a:xfrm>
          </p:grpSpPr>
          <p:sp>
            <p:nvSpPr>
              <p:cNvPr id="7237" name="Freeform 69"/>
              <p:cNvSpPr>
                <a:spLocks/>
              </p:cNvSpPr>
              <p:nvPr/>
            </p:nvSpPr>
            <p:spPr bwMode="auto">
              <a:xfrm>
                <a:off x="204" y="3339"/>
                <a:ext cx="1497" cy="599"/>
              </a:xfrm>
              <a:custGeom>
                <a:avLst/>
                <a:gdLst>
                  <a:gd name="T0" fmla="*/ 0 w 1497"/>
                  <a:gd name="T1" fmla="*/ 2813 h 2821"/>
                  <a:gd name="T2" fmla="*/ 182 w 1497"/>
                  <a:gd name="T3" fmla="*/ 2813 h 2821"/>
                  <a:gd name="T4" fmla="*/ 273 w 1497"/>
                  <a:gd name="T5" fmla="*/ 2813 h 2821"/>
                  <a:gd name="T6" fmla="*/ 454 w 1497"/>
                  <a:gd name="T7" fmla="*/ 2767 h 2821"/>
                  <a:gd name="T8" fmla="*/ 681 w 1497"/>
                  <a:gd name="T9" fmla="*/ 2586 h 2821"/>
                  <a:gd name="T10" fmla="*/ 908 w 1497"/>
                  <a:gd name="T11" fmla="*/ 2087 h 2821"/>
                  <a:gd name="T12" fmla="*/ 1089 w 1497"/>
                  <a:gd name="T13" fmla="*/ 1270 h 2821"/>
                  <a:gd name="T14" fmla="*/ 1225 w 1497"/>
                  <a:gd name="T15" fmla="*/ 590 h 2821"/>
                  <a:gd name="T16" fmla="*/ 1316 w 1497"/>
                  <a:gd name="T17" fmla="*/ 227 h 2821"/>
                  <a:gd name="T18" fmla="*/ 1406 w 1497"/>
                  <a:gd name="T19" fmla="*/ 46 h 2821"/>
                  <a:gd name="T20" fmla="*/ 1497 w 1497"/>
                  <a:gd name="T21" fmla="*/ 0 h 2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7" h="2821">
                    <a:moveTo>
                      <a:pt x="0" y="2813"/>
                    </a:moveTo>
                    <a:cubicBezTo>
                      <a:pt x="68" y="2813"/>
                      <a:pt x="137" y="2813"/>
                      <a:pt x="182" y="2813"/>
                    </a:cubicBezTo>
                    <a:cubicBezTo>
                      <a:pt x="227" y="2813"/>
                      <a:pt x="228" y="2821"/>
                      <a:pt x="273" y="2813"/>
                    </a:cubicBezTo>
                    <a:cubicBezTo>
                      <a:pt x="318" y="2805"/>
                      <a:pt x="386" y="2805"/>
                      <a:pt x="454" y="2767"/>
                    </a:cubicBezTo>
                    <a:cubicBezTo>
                      <a:pt x="522" y="2729"/>
                      <a:pt x="605" y="2699"/>
                      <a:pt x="681" y="2586"/>
                    </a:cubicBezTo>
                    <a:cubicBezTo>
                      <a:pt x="757" y="2473"/>
                      <a:pt x="840" y="2306"/>
                      <a:pt x="908" y="2087"/>
                    </a:cubicBezTo>
                    <a:cubicBezTo>
                      <a:pt x="976" y="1868"/>
                      <a:pt x="1036" y="1520"/>
                      <a:pt x="1089" y="1270"/>
                    </a:cubicBezTo>
                    <a:cubicBezTo>
                      <a:pt x="1142" y="1020"/>
                      <a:pt x="1187" y="764"/>
                      <a:pt x="1225" y="590"/>
                    </a:cubicBezTo>
                    <a:cubicBezTo>
                      <a:pt x="1263" y="416"/>
                      <a:pt x="1286" y="318"/>
                      <a:pt x="1316" y="227"/>
                    </a:cubicBezTo>
                    <a:cubicBezTo>
                      <a:pt x="1346" y="136"/>
                      <a:pt x="1376" y="84"/>
                      <a:pt x="1406" y="46"/>
                    </a:cubicBezTo>
                    <a:cubicBezTo>
                      <a:pt x="1436" y="8"/>
                      <a:pt x="1466" y="4"/>
                      <a:pt x="1497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8" name="Freeform 70"/>
              <p:cNvSpPr>
                <a:spLocks/>
              </p:cNvSpPr>
              <p:nvPr/>
            </p:nvSpPr>
            <p:spPr bwMode="auto">
              <a:xfrm flipH="1">
                <a:off x="1701" y="3339"/>
                <a:ext cx="1497" cy="599"/>
              </a:xfrm>
              <a:custGeom>
                <a:avLst/>
                <a:gdLst>
                  <a:gd name="T0" fmla="*/ 0 w 1497"/>
                  <a:gd name="T1" fmla="*/ 2813 h 2821"/>
                  <a:gd name="T2" fmla="*/ 182 w 1497"/>
                  <a:gd name="T3" fmla="*/ 2813 h 2821"/>
                  <a:gd name="T4" fmla="*/ 273 w 1497"/>
                  <a:gd name="T5" fmla="*/ 2813 h 2821"/>
                  <a:gd name="T6" fmla="*/ 454 w 1497"/>
                  <a:gd name="T7" fmla="*/ 2767 h 2821"/>
                  <a:gd name="T8" fmla="*/ 681 w 1497"/>
                  <a:gd name="T9" fmla="*/ 2586 h 2821"/>
                  <a:gd name="T10" fmla="*/ 908 w 1497"/>
                  <a:gd name="T11" fmla="*/ 2087 h 2821"/>
                  <a:gd name="T12" fmla="*/ 1089 w 1497"/>
                  <a:gd name="T13" fmla="*/ 1270 h 2821"/>
                  <a:gd name="T14" fmla="*/ 1225 w 1497"/>
                  <a:gd name="T15" fmla="*/ 590 h 2821"/>
                  <a:gd name="T16" fmla="*/ 1316 w 1497"/>
                  <a:gd name="T17" fmla="*/ 227 h 2821"/>
                  <a:gd name="T18" fmla="*/ 1406 w 1497"/>
                  <a:gd name="T19" fmla="*/ 46 h 2821"/>
                  <a:gd name="T20" fmla="*/ 1497 w 1497"/>
                  <a:gd name="T21" fmla="*/ 0 h 2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7" h="2821">
                    <a:moveTo>
                      <a:pt x="0" y="2813"/>
                    </a:moveTo>
                    <a:cubicBezTo>
                      <a:pt x="68" y="2813"/>
                      <a:pt x="137" y="2813"/>
                      <a:pt x="182" y="2813"/>
                    </a:cubicBezTo>
                    <a:cubicBezTo>
                      <a:pt x="227" y="2813"/>
                      <a:pt x="228" y="2821"/>
                      <a:pt x="273" y="2813"/>
                    </a:cubicBezTo>
                    <a:cubicBezTo>
                      <a:pt x="318" y="2805"/>
                      <a:pt x="386" y="2805"/>
                      <a:pt x="454" y="2767"/>
                    </a:cubicBezTo>
                    <a:cubicBezTo>
                      <a:pt x="522" y="2729"/>
                      <a:pt x="605" y="2699"/>
                      <a:pt x="681" y="2586"/>
                    </a:cubicBezTo>
                    <a:cubicBezTo>
                      <a:pt x="757" y="2473"/>
                      <a:pt x="840" y="2306"/>
                      <a:pt x="908" y="2087"/>
                    </a:cubicBezTo>
                    <a:cubicBezTo>
                      <a:pt x="976" y="1868"/>
                      <a:pt x="1036" y="1520"/>
                      <a:pt x="1089" y="1270"/>
                    </a:cubicBezTo>
                    <a:cubicBezTo>
                      <a:pt x="1142" y="1020"/>
                      <a:pt x="1187" y="764"/>
                      <a:pt x="1225" y="590"/>
                    </a:cubicBezTo>
                    <a:cubicBezTo>
                      <a:pt x="1263" y="416"/>
                      <a:pt x="1286" y="318"/>
                      <a:pt x="1316" y="227"/>
                    </a:cubicBezTo>
                    <a:cubicBezTo>
                      <a:pt x="1346" y="136"/>
                      <a:pt x="1376" y="84"/>
                      <a:pt x="1406" y="46"/>
                    </a:cubicBezTo>
                    <a:cubicBezTo>
                      <a:pt x="1436" y="8"/>
                      <a:pt x="1466" y="4"/>
                      <a:pt x="1497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40" name="Text Box 72"/>
              <p:cNvSpPr txBox="1">
                <a:spLocks noChangeArrowheads="1"/>
              </p:cNvSpPr>
              <p:nvPr/>
            </p:nvSpPr>
            <p:spPr bwMode="auto">
              <a:xfrm>
                <a:off x="971550" y="1484313"/>
                <a:ext cx="7416801" cy="51706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dirty="0"/>
                  <a:t>… we only see some training examples.</a:t>
                </a:r>
              </a:p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/>
                  <a:t>Let’s decide for some parametric model </a:t>
                </a:r>
                <a:r>
                  <a:rPr lang="en-US" alt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𝑐𝑙𝑎𝑠𝑠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  <a:br>
                  <a:rPr lang="en-US" altLang="en-US" dirty="0" smtClean="0"/>
                </a:br>
                <a:r>
                  <a:rPr lang="en-US" altLang="en-US" dirty="0" smtClean="0"/>
                  <a:t>(e.g</a:t>
                </a:r>
                <a:r>
                  <a:rPr lang="en-US" altLang="en-US" dirty="0"/>
                  <a:t>. Gaussian distribution) and estimate its parameters from the </a:t>
                </a:r>
                <a:r>
                  <a:rPr lang="en-US" altLang="en-US" dirty="0" smtClean="0"/>
                  <a:t>data.</a:t>
                </a:r>
              </a:p>
              <a:p>
                <a:pPr>
                  <a:spcBef>
                    <a:spcPct val="50000"/>
                  </a:spcBef>
                </a:pPr>
                <a:endParaRPr lang="en-US" altLang="en-US" dirty="0"/>
              </a:p>
              <a:p>
                <a:pPr>
                  <a:spcBef>
                    <a:spcPct val="50000"/>
                  </a:spcBef>
                </a:pPr>
                <a:endParaRPr lang="en-US" altLang="en-US" dirty="0" smtClean="0"/>
              </a:p>
              <a:p>
                <a:pPr>
                  <a:spcBef>
                    <a:spcPct val="50000"/>
                  </a:spcBef>
                </a:pPr>
                <a:endParaRPr lang="en-US" altLang="en-US" dirty="0"/>
              </a:p>
              <a:p>
                <a:pPr>
                  <a:spcBef>
                    <a:spcPct val="50000"/>
                  </a:spcBef>
                </a:pPr>
                <a:endParaRPr lang="en-US" altLang="en-US" dirty="0"/>
              </a:p>
              <a:p>
                <a:pPr>
                  <a:spcBef>
                    <a:spcPct val="50000"/>
                  </a:spcBef>
                </a:pPr>
                <a:endParaRPr lang="en-US" altLang="en-US" dirty="0" smtClean="0"/>
              </a:p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 smtClean="0"/>
                  <a:t>Here, we are using the </a:t>
                </a:r>
                <a:r>
                  <a:rPr lang="en-US" altLang="en-US" b="1" dirty="0" smtClean="0"/>
                  <a:t>frequentist approach</a:t>
                </a:r>
                <a:r>
                  <a:rPr lang="en-US" altLang="en-US" dirty="0" smtClean="0"/>
                  <a:t>: Estimated distributions tell us that observation </a:t>
                </a:r>
                <a:r>
                  <a:rPr lang="en-US" alt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altLang="en-US" dirty="0" smtClean="0"/>
                  <a:t>will be more likely as we see more similar observations in the training data.</a:t>
                </a:r>
                <a:endParaRPr lang="en-US" altLang="en-US" dirty="0"/>
              </a:p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 smtClean="0"/>
                  <a:t>From now, lets forget about classes. We will concentrate just on estimating probability density functions (e.g. one for each class).</a:t>
                </a:r>
              </a:p>
            </p:txBody>
          </p:sp>
        </mc:Choice>
        <mc:Fallback xmlns="">
          <p:sp>
            <p:nvSpPr>
              <p:cNvPr id="7240" name="Text 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50" y="1484313"/>
                <a:ext cx="7416801" cy="5170646"/>
              </a:xfrm>
              <a:prstGeom prst="rect">
                <a:avLst/>
              </a:prstGeom>
              <a:blipFill rotWithShape="1">
                <a:blip r:embed="rId2"/>
                <a:stretch>
                  <a:fillRect l="-657" t="-589" b="-8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7539310" y="436510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 rot="16200000">
                <a:off x="-20543" y="3588985"/>
                <a:ext cx="15841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𝑐𝑙𝑎𝑠𝑠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0543" y="3588985"/>
                <a:ext cx="1584176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9231" t="-7336" r="-26154" b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8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n-US" altLang="en-US" sz="4000" dirty="0"/>
              <a:t>Gaussian </a:t>
            </a:r>
            <a:r>
              <a:rPr lang="en-US" altLang="en-US" sz="4000" dirty="0" smtClean="0"/>
              <a:t>distribution </a:t>
            </a:r>
            <a:r>
              <a:rPr lang="en-US" altLang="en-US" sz="3600" dirty="0" smtClean="0"/>
              <a:t>(univariate)</a:t>
            </a:r>
            <a:endParaRPr lang="cs-CZ" altLang="en-US" sz="3600" dirty="0"/>
          </a:p>
        </p:txBody>
      </p:sp>
      <p:sp>
        <p:nvSpPr>
          <p:cNvPr id="163891" name="Text Box 51"/>
          <p:cNvSpPr txBox="1">
            <a:spLocks noChangeArrowheads="1"/>
          </p:cNvSpPr>
          <p:nvPr/>
        </p:nvSpPr>
        <p:spPr bwMode="auto">
          <a:xfrm>
            <a:off x="5206305" y="2702248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ML estimates of parameters</a:t>
            </a:r>
            <a:endParaRPr lang="cs-CZ" altLang="en-US" b="1" dirty="0"/>
          </a:p>
        </p:txBody>
      </p:sp>
      <p:sp>
        <p:nvSpPr>
          <p:cNvPr id="163892" name="Rectangle 52"/>
          <p:cNvSpPr>
            <a:spLocks noChangeArrowheads="1"/>
          </p:cNvSpPr>
          <p:nvPr/>
        </p:nvSpPr>
        <p:spPr bwMode="auto">
          <a:xfrm>
            <a:off x="323850" y="2997200"/>
            <a:ext cx="576263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36600" y="1196752"/>
                <a:ext cx="7467600" cy="1051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" y="1196752"/>
                <a:ext cx="7467600" cy="10516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539680" y="3573016"/>
                <a:ext cx="2341561" cy="95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680" y="3573016"/>
                <a:ext cx="2341561" cy="9573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320605" y="4797152"/>
                <a:ext cx="3571875" cy="95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605" y="4797152"/>
                <a:ext cx="3571875" cy="9573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 descr="https://upload.wikimedia.org/wikipedia/commons/a/a9/Empirical_Ru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7077"/>
            <a:ext cx="4969073" cy="360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5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Gaussian distribution?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28801"/>
                <a:ext cx="8229600" cy="2359522"/>
              </a:xfrm>
            </p:spPr>
            <p:txBody>
              <a:bodyPr/>
              <a:lstStyle/>
              <a:p>
                <a:r>
                  <a:rPr lang="en-US" sz="2400" dirty="0" smtClean="0"/>
                  <a:t>Simple and easy to deal with</a:t>
                </a:r>
              </a:p>
              <a:p>
                <a:pPr lvl="1"/>
                <a:r>
                  <a:rPr lang="en-US" sz="2000" dirty="0" smtClean="0"/>
                  <a:t>Just a quadratic function in log domain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 smtClean="0"/>
              </a:p>
              <a:p>
                <a:pPr lvl="1"/>
                <a:r>
                  <a:rPr lang="en-US" sz="2000" dirty="0" smtClean="0"/>
                  <a:t>Likelihood of observed sequence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𝐱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,…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is</a:t>
                </a:r>
              </a:p>
              <a:p>
                <a:pPr lvl="1"/>
                <a:endParaRPr lang="en-US" sz="2000" dirty="0" smtClean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28801"/>
                <a:ext cx="8229600" cy="2359522"/>
              </a:xfrm>
              <a:blipFill rotWithShape="1">
                <a:blip r:embed="rId2"/>
                <a:stretch>
                  <a:fillRect l="-1037" t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05522" y="3573016"/>
                <a:ext cx="6668620" cy="912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/>
                            </a:rPr>
                            <m:t>𝐱</m:t>
                          </m:r>
                        </m:e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𝜇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latin typeface="Cambria Math"/>
                        </a:rPr>
                        <m:t>exp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log</m:t>
                              </m:r>
                            </m:e>
                          </m:nary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2000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22" y="3573016"/>
                <a:ext cx="6668620" cy="9125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81762" y="4398588"/>
                <a:ext cx="5513112" cy="9126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i="1">
                          <a:latin typeface="Cambria Math"/>
                        </a:rPr>
                        <m:t>exp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𝑁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762" y="4398588"/>
                <a:ext cx="5513112" cy="9126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>
          <a:xfrm>
            <a:off x="3808470" y="4551652"/>
            <a:ext cx="648072" cy="720080"/>
          </a:xfrm>
          <a:prstGeom prst="wedgeRoundRectCallout">
            <a:avLst>
              <a:gd name="adj1" fmla="val 71536"/>
              <a:gd name="adj2" fmla="val 81695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noFill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112824" y="4551652"/>
            <a:ext cx="648072" cy="720080"/>
          </a:xfrm>
          <a:prstGeom prst="wedgeRoundRectCallout">
            <a:avLst>
              <a:gd name="adj1" fmla="val -67797"/>
              <a:gd name="adj2" fmla="val 81696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noFill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33890" y="5538498"/>
            <a:ext cx="3525360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Sufficient statistics</a:t>
            </a:r>
          </a:p>
          <a:p>
            <a:pPr algn="ctr"/>
            <a:r>
              <a:rPr lang="en-US" dirty="0" smtClean="0"/>
              <a:t>(second, first and zero order)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6120936" y="4530386"/>
            <a:ext cx="216024" cy="720080"/>
          </a:xfrm>
          <a:prstGeom prst="wedgeRoundRectCallout">
            <a:avLst>
              <a:gd name="adj1" fmla="val -187563"/>
              <a:gd name="adj2" fmla="val 84649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51520" y="2420888"/>
                <a:ext cx="8623515" cy="709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l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og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log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 smtClean="0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𝜇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𝐾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20888"/>
                <a:ext cx="8623515" cy="70987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472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Gaussian distribution?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57510"/>
            <a:ext cx="6048672" cy="2647554"/>
          </a:xfrm>
        </p:spPr>
        <p:txBody>
          <a:bodyPr/>
          <a:lstStyle/>
          <a:p>
            <a:r>
              <a:rPr lang="en-US" sz="2000" dirty="0" smtClean="0"/>
              <a:t>Naturally occurring</a:t>
            </a:r>
          </a:p>
          <a:p>
            <a:r>
              <a:rPr lang="en-US" sz="2000" dirty="0" smtClean="0"/>
              <a:t>Central limit theorem: Summing values of many independently generated random variables gives Gaussian distributed observations</a:t>
            </a:r>
          </a:p>
          <a:p>
            <a:r>
              <a:rPr lang="en-US" sz="2000" dirty="0" smtClean="0"/>
              <a:t>Examples: </a:t>
            </a:r>
          </a:p>
          <a:p>
            <a:pPr lvl="1"/>
            <a:r>
              <a:rPr lang="en-US" sz="1600" dirty="0" smtClean="0"/>
              <a:t>Summing outcome of N dices</a:t>
            </a:r>
          </a:p>
          <a:p>
            <a:pPr lvl="1"/>
            <a:r>
              <a:rPr lang="en-US" sz="1600" dirty="0"/>
              <a:t>Galton’s board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https://www.youtube.com/watch?v=03tx4v0i7MA</a:t>
            </a:r>
            <a:endParaRPr lang="en-US" sz="16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</p:txBody>
      </p:sp>
      <p:pic>
        <p:nvPicPr>
          <p:cNvPr id="10242" name="Picture 2" descr="https://upload.wikimedia.org/wikipedia/commons/thumb/8/8c/Dice_sum_central_limit_theorem.svg/512px-Dice_sum_central_limit_theore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06827"/>
            <a:ext cx="3600399" cy="431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81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287463"/>
          </a:xfrm>
          <a:noFill/>
          <a:ln/>
        </p:spPr>
        <p:txBody>
          <a:bodyPr/>
          <a:lstStyle/>
          <a:p>
            <a:r>
              <a:rPr lang="en-US" altLang="en-US" sz="4000" dirty="0"/>
              <a:t>Gaussian distribution </a:t>
            </a:r>
            <a:r>
              <a:rPr lang="en-US" altLang="en-US" sz="4000" dirty="0" smtClean="0"/>
              <a:t>(multivariate)</a:t>
            </a:r>
            <a:endParaRPr lang="cs-CZ" altLang="en-US" sz="4000" b="1" dirty="0"/>
          </a:p>
        </p:txBody>
      </p:sp>
      <p:pic>
        <p:nvPicPr>
          <p:cNvPr id="164909" name="Picture 45" descr="gaus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0"/>
          <a:stretch>
            <a:fillRect/>
          </a:stretch>
        </p:blipFill>
        <p:spPr bwMode="auto">
          <a:xfrm>
            <a:off x="228600" y="2630488"/>
            <a:ext cx="4681538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955" name="Text Box 91"/>
          <p:cNvSpPr txBox="1">
            <a:spLocks noChangeArrowheads="1"/>
          </p:cNvSpPr>
          <p:nvPr/>
        </p:nvSpPr>
        <p:spPr bwMode="auto">
          <a:xfrm>
            <a:off x="5086350" y="4114800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ML estimates of parameters</a:t>
            </a:r>
            <a:endParaRPr lang="cs-CZ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90600" y="1626251"/>
                <a:ext cx="7051676" cy="108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𝝁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l-GR" sz="2800" b="1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l-GR" sz="2800" b="1" i="0" smtClean="0">
                                  <a:latin typeface="Cambria Math"/>
                                  <a:ea typeface="Cambria Math"/>
                                </a:rPr>
                                <m:t>𝚺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sz="2800" b="1">
                                  <a:latin typeface="Cambria Math"/>
                                  <a:ea typeface="Cambria Math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</m:d>
                        </m:sup>
                      </m:sSup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26251"/>
                <a:ext cx="7051676" cy="10826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506914" y="4648200"/>
                <a:ext cx="2579686" cy="833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914" y="4648200"/>
                <a:ext cx="2579686" cy="8338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578589" y="5619453"/>
                <a:ext cx="4476750" cy="833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smtClean="0">
                          <a:latin typeface="Cambria Math"/>
                          <a:ea typeface="Cambria Math"/>
                        </a:rPr>
                        <m:t>𝚺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589" y="5619453"/>
                <a:ext cx="4476750" cy="8338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99592" y="1340768"/>
                <a:ext cx="24927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340768"/>
                <a:ext cx="249273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7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US" dirty="0" smtClean="0"/>
              <a:t>Maximum likelihood estimation of parameters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4370" y="1711349"/>
                <a:ext cx="8336101" cy="4525963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Lets choose a parametric distribution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e>
                        <m:r>
                          <a:rPr lang="en-US" sz="2000" b="1" i="1">
                            <a:latin typeface="Cambria Math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</m:d>
                  </m:oMath>
                </a14:m>
                <a:r>
                  <a:rPr lang="en-US" sz="2000" dirty="0" smtClean="0"/>
                  <a:t> with parameters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 panose="02040503050406030204" pitchFamily="18" charset="0"/>
                      </a:rPr>
                      <m:t>𝜼</m:t>
                    </m:r>
                    <m:r>
                      <a:rPr lang="en-US" sz="2000" b="1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1" dirty="0" smtClean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1800" dirty="0"/>
                  <a:t>Gaussian distribution with parameters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𝜇</m:t>
                    </m:r>
                    <m:r>
                      <a:rPr lang="en-US" sz="1800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 smtClean="0"/>
                  <a:t> </a:t>
                </a:r>
                <a:endParaRPr lang="en-US" sz="1600" dirty="0" smtClean="0"/>
              </a:p>
              <a:p>
                <a:r>
                  <a:rPr lang="en-US" sz="2000" dirty="0" smtClean="0"/>
                  <a:t>… and lets have some observed training data </a:t>
                </a:r>
                <a14:m>
                  <m:oMath xmlns:m="http://schemas.openxmlformats.org/officeDocument/2006/math">
                    <m:r>
                      <a:rPr lang="en-US" sz="2000" b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𝐗</m:t>
                    </m:r>
                    <m:r>
                      <a:rPr lang="en-US" sz="2000" b="1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1" i="1">
                            <a:latin typeface="Cambria Math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, which we assume to be </a:t>
                </a:r>
                <a:r>
                  <a:rPr lang="en-US" sz="2000" dirty="0" err="1" smtClean="0"/>
                  <a:t>i.i.d</a:t>
                </a:r>
                <a:r>
                  <a:rPr lang="en-US" sz="2000" dirty="0" smtClean="0"/>
                  <a:t>. generated from this distribution.</a:t>
                </a:r>
              </a:p>
              <a:p>
                <a:r>
                  <a:rPr lang="en-US" sz="2000" dirty="0" smtClean="0"/>
                  <a:t>We might obtain maximum likelihood estimates of the 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𝑀𝐿</m:t>
                        </m:r>
                      </m:sup>
                    </m:sSup>
                  </m:oMath>
                </a14:m>
                <a:r>
                  <a:rPr lang="en-US" sz="2000" dirty="0" smtClean="0"/>
                  <a:t> by maximizing the likelihood of the observed data</a:t>
                </a:r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r>
                  <a:rPr lang="en-US" sz="2000" dirty="0" smtClean="0"/>
                  <a:t>Later, we will see that, under some assumptions, this estimates gives us the most likely parameters.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370" y="1711349"/>
                <a:ext cx="8336101" cy="4525963"/>
              </a:xfrm>
              <a:blipFill rotWithShape="1">
                <a:blip r:embed="rId2"/>
                <a:stretch>
                  <a:fillRect l="-585" t="-539" r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1560" y="3810346"/>
                <a:ext cx="6405343" cy="113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</m:acc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𝑀𝐿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40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  <m:e>
                              <m:r>
                                <a:rPr lang="en-US" sz="2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40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∏"/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0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b="1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810346"/>
                <a:ext cx="6405343" cy="11308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16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estimate for Gaussian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359522"/>
          </a:xfrm>
        </p:spPr>
        <p:txBody>
          <a:bodyPr/>
          <a:lstStyle/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5536" y="1412775"/>
                <a:ext cx="8329716" cy="83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 smtClean="0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2000" i="1" smtClean="0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sz="2000" i="1" smtClean="0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2000" i="1" smtClean="0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 smtClean="0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2000" i="1" smtClean="0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0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sz="2000" i="1" smtClean="0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2000" i="1" smtClean="0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arg</m:t>
                          </m:r>
                          <m: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000" i="1" smtClean="0">
                              <a:latin typeface="Cambria Math"/>
                            </a:rPr>
                            <m:t>𝜇</m:t>
                          </m:r>
                          <m:r>
                            <a:rPr lang="en-US" sz="200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lim>
                      </m:limLow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log</m:t>
                          </m:r>
                        </m:e>
                      </m:nary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𝒩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412775"/>
                <a:ext cx="8329716" cy="8392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55844" y="2204108"/>
                <a:ext cx="6743000" cy="9106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/>
                          <a:ea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arg</m:t>
                          </m:r>
                          <m: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000" i="1">
                              <a:latin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𝑁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844" y="2204108"/>
                <a:ext cx="6743000" cy="9106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11560" y="3309811"/>
                <a:ext cx="7888185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𝜕𝜇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sz="200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/>
                            </a:rPr>
                            <m:t>𝐱</m:t>
                          </m:r>
                        </m:e>
                        <m:e>
                          <m:r>
                            <a:rPr lang="en-US" sz="2000" i="1">
                              <a:latin typeface="Cambria Math"/>
                            </a:rPr>
                            <m:t>𝜇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𝜕𝜇</m:t>
                          </m:r>
                        </m:den>
                      </m:f>
                      <m:d>
                        <m:d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𝑁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309811"/>
                <a:ext cx="7888185" cy="9106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468279" y="4174485"/>
                <a:ext cx="3505768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𝑁</m:t>
                          </m:r>
                          <m:r>
                            <a:rPr lang="en-US" sz="2000" i="1">
                              <a:latin typeface="Cambria Math"/>
                            </a:rPr>
                            <m:t>𝜇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=0   ⇒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279" y="4174485"/>
                <a:ext cx="3505768" cy="9106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68144" y="4221088"/>
                <a:ext cx="1989053" cy="710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acc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𝑀𝐿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221088"/>
                <a:ext cx="1989053" cy="71025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56176" y="5743077"/>
                <a:ext cx="2808312" cy="71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𝑀𝐿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743077"/>
                <a:ext cx="2808312" cy="7101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716016" y="593998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similarly: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dirty="0" smtClean="0"/>
              <a:t>Categorical distribution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492896"/>
                <a:ext cx="8363272" cy="348925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</m:d>
                      <m:r>
                        <a:rPr lang="en-US" sz="2000" b="0" i="0" smtClean="0">
                          <a:latin typeface="Cambria Math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Cat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|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000" i="1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r>
                  <a:rPr lang="en-US" sz="2000" dirty="0"/>
                  <a:t>Also referred to as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Discrete distribution</a:t>
                </a:r>
              </a:p>
              <a:p>
                <a:r>
                  <a:rPr lang="en-US" sz="2000" dirty="0"/>
                  <a:t>Special binary case is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Bernoulli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distribution</a:t>
                </a:r>
                <a:endParaRPr lang="en-US" sz="2000" dirty="0" smtClean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𝑙𝑖𝑔h𝑡𝑒𝑠𝑡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𝑙𝑖𝑔h𝑡𝑒𝑟</m:t>
                        </m:r>
                        <m:r>
                          <a:rPr lang="en-US" sz="2000" b="0" i="0" smtClean="0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𝑙𝑖𝑔h𝑡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𝑚𝑖𝑑𝑑𝑙𝑒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h𝑒𝑎𝑣𝑦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h𝑒𝑎𝑣𝑖𝑒𝑟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h𝑒𝑎𝑣𝑖𝑒𝑠𝑡</m:t>
                        </m:r>
                      </m:e>
                    </m:d>
                  </m:oMath>
                </a14:m>
                <a:r>
                  <a:rPr lang="en-US" sz="2000" b="0" dirty="0" smtClean="0"/>
                  <a:t/>
                </a:r>
                <a:br>
                  <a:rPr lang="en-US" sz="2000" b="0" dirty="0" smtClean="0"/>
                </a:br>
                <a:r>
                  <a:rPr lang="en-US" sz="2000" dirty="0" smtClean="0"/>
                  <a:t>or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 smtClean="0"/>
                  <a:t> can be simply the index of a category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𝐱</m:t>
                    </m:r>
                    <m:r>
                      <a:rPr lang="en-US" sz="2000" i="1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{1,2,…, </m:t>
                    </m:r>
                    <m:r>
                      <a:rPr lang="en-US" sz="2000" b="0" i="1" smtClean="0"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000" b="0" dirty="0" smtClean="0"/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𝝅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0" dirty="0" smtClean="0"/>
                  <a:t> - probabilities of the categories are the parameters</a:t>
                </a:r>
              </a:p>
              <a:p>
                <a:r>
                  <a:rPr lang="en-US" sz="2000" dirty="0" smtClean="0"/>
                  <a:t>Likelihood of an observed training </a:t>
                </a:r>
                <a:r>
                  <a:rPr lang="en-US" sz="2000" dirty="0" smtClean="0"/>
                  <a:t>set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𝐱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/>
                          </a:rPr>
                          <m:t>𝐱</m:t>
                        </m:r>
                      </m:e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𝝅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Cat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>
                                    <a:latin typeface="Cambria Math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=</m:t>
                        </m:r>
                      </m:e>
                    </m:nary>
                    <m:nary>
                      <m:naryPr>
                        <m:chr m:val="∏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e>
                    </m:nary>
                    <m:r>
                      <a:rPr lang="en-US" sz="2000" i="1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b="0" dirty="0" smtClean="0"/>
                  <a:t> is number of observations from category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2000" b="0" dirty="0" smtClean="0"/>
                  <a:t>. </a:t>
                </a:r>
              </a:p>
              <a:p>
                <a:pPr lvl="1"/>
                <a:r>
                  <a:rPr lang="en-US" sz="1600" dirty="0" smtClean="0"/>
                  <a:t>(e.g. the numbers from the table)</a:t>
                </a:r>
                <a:endParaRPr lang="en-US" sz="1600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492896"/>
                <a:ext cx="8363272" cy="3489251"/>
              </a:xfrm>
              <a:blipFill rotWithShape="1">
                <a:blip r:embed="rId2"/>
                <a:stretch>
                  <a:fillRect l="-656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09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Group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3617381"/>
                  </p:ext>
                </p:extLst>
              </p:nvPr>
            </p:nvGraphicFramePr>
            <p:xfrm>
              <a:off x="1115616" y="1058816"/>
              <a:ext cx="7560840" cy="1146048"/>
            </p:xfrm>
            <a:graphic>
              <a:graphicData uri="http://schemas.openxmlformats.org/drawingml/2006/table">
                <a:tbl>
                  <a:tblPr/>
                  <a:tblGrid>
                    <a:gridCol w="985838"/>
                    <a:gridCol w="985837"/>
                    <a:gridCol w="984250"/>
                    <a:gridCol w="985838"/>
                    <a:gridCol w="985837"/>
                    <a:gridCol w="985838"/>
                    <a:gridCol w="985837"/>
                    <a:gridCol w="661565"/>
                  </a:tblGrid>
                  <a:tr h="433066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22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6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24774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𝑙𝑖𝑔h𝑡𝑒𝑠𝑡</m:t>
                                </m:r>
                              </m:oMath>
                            </m:oMathPara>
                          </a14:m>
                          <a:endParaRPr kumimoji="0" lang="en-US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0.0 - 0.1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𝑙𝑖𝑔h𝑡𝑒𝑟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0.1 - 0.2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0.2 - 0.3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𝑚𝑖𝑑𝑑𝑙𝑒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0.3 – 0.4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h𝑒𝑎𝑣𝑦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0.4 – 0.5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h𝑒𝑎𝑣𝑖𝑒𝑟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0.5 – 0.6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h𝑒𝑎𝑣𝑖𝑒𝑠𝑡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0.6</a:t>
                          </a:r>
                          <a:r>
                            <a:rPr kumimoji="0" lang="cs-CZ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–</a:t>
                          </a:r>
                          <a:r>
                            <a:rPr kumimoji="0" lang="cs-CZ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0.7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sym typeface="Wingdings" pitchFamily="2" charset="2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Wingdings" pitchFamily="2" charset="2"/>
                            </a:rPr>
                            <a:t>[kg]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Group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3617381"/>
                  </p:ext>
                </p:extLst>
              </p:nvPr>
            </p:nvGraphicFramePr>
            <p:xfrm>
              <a:off x="1115616" y="1058816"/>
              <a:ext cx="7560840" cy="1146048"/>
            </p:xfrm>
            <a:graphic>
              <a:graphicData uri="http://schemas.openxmlformats.org/drawingml/2006/table">
                <a:tbl>
                  <a:tblPr/>
                  <a:tblGrid>
                    <a:gridCol w="985838"/>
                    <a:gridCol w="985837"/>
                    <a:gridCol w="984250"/>
                    <a:gridCol w="985838"/>
                    <a:gridCol w="985837"/>
                    <a:gridCol w="985838"/>
                    <a:gridCol w="985837"/>
                    <a:gridCol w="661565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t="-1176" r="-666049" b="-13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0621" t="-1176" r="-570186" b="-13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99383" t="-1176" r="-466667" b="-13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01242" t="-1176" r="-369565" b="-13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8765" t="-1176" r="-267284" b="-13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8765" t="-1176" r="-167284" b="-13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598765" t="-1176" r="-67284" b="-13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48148" t="-1176" r="-926" b="-136471"/>
                          </a:stretch>
                        </a:blipFill>
                      </a:tcPr>
                    </a:tc>
                  </a:tr>
                  <a:tr h="6278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t="-83495" r="-666049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0621" t="-83495" r="-570186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99383" t="-83495" r="-466667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01242" t="-83495" r="-369565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8765" t="-83495" r="-267284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8765" t="-83495" r="-167284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598765" t="-83495" r="-67284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sym typeface="Wingdings" pitchFamily="2" charset="2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Wingdings" pitchFamily="2" charset="2"/>
                            </a:rPr>
                            <a:t>[kg]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2709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Frequentist </a:t>
            </a:r>
            <a:r>
              <a:rPr lang="en-US" dirty="0"/>
              <a:t>vs. </a:t>
            </a:r>
            <a:r>
              <a:rPr lang="en-US" dirty="0" smtClean="0"/>
              <a:t>Bayesian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Frequentist point of view: </a:t>
            </a:r>
          </a:p>
          <a:p>
            <a:pPr lvl="1"/>
            <a:r>
              <a:rPr lang="en-US" dirty="0" smtClean="0"/>
              <a:t>Probability is the frequency of an event occurring in a large (infinite) number of trials</a:t>
            </a:r>
          </a:p>
          <a:p>
            <a:pPr lvl="1"/>
            <a:r>
              <a:rPr lang="en-US" dirty="0" smtClean="0"/>
              <a:t>E.g. When flipping a coin many times, what is the proportion of heads?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Bayesian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Inferring probabilities for events that have never occurred or believes which are not directly observed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Prior believes are specified in terms of prior probabilities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Taking into account uncertainty (posterior distribution) of the estimated parameters or hidden variables in our probabilistic model.</a:t>
            </a:r>
          </a:p>
        </p:txBody>
      </p:sp>
    </p:spTree>
    <p:extLst>
      <p:ext uri="{BB962C8B-B14F-4D97-AF65-F5344CB8AC3E}">
        <p14:creationId xmlns:p14="http://schemas.microsoft.com/office/powerpoint/2010/main" val="33772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estimate for Categorical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359522"/>
          </a:xfrm>
        </p:spPr>
        <p:txBody>
          <a:bodyPr/>
          <a:lstStyle/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5536" y="1340768"/>
                <a:ext cx="7510068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0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/>
                                </a:rPr>
                                <m:t>𝐱</m:t>
                              </m:r>
                            </m:e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arg</m:t>
                          </m:r>
                          <m: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lim>
                      </m:limLow>
                      <m:r>
                        <a:rPr lang="en-US" sz="20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log</m:t>
                      </m:r>
                      <m:r>
                        <a:rPr lang="en-US" sz="2000" b="0" i="0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∏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/>
                            </a:rPr>
                            <m:t>Cat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40768"/>
                <a:ext cx="7510068" cy="98482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90830" y="2276872"/>
                <a:ext cx="5382756" cy="839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/>
                          <a:ea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arg</m:t>
                          </m:r>
                          <m: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lim>
                      </m:limLow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𝑐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arg</m:t>
                          </m:r>
                          <m: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lim>
                      </m:limLow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830" y="2276872"/>
                <a:ext cx="5382756" cy="8392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11560" y="3673945"/>
                <a:ext cx="8352928" cy="1083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sz="200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/>
                            </a:rPr>
                            <m:t>𝐱</m:t>
                          </m:r>
                        </m:e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  <a:ea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nary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nary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673945"/>
                <a:ext cx="8352928" cy="10831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81650" y="5042097"/>
                <a:ext cx="2134366" cy="619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650" y="5042097"/>
                <a:ext cx="2134366" cy="6194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876256" y="4757127"/>
            <a:ext cx="1749458" cy="1912233"/>
            <a:chOff x="7071014" y="4824527"/>
            <a:chExt cx="1749458" cy="1912233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44"/>
            <a:stretch/>
          </p:blipFill>
          <p:spPr bwMode="auto">
            <a:xfrm>
              <a:off x="7092280" y="4824527"/>
              <a:ext cx="1728192" cy="171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956376" y="5208154"/>
                  <a:ext cx="7549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/>
                          </a:rPr>
                          <m:t>𝐶</m:t>
                        </m:r>
                        <m:r>
                          <a:rPr lang="en-US" sz="1600" b="0" i="1" smtClean="0">
                            <a:latin typeface="Cambria Math"/>
                          </a:rPr>
                          <m:t>=3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376" y="5208154"/>
                  <a:ext cx="754950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7268034" y="4875625"/>
                  <a:ext cx="320354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8034" y="4875625"/>
                  <a:ext cx="320354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9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8478852" y="6048395"/>
                  <a:ext cx="320354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8852" y="6048395"/>
                  <a:ext cx="320354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7071014" y="6398206"/>
                  <a:ext cx="32035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1014" y="6398206"/>
                  <a:ext cx="320354" cy="3385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67544" y="3142709"/>
                <a:ext cx="842493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We need to use Lagrange </a:t>
                </a:r>
                <a:r>
                  <a:rPr lang="en-US" dirty="0"/>
                  <a:t>multiplier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𝜆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to enforce the constraint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42709"/>
                <a:ext cx="8424936" cy="646331"/>
              </a:xfrm>
              <a:prstGeom prst="rect">
                <a:avLst/>
              </a:prstGeom>
              <a:blipFill rotWithShape="1">
                <a:blip r:embed="rId11"/>
                <a:stretch>
                  <a:fillRect l="-651" t="-67925" b="-6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0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en-US" altLang="en-US" sz="4000" dirty="0" smtClean="0"/>
              <a:t>Simple </a:t>
            </a:r>
            <a:r>
              <a:rPr lang="en-US" altLang="en-US" sz="4000" dirty="0"/>
              <a:t>classification problem – </a:t>
            </a:r>
            <a:r>
              <a:rPr lang="en-US" altLang="en-US" sz="4000" dirty="0" smtClean="0"/>
              <a:t>I.</a:t>
            </a:r>
            <a:endParaRPr lang="cs-CZ" altLang="en-US" sz="4000" dirty="0"/>
          </a:p>
        </p:txBody>
      </p:sp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809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7334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8006" name="Group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8237168"/>
                  </p:ext>
                </p:extLst>
              </p:nvPr>
            </p:nvGraphicFramePr>
            <p:xfrm>
              <a:off x="1295400" y="4495800"/>
              <a:ext cx="7543800" cy="2151888"/>
            </p:xfrm>
            <a:graphic>
              <a:graphicData uri="http://schemas.openxmlformats.org/drawingml/2006/table">
                <a:tbl>
                  <a:tblPr/>
                  <a:tblGrid>
                    <a:gridCol w="985838"/>
                    <a:gridCol w="985837"/>
                    <a:gridCol w="984250"/>
                    <a:gridCol w="985838"/>
                    <a:gridCol w="985837"/>
                    <a:gridCol w="985838"/>
                    <a:gridCol w="985837"/>
                    <a:gridCol w="644525"/>
                  </a:tblGrid>
                  <a:tr h="7620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6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620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22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cs-CZ" alt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6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2286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𝑙𝑖𝑔h𝑡𝑒𝑠𝑡</m:t>
                                </m:r>
                              </m:oMath>
                            </m:oMathPara>
                          </a14:m>
                          <a:endParaRPr kumimoji="0" lang="en-US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0.0 - 0.1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𝑙𝑖𝑔h𝑡𝑒𝑟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0.1 - 0.2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0.2 - 0.3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𝑚𝑖𝑑𝑑𝑙𝑒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0.3 – 0.4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h𝑒𝑎𝑣𝑦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0.4 – 0.5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h𝑒𝑎𝑣𝑖𝑒𝑟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0.5 – 0.6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h𝑒𝑎𝑣𝑖𝑒𝑠𝑡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0.6</a:t>
                          </a:r>
                          <a:r>
                            <a:rPr kumimoji="0" lang="cs-CZ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–</a:t>
                          </a:r>
                          <a:r>
                            <a:rPr kumimoji="0" lang="cs-CZ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0.7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sym typeface="Wingdings" pitchFamily="2" charset="2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Wingdings" pitchFamily="2" charset="2"/>
                            </a:rPr>
                            <a:t>[kg]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8006" name="Group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8237168"/>
                  </p:ext>
                </p:extLst>
              </p:nvPr>
            </p:nvGraphicFramePr>
            <p:xfrm>
              <a:off x="1295400" y="4495800"/>
              <a:ext cx="7543800" cy="2151888"/>
            </p:xfrm>
            <a:graphic>
              <a:graphicData uri="http://schemas.openxmlformats.org/drawingml/2006/table">
                <a:tbl>
                  <a:tblPr/>
                  <a:tblGrid>
                    <a:gridCol w="985838"/>
                    <a:gridCol w="985837"/>
                    <a:gridCol w="984250"/>
                    <a:gridCol w="985838"/>
                    <a:gridCol w="985837"/>
                    <a:gridCol w="985838"/>
                    <a:gridCol w="985837"/>
                    <a:gridCol w="644525"/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17" t="-800" r="-663580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1242" t="-800" r="-567702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200000" t="-800" r="-464198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01863" t="-800" r="-367081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9383" t="-800" r="-264815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9383" t="-800" r="-164815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03106" t="-800" r="-65839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67925" t="-800" b="-192000"/>
                          </a:stretch>
                        </a:blipFill>
                      </a:tcPr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17" t="-100800" r="-663580" b="-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1242" t="-100800" r="-567702" b="-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200000" t="-100800" r="-464198" b="-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01863" t="-100800" r="-367081" b="-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9383" t="-100800" r="-264815" b="-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9383" t="-100800" r="-164815" b="-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03106" t="-100800" r="-65839" b="-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67925" t="-100800" b="-92000"/>
                          </a:stretch>
                        </a:blipFill>
                      </a:tcPr>
                    </a:tc>
                  </a:tr>
                  <a:tr h="6278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17" t="-243689" r="-663580" b="-116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1242" t="-243689" r="-567702" b="-116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200000" t="-243689" r="-464198" b="-116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01863" t="-243689" r="-367081" b="-116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9383" t="-243689" r="-264815" b="-116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9383" t="-243689" r="-164815" b="-116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03106" t="-243689" r="-65839" b="-116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sym typeface="Wingdings" pitchFamily="2" charset="2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Wingdings" pitchFamily="2" charset="2"/>
                            </a:rPr>
                            <a:t>[kg]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ectangle 72"/>
          <p:cNvSpPr txBox="1">
            <a:spLocks noChangeArrowheads="1"/>
          </p:cNvSpPr>
          <p:nvPr/>
        </p:nvSpPr>
        <p:spPr bwMode="auto">
          <a:xfrm>
            <a:off x="451846" y="980728"/>
            <a:ext cx="8229600" cy="299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kern="0" dirty="0" smtClean="0"/>
              <a:t>Simple example of learning a probabilistic </a:t>
            </a:r>
            <a:r>
              <a:rPr lang="en-US" altLang="en-US" sz="2000" kern="0" dirty="0"/>
              <a:t>model for </a:t>
            </a:r>
            <a:r>
              <a:rPr lang="en-US" altLang="en-US" sz="2000" kern="0" dirty="0" smtClean="0"/>
              <a:t>maximum</a:t>
            </a:r>
            <a:br>
              <a:rPr lang="en-US" altLang="en-US" sz="2000" kern="0" dirty="0" smtClean="0"/>
            </a:br>
            <a:r>
              <a:rPr lang="en-US" altLang="en-US" sz="2000" kern="0" dirty="0" smtClean="0"/>
              <a:t>a-posteriori </a:t>
            </a:r>
            <a:r>
              <a:rPr lang="en-US" altLang="en-US" sz="2000" kern="0" dirty="0"/>
              <a:t>classification</a:t>
            </a:r>
            <a:endParaRPr lang="en-US" altLang="en-US" sz="2000" kern="0" dirty="0" smtClean="0"/>
          </a:p>
          <a:p>
            <a:pPr lvl="1">
              <a:lnSpc>
                <a:spcPct val="80000"/>
              </a:lnSpc>
            </a:pPr>
            <a:r>
              <a:rPr lang="en-US" altLang="en-US" sz="1600" kern="0" dirty="0" smtClean="0"/>
              <a:t>to introduce </a:t>
            </a:r>
            <a:r>
              <a:rPr lang="en-US" altLang="en-US" sz="1600" kern="0" dirty="0"/>
              <a:t>classification </a:t>
            </a:r>
            <a:r>
              <a:rPr lang="en-US" altLang="en-US" sz="1600" kern="0" dirty="0" smtClean="0"/>
              <a:t>as a basic problem from machine learning field</a:t>
            </a:r>
          </a:p>
          <a:p>
            <a:pPr lvl="1">
              <a:lnSpc>
                <a:spcPct val="80000"/>
              </a:lnSpc>
            </a:pPr>
            <a:r>
              <a:rPr lang="en-US" altLang="en-US" sz="1600" kern="0" dirty="0" smtClean="0"/>
              <a:t>to understand frequentist’s view of “probability” and to show its limitations as compared to the Bayesian approaches</a:t>
            </a:r>
          </a:p>
          <a:p>
            <a:pPr lvl="1">
              <a:lnSpc>
                <a:spcPct val="80000"/>
              </a:lnSpc>
            </a:pPr>
            <a:r>
              <a:rPr lang="en-US" altLang="en-US" sz="1600" kern="0" dirty="0" smtClean="0"/>
              <a:t>to refresh basics from probability theory</a:t>
            </a:r>
          </a:p>
          <a:p>
            <a:pPr lvl="1">
              <a:lnSpc>
                <a:spcPct val="80000"/>
              </a:lnSpc>
            </a:pPr>
            <a:endParaRPr lang="en-US" altLang="en-US" sz="1400" kern="0" dirty="0" smtClean="0"/>
          </a:p>
          <a:p>
            <a:pPr>
              <a:lnSpc>
                <a:spcPct val="80000"/>
              </a:lnSpc>
            </a:pPr>
            <a:r>
              <a:rPr lang="en-US" altLang="en-US" sz="2000" kern="0" dirty="0" smtClean="0"/>
              <a:t>The task is to classify an object (</a:t>
            </a:r>
            <a:r>
              <a:rPr lang="en-US" altLang="en-US" sz="2000" i="1" kern="0" dirty="0" smtClean="0"/>
              <a:t>grenade</a:t>
            </a:r>
            <a:r>
              <a:rPr lang="en-US" altLang="en-US" sz="2000" kern="0" dirty="0" smtClean="0"/>
              <a:t> or </a:t>
            </a:r>
            <a:r>
              <a:rPr lang="en-US" altLang="en-US" sz="2000" i="1" kern="0" dirty="0" smtClean="0"/>
              <a:t>apple</a:t>
            </a:r>
            <a:r>
              <a:rPr lang="en-US" altLang="en-US" sz="2000" kern="0" dirty="0" smtClean="0"/>
              <a:t>) given an observation (discrete weight category)</a:t>
            </a:r>
          </a:p>
          <a:p>
            <a:pPr lvl="1">
              <a:lnSpc>
                <a:spcPct val="80000"/>
              </a:lnSpc>
            </a:pPr>
            <a:r>
              <a:rPr lang="en-US" altLang="en-US" sz="1600" kern="0" dirty="0" smtClean="0"/>
              <a:t>It is heavy. Is it grenade or apple?</a:t>
            </a:r>
          </a:p>
          <a:p>
            <a:pPr lvl="1">
              <a:lnSpc>
                <a:spcPct val="80000"/>
              </a:lnSpc>
            </a:pPr>
            <a:endParaRPr lang="en-US" altLang="en-US" sz="1400" kern="0" dirty="0" smtClean="0"/>
          </a:p>
          <a:p>
            <a:pPr>
              <a:lnSpc>
                <a:spcPct val="80000"/>
              </a:lnSpc>
            </a:pPr>
            <a:r>
              <a:rPr lang="en-US" altLang="en-US" sz="2000" kern="0" dirty="0" smtClean="0"/>
              <a:t>Lets have 150 observations as training data</a:t>
            </a:r>
          </a:p>
          <a:p>
            <a:pPr lvl="1">
              <a:lnSpc>
                <a:spcPct val="80000"/>
              </a:lnSpc>
            </a:pPr>
            <a:r>
              <a:rPr lang="en-US" altLang="en-US" sz="1600" kern="0" dirty="0" smtClean="0"/>
              <a:t>Table of observation counts for each class and weight category</a:t>
            </a:r>
          </a:p>
        </p:txBody>
      </p:sp>
    </p:spTree>
    <p:extLst>
      <p:ext uri="{BB962C8B-B14F-4D97-AF65-F5344CB8AC3E}">
        <p14:creationId xmlns:p14="http://schemas.microsoft.com/office/powerpoint/2010/main" val="37724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en-US" altLang="en-US" sz="4000" dirty="0" smtClean="0"/>
              <a:t>Simple classification problem – II.</a:t>
            </a:r>
            <a:endParaRPr lang="cs-CZ" altLang="en-US" sz="4000" dirty="0"/>
          </a:p>
        </p:txBody>
      </p:sp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809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7334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8006" name="Group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3944623"/>
                  </p:ext>
                </p:extLst>
              </p:nvPr>
            </p:nvGraphicFramePr>
            <p:xfrm>
              <a:off x="1295400" y="4495800"/>
              <a:ext cx="7543800" cy="2188274"/>
            </p:xfrm>
            <a:graphic>
              <a:graphicData uri="http://schemas.openxmlformats.org/drawingml/2006/table">
                <a:tbl>
                  <a:tblPr/>
                  <a:tblGrid>
                    <a:gridCol w="985838"/>
                    <a:gridCol w="985837"/>
                    <a:gridCol w="984250"/>
                    <a:gridCol w="985838"/>
                    <a:gridCol w="985837"/>
                    <a:gridCol w="985838"/>
                    <a:gridCol w="985837"/>
                    <a:gridCol w="644525"/>
                  </a:tblGrid>
                  <a:tr h="7620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620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14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100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2286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𝑙𝑖𝑔h𝑡𝑒𝑠𝑡</m:t>
                                </m:r>
                              </m:oMath>
                            </m:oMathPara>
                          </a14:m>
                          <a:endParaRPr kumimoji="0" lang="en-US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0.0 - 0.1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𝑙𝑖𝑔h𝑡𝑒𝑟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0.1 - 0.2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0.2 - 0.3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𝑚𝑖𝑑𝑑𝑙𝑒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0.3 – 0.4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h𝑒𝑎𝑣𝑦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0.4 – 0.5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h𝑒𝑎𝑣𝑖𝑒𝑟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0.5 – 0.6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h𝑒𝑎𝑣𝑖𝑒𝑠𝑡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0.6</a:t>
                          </a:r>
                          <a:r>
                            <a:rPr kumimoji="0" lang="cs-CZ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–</a:t>
                          </a:r>
                          <a:r>
                            <a:rPr kumimoji="0" lang="cs-CZ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0.7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sym typeface="Wingdings" pitchFamily="2" charset="2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Wingdings" pitchFamily="2" charset="2"/>
                            </a:rPr>
                            <a:t>[kg]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8006" name="Group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3944623"/>
                  </p:ext>
                </p:extLst>
              </p:nvPr>
            </p:nvGraphicFramePr>
            <p:xfrm>
              <a:off x="1295400" y="4495800"/>
              <a:ext cx="7543800" cy="2188274"/>
            </p:xfrm>
            <a:graphic>
              <a:graphicData uri="http://schemas.openxmlformats.org/drawingml/2006/table">
                <a:tbl>
                  <a:tblPr/>
                  <a:tblGrid>
                    <a:gridCol w="985838"/>
                    <a:gridCol w="985837"/>
                    <a:gridCol w="984250"/>
                    <a:gridCol w="985838"/>
                    <a:gridCol w="985837"/>
                    <a:gridCol w="985838"/>
                    <a:gridCol w="985837"/>
                    <a:gridCol w="644525"/>
                  </a:tblGrid>
                  <a:tr h="7983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17" t="-763" r="-663580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1242" t="-763" r="-567702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200000" t="-763" r="-464198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01863" t="-763" r="-367081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9383" t="-763" r="-264815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9383" t="-763" r="-164815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03106" t="-763" r="-65839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67925" t="-763" b="-183206"/>
                          </a:stretch>
                        </a:blipFill>
                      </a:tcPr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17" t="-106452" r="-663580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1242" t="-106452" r="-567702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200000" t="-106452" r="-464198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01863" t="-106452" r="-367081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9383" t="-106452" r="-264815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9383" t="-106452" r="-164815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03106" t="-106452" r="-65839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67925" t="-106452" b="-93548"/>
                          </a:stretch>
                        </a:blipFill>
                      </a:tcPr>
                    </a:tc>
                  </a:tr>
                  <a:tr h="6278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17" t="-248544" r="-663580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1242" t="-248544" r="-567702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200000" t="-248544" r="-464198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01863" t="-248544" r="-367081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9383" t="-248544" r="-264815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9383" t="-248544" r="-164815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03106" t="-248544" r="-65839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sym typeface="Wingdings" pitchFamily="2" charset="2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Wingdings" pitchFamily="2" charset="2"/>
                            </a:rPr>
                            <a:t>[kg]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72"/>
              <p:cNvSpPr txBox="1">
                <a:spLocks noChangeArrowheads="1"/>
              </p:cNvSpPr>
              <p:nvPr/>
            </p:nvSpPr>
            <p:spPr bwMode="auto">
              <a:xfrm>
                <a:off x="451846" y="1052736"/>
                <a:ext cx="8229600" cy="2998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en-US" sz="2400" kern="0" dirty="0" smtClean="0"/>
                  <a:t>Lets </a:t>
                </a:r>
                <a:r>
                  <a:rPr lang="en-US" altLang="en-US" sz="2400" kern="0" dirty="0"/>
                  <a:t>estimate </a:t>
                </a:r>
                <a:r>
                  <a:rPr lang="en-US" altLang="en-US" sz="2400" kern="0" dirty="0" smtClean="0"/>
                  <a:t>joint </a:t>
                </a:r>
                <a:r>
                  <a:rPr lang="en-US" altLang="en-US" sz="2400" kern="0" dirty="0"/>
                  <a:t>probabilities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𝑃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𝑐𝑙𝑎𝑠𝑠</m:t>
                    </m:r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𝑜𝑏𝑠𝑒𝑟𝑣𝑎𝑡𝑖𝑜𝑛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altLang="en-US" sz="2400" kern="0" dirty="0" smtClean="0"/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1800" kern="0" dirty="0" smtClean="0"/>
                  <a:t>normalizing the counts by the total count gives </a:t>
                </a:r>
                <a:r>
                  <a:rPr lang="en-US" altLang="en-US" sz="1800" kern="0" dirty="0" smtClean="0">
                    <a:solidFill>
                      <a:schemeClr val="accent2"/>
                    </a:solidFill>
                  </a:rPr>
                  <a:t>Maximum likelihood (ML) estimates</a:t>
                </a:r>
                <a:r>
                  <a:rPr lang="en-US" altLang="en-US" sz="1800" kern="0" dirty="0" smtClean="0"/>
                  <a:t> (see later):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𝑔𝑟𝑒𝑛𝑎𝑑𝑒</m:t>
                        </m:r>
                        <m:r>
                          <a:rPr lang="en-US" sz="1800" i="1">
                            <a:latin typeface="Cambria Math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/>
                          </a:rPr>
                          <m:t>h𝑒𝑎𝑣𝑦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150</m:t>
                        </m:r>
                      </m:den>
                    </m:f>
                  </m:oMath>
                </a14:m>
                <a:endParaRPr lang="en-US" altLang="en-US" sz="1800" kern="0" dirty="0"/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1800" kern="0" dirty="0" smtClean="0"/>
                  <a:t>We need many observations to obtain robust estimates this way.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1800" kern="0" dirty="0" smtClean="0"/>
                  <a:t>How certain can we be about correctness of  these estimates?</a:t>
                </a:r>
              </a:p>
              <a:p>
                <a:pPr lvl="1">
                  <a:lnSpc>
                    <a:spcPct val="80000"/>
                  </a:lnSpc>
                </a:pPr>
                <a:endParaRPr lang="en-US" altLang="en-US" sz="1800" kern="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400" kern="0" dirty="0" smtClean="0"/>
                  <a:t>Maximum a-posteriori classification rule: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1800" kern="0" dirty="0" smtClean="0"/>
                  <a:t>given an observation select the most likely class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1800" kern="0" dirty="0" smtClean="0"/>
                  <a:t>i.e. select class with highest posterior probability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𝑃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𝑐𝑙𝑎𝑠𝑠</m:t>
                    </m:r>
                    <m:r>
                      <a:rPr lang="en-US" sz="1800" b="0" i="1" smtClean="0">
                        <a:latin typeface="Cambria Math"/>
                      </a:rPr>
                      <m:t>|</m:t>
                    </m:r>
                    <m:r>
                      <a:rPr lang="en-US" sz="1800" i="1">
                        <a:latin typeface="Cambria Math"/>
                      </a:rPr>
                      <m:t>𝑜𝑏𝑠𝑒𝑟𝑣𝑎𝑡𝑖𝑜𝑛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endParaRPr lang="en-US" altLang="en-US" sz="1800" kern="0" dirty="0" smtClean="0"/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1800" kern="0" dirty="0" smtClean="0"/>
                  <a:t>ML estimate: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𝑔𝑟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1800" i="1">
                            <a:latin typeface="Cambria Math"/>
                          </a:rPr>
                          <m:t>𝑛𝑎𝑑𝑒</m:t>
                        </m:r>
                        <m:r>
                          <a:rPr lang="en-US" sz="1800" b="0" i="1" smtClean="0">
                            <a:latin typeface="Cambria Math"/>
                          </a:rPr>
                          <m:t>|</m:t>
                        </m:r>
                        <m:r>
                          <a:rPr lang="en-US" sz="1800" i="1">
                            <a:latin typeface="Cambria Math"/>
                          </a:rPr>
                          <m:t>h𝑒𝑎𝑣𝑦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  <m:r>
                          <a:rPr lang="en-US" sz="1800" b="0" i="1" smtClean="0">
                            <a:latin typeface="Cambria Math"/>
                          </a:rPr>
                          <m:t>2+6</m:t>
                        </m:r>
                      </m:den>
                    </m:f>
                  </m:oMath>
                </a14:m>
                <a:endParaRPr lang="en-US" altLang="en-US" sz="1800" kern="0" dirty="0" smtClean="0"/>
              </a:p>
            </p:txBody>
          </p:sp>
        </mc:Choice>
        <mc:Fallback xmlns="">
          <p:sp>
            <p:nvSpPr>
              <p:cNvPr id="7" name="Rectang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846" y="1052736"/>
                <a:ext cx="8229600" cy="2998440"/>
              </a:xfrm>
              <a:prstGeom prst="rect">
                <a:avLst/>
              </a:prstGeom>
              <a:blipFill rotWithShape="1">
                <a:blip r:embed="rId5"/>
                <a:stretch>
                  <a:fillRect l="-963" t="-3862" r="-1259" b="-50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73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18" name="Rectangle 294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32766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/>
              <a:t>Sum rule</a:t>
            </a:r>
            <a:r>
              <a:rPr lang="cs-CZ" altLang="en-US" sz="2400" dirty="0" smtClean="0"/>
              <a:t>:</a:t>
            </a:r>
            <a:endParaRPr lang="en-US" altLang="en-US" sz="2400" dirty="0" smtClean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 smtClean="0"/>
          </a:p>
          <a:p>
            <a:pPr>
              <a:lnSpc>
                <a:spcPct val="80000"/>
              </a:lnSpc>
            </a:pPr>
            <a:endParaRPr lang="cs-CZ" altLang="en-US" sz="2400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 smtClean="0"/>
              <a:t>Product rule</a:t>
            </a:r>
            <a:r>
              <a:rPr lang="cs-CZ" altLang="en-US" sz="2400" dirty="0" smtClean="0"/>
              <a:t>:</a:t>
            </a:r>
            <a:endParaRPr lang="en-US" altLang="en-US" sz="2400" dirty="0" smtClean="0"/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 smtClean="0"/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 smtClean="0"/>
              <a:t>Bayes rule</a:t>
            </a:r>
            <a:r>
              <a:rPr lang="cs-CZ" altLang="en-US" sz="2400" dirty="0"/>
              <a:t>:</a:t>
            </a:r>
            <a:endParaRPr lang="en-US" altLang="en-US" sz="2400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 smtClean="0"/>
          </a:p>
          <a:p>
            <a:pPr>
              <a:lnSpc>
                <a:spcPct val="80000"/>
              </a:lnSpc>
              <a:buFontTx/>
              <a:buNone/>
            </a:pPr>
            <a:endParaRPr lang="cs-CZ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1924917" y="3193812"/>
                <a:ext cx="64635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cs-CZ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b="0" i="1" smtClean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917" y="3193812"/>
                <a:ext cx="646350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2551079" y="1744938"/>
                <a:ext cx="3304548" cy="963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cs-CZ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79" y="1744938"/>
                <a:ext cx="3304548" cy="9639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6805" y="4869160"/>
                <a:ext cx="6463507" cy="1015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alt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cs-CZ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cs-CZ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05" y="4869160"/>
                <a:ext cx="6463507" cy="10154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en-US" sz="4000" dirty="0"/>
              <a:t>Basic rules of probability </a:t>
            </a:r>
            <a:r>
              <a:rPr lang="en-US" sz="4000" dirty="0" smtClean="0"/>
              <a:t>theory – I.</a:t>
            </a:r>
            <a:endParaRPr lang="cs-CZ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4372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en-US" sz="4000" dirty="0"/>
              <a:t>Basic rules of probability </a:t>
            </a:r>
            <a:r>
              <a:rPr lang="en-US" sz="4000" dirty="0" smtClean="0"/>
              <a:t>theory – II.</a:t>
            </a:r>
            <a:endParaRPr lang="cs-CZ" altLang="en-US" sz="4000" dirty="0"/>
          </a:p>
        </p:txBody>
      </p:sp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809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7334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8006" name="Group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4164578"/>
                  </p:ext>
                </p:extLst>
              </p:nvPr>
            </p:nvGraphicFramePr>
            <p:xfrm>
              <a:off x="1295400" y="4495800"/>
              <a:ext cx="7543800" cy="2188274"/>
            </p:xfrm>
            <a:graphic>
              <a:graphicData uri="http://schemas.openxmlformats.org/drawingml/2006/table">
                <a:tbl>
                  <a:tblPr/>
                  <a:tblGrid>
                    <a:gridCol w="985838"/>
                    <a:gridCol w="985837"/>
                    <a:gridCol w="984250"/>
                    <a:gridCol w="985838"/>
                    <a:gridCol w="985837"/>
                    <a:gridCol w="985838"/>
                    <a:gridCol w="985837"/>
                    <a:gridCol w="644525"/>
                  </a:tblGrid>
                  <a:tr h="7620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620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14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100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2286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𝑙𝑖𝑔h𝑡𝑒𝑠𝑡</m:t>
                                </m:r>
                              </m:oMath>
                            </m:oMathPara>
                          </a14:m>
                          <a:endParaRPr kumimoji="0" lang="en-US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0.0 - 0.1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𝑙𝑖𝑔h𝑡𝑒𝑟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0.1 - 0.2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𝑙𝑖𝑔h𝑡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0.2 - 0.3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𝑚𝑖𝑑𝑑𝑙𝑒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0.3 – 0.4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h𝑒𝑎𝑣𝑦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0.4 – 0.5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h𝑒𝑎𝑣𝑖𝑒𝑟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0.5 – 0.6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h𝑒𝑎𝑣𝑖𝑒𝑠𝑡</m:t>
                                </m:r>
                              </m:oMath>
                            </m:oMathPara>
                          </a14:m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0.6</a:t>
                          </a:r>
                          <a:r>
                            <a:rPr kumimoji="0" lang="cs-CZ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–</a:t>
                          </a:r>
                          <a:r>
                            <a:rPr kumimoji="0" lang="cs-CZ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0.7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sym typeface="Wingdings" pitchFamily="2" charset="2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Wingdings" pitchFamily="2" charset="2"/>
                            </a:rPr>
                            <a:t>[kg]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8006" name="Group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4164578"/>
                  </p:ext>
                </p:extLst>
              </p:nvPr>
            </p:nvGraphicFramePr>
            <p:xfrm>
              <a:off x="1295400" y="4495800"/>
              <a:ext cx="7543800" cy="2188274"/>
            </p:xfrm>
            <a:graphic>
              <a:graphicData uri="http://schemas.openxmlformats.org/drawingml/2006/table">
                <a:tbl>
                  <a:tblPr/>
                  <a:tblGrid>
                    <a:gridCol w="985838"/>
                    <a:gridCol w="985837"/>
                    <a:gridCol w="984250"/>
                    <a:gridCol w="985838"/>
                    <a:gridCol w="985837"/>
                    <a:gridCol w="985838"/>
                    <a:gridCol w="985837"/>
                    <a:gridCol w="644525"/>
                  </a:tblGrid>
                  <a:tr h="7983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17" t="-763" r="-663580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1242" t="-763" r="-567702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200000" t="-763" r="-464198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01863" t="-763" r="-367081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9383" t="-763" r="-264815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9383" t="-763" r="-164815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03106" t="-763" r="-65839" b="-1832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67925" t="-763" b="-183206"/>
                          </a:stretch>
                        </a:blipFill>
                      </a:tcPr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17" t="-106452" r="-663580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1242" t="-106452" r="-567702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200000" t="-106452" r="-464198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01863" t="-106452" r="-367081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9383" t="-106452" r="-264815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9383" t="-106452" r="-164815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03106" t="-106452" r="-65839" b="-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67925" t="-106452" b="-93548"/>
                          </a:stretch>
                        </a:blipFill>
                      </a:tcPr>
                    </a:tc>
                  </a:tr>
                  <a:tr h="6278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17" t="-248544" r="-663580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101242" t="-248544" r="-567702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200000" t="-248544" r="-464198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01863" t="-248544" r="-367081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99383" t="-248544" r="-264815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499383" t="-248544" r="-164815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603106" t="-248544" r="-65839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sym typeface="Wingdings" pitchFamily="2" charset="2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sym typeface="Wingdings" pitchFamily="2" charset="2"/>
                            </a:rPr>
                            <a:t>[kg]</a:t>
                          </a:r>
                          <a:endParaRPr kumimoji="0" lang="cs-CZ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>
                          <a:noFill/>
                        </a:lnL>
                        <a:lnR cap="flat">
                          <a:noFill/>
                        </a:lnR>
                        <a:lnT>
                          <a:noFill/>
                        </a:lnT>
                        <a:lnB cap="flat"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72"/>
              <p:cNvSpPr txBox="1">
                <a:spLocks noChangeArrowheads="1"/>
              </p:cNvSpPr>
              <p:nvPr/>
            </p:nvSpPr>
            <p:spPr bwMode="auto">
              <a:xfrm>
                <a:off x="457200" y="934616"/>
                <a:ext cx="8229600" cy="2998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en-US" sz="2000" kern="0" dirty="0" smtClean="0"/>
                  <a:t>Sum rule:</a:t>
                </a:r>
                <a:endParaRPr lang="en-US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0005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h𝑒𝑎𝑣𝑦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𝑔𝑟𝑒𝑛𝑎𝑑𝑒</m:t>
                          </m:r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h𝑒𝑎𝑣𝑦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𝑎𝑝𝑝𝑙𝑒</m:t>
                          </m:r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h𝑒𝑎𝑣𝑦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  <m:r>
                        <a:rPr lang="en-US" sz="18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  <m:r>
                        <a:rPr lang="en-US" sz="18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altLang="en-US" sz="1800" kern="0" dirty="0" smtClean="0"/>
              </a:p>
              <a:p>
                <a:pPr marL="400050" lvl="1" indent="0">
                  <a:lnSpc>
                    <a:spcPct val="80000"/>
                  </a:lnSpc>
                  <a:buNone/>
                </a:pPr>
                <a:endParaRPr lang="en-US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0005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𝑔𝑟𝑒𝑛𝑎𝑑𝑒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cs-CZ" sz="1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1800" i="1" dirty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𝑔𝑟𝑒𝑛𝑎𝑑𝑒</m:t>
                          </m:r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8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altLang="en-US" sz="1800" kern="0" dirty="0" smtClean="0"/>
              </a:p>
              <a:p>
                <a:pPr>
                  <a:lnSpc>
                    <a:spcPct val="80000"/>
                  </a:lnSpc>
                </a:pPr>
                <a:endParaRPr lang="en-US" altLang="en-US" sz="2000" kern="0" dirty="0" smtClean="0"/>
              </a:p>
              <a:p>
                <a:pPr>
                  <a:lnSpc>
                    <a:spcPct val="80000"/>
                  </a:lnSpc>
                </a:pPr>
                <a:r>
                  <a:rPr lang="en-US" altLang="en-US" sz="2000" kern="0" dirty="0" smtClean="0"/>
                  <a:t>Product rule:</a:t>
                </a:r>
              </a:p>
              <a:p>
                <a:pPr marL="45720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i="1" dirty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𝑔𝑟𝑒𝑛𝑎𝑑𝑒</m:t>
                          </m:r>
                          <m:r>
                            <a:rPr lang="en-US" altLang="en-US" sz="1800" i="1" dirty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altLang="en-US" sz="1800" i="1" dirty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h𝑒𝑎𝑣𝑦</m:t>
                          </m:r>
                        </m:e>
                      </m:d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𝑔𝑟𝑒𝑛𝑎𝑑𝑒</m:t>
                          </m:r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h𝑒𝑎𝑣𝑦</m:t>
                          </m:r>
                        </m:e>
                      </m:d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1800" i="1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heavy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1800" i="1"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  <m:f>
                        <m:fPr>
                          <m:ctrlP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150</m:t>
                          </m:r>
                        </m:den>
                      </m:f>
                      <m:r>
                        <a:rPr lang="en-US" sz="1800" i="1"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1800" i="1" dirty="0" smtClean="0">
                  <a:latin typeface="Cambria Math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lnSpc>
                    <a:spcPct val="80000"/>
                  </a:lnSpc>
                  <a:buNone/>
                </a:pPr>
                <a:endParaRPr lang="en-US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i="1" dirty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𝑔𝑟𝑒𝑛𝑎𝑑𝑒</m:t>
                          </m:r>
                          <m:r>
                            <a:rPr lang="en-US" altLang="en-US" sz="1800" i="1" dirty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altLang="en-US" sz="1800" i="1" dirty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h𝑒𝑎𝑣𝑦</m:t>
                          </m:r>
                        </m:e>
                      </m:d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h𝑒𝑎𝑣𝑦</m:t>
                          </m:r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𝑔𝑟𝑒𝑛𝑎𝑑𝑒</m:t>
                          </m:r>
                        </m:e>
                      </m:d>
                      <m:r>
                        <a:rPr lang="cs-CZ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</a:rPr>
                            <m:t>𝑔𝑟𝑒𝑛𝑎𝑑𝑒</m:t>
                          </m:r>
                        </m:e>
                      </m:d>
                      <m:r>
                        <a:rPr lang="en-US" sz="1800" i="1"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</m:t>
                          </m:r>
                        </m:den>
                      </m:f>
                      <m:f>
                        <m:fPr>
                          <m:ctrlP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150</m:t>
                          </m:r>
                        </m:den>
                      </m:f>
                      <m:r>
                        <a:rPr lang="en-US" sz="1800" i="1"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altLang="en-US" sz="1600" kern="0" dirty="0"/>
              </a:p>
              <a:p>
                <a:pPr marL="457200" lvl="1" indent="0">
                  <a:lnSpc>
                    <a:spcPct val="80000"/>
                  </a:lnSpc>
                  <a:buNone/>
                </a:pPr>
                <a:endParaRPr lang="en-US" altLang="en-US" sz="1600" kern="0" dirty="0"/>
              </a:p>
            </p:txBody>
          </p:sp>
        </mc:Choice>
        <mc:Fallback xmlns="">
          <p:sp>
            <p:nvSpPr>
              <p:cNvPr id="7" name="Rectang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934616"/>
                <a:ext cx="8229600" cy="2998440"/>
              </a:xfrm>
              <a:prstGeom prst="rect">
                <a:avLst/>
              </a:prstGeom>
              <a:blipFill rotWithShape="1">
                <a:blip r:embed="rId5"/>
                <a:stretch>
                  <a:fillRect l="-593" t="-4268" b="-91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en-US" sz="4000" dirty="0"/>
              <a:t>Basic rules of probability </a:t>
            </a:r>
            <a:r>
              <a:rPr lang="en-US" sz="4000" dirty="0" smtClean="0"/>
              <a:t>theory – III.</a:t>
            </a:r>
            <a:endParaRPr lang="cs-CZ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72"/>
              <p:cNvSpPr txBox="1">
                <a:spLocks noChangeArrowheads="1"/>
              </p:cNvSpPr>
              <p:nvPr/>
            </p:nvSpPr>
            <p:spPr bwMode="auto">
              <a:xfrm>
                <a:off x="395536" y="1124744"/>
                <a:ext cx="8568952" cy="52565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en-US" sz="2000" kern="0" dirty="0" smtClean="0"/>
                  <a:t>Bayes rule:</a:t>
                </a:r>
              </a:p>
              <a:p>
                <a:pPr>
                  <a:lnSpc>
                    <a:spcPct val="80000"/>
                  </a:lnSpc>
                </a:pPr>
                <a:endParaRPr lang="en-US" sz="18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800" i="1" kern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800" i="1" kern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8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0005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𝑔𝑟𝑒𝑛𝑎𝑑𝑒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h𝑒𝑎𝑣𝑦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h𝑒𝑎𝑣𝑦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𝑔𝑟𝑒𝑛𝑎𝑑𝑒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𝑔𝑟𝑒𝑛𝑎𝑑𝑒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h𝑒𝑎𝑣𝑦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b="0" dirty="0" smtClean="0">
                  <a:ea typeface="Cambria Math" panose="02040503050406030204" pitchFamily="18" charset="0"/>
                </a:endParaRPr>
              </a:p>
              <a:p>
                <a:pPr marL="400050" lvl="1" indent="0">
                  <a:lnSpc>
                    <a:spcPct val="80000"/>
                  </a:lnSpc>
                  <a:buNone/>
                </a:pPr>
                <a:endParaRPr lang="en-US" altLang="en-US" sz="1600" kern="0" dirty="0" smtClean="0"/>
              </a:p>
              <a:p>
                <a:pPr marL="400050" lvl="1" indent="0">
                  <a:lnSpc>
                    <a:spcPct val="80000"/>
                  </a:lnSpc>
                  <a:buNone/>
                </a:pPr>
                <a:endParaRPr lang="en-US" altLang="en-US" sz="1600" kern="0" dirty="0"/>
              </a:p>
              <a:p>
                <a:pPr marL="400050" lvl="1" indent="0">
                  <a:lnSpc>
                    <a:spcPct val="80000"/>
                  </a:lnSpc>
                  <a:buNone/>
                </a:pPr>
                <a:endParaRPr lang="en-US" altLang="en-US" sz="1600" kern="0" dirty="0"/>
              </a:p>
              <a:p>
                <a:pPr marL="400050" lvl="1" indent="0">
                  <a:lnSpc>
                    <a:spcPct val="80000"/>
                  </a:lnSpc>
                  <a:buNone/>
                </a:pPr>
                <a:endParaRPr lang="en-US" altLang="en-US" sz="1600" kern="0" dirty="0" smtClean="0"/>
              </a:p>
              <a:p>
                <a:pPr>
                  <a:lnSpc>
                    <a:spcPct val="80000"/>
                  </a:lnSpc>
                </a:pPr>
                <a:r>
                  <a:rPr lang="en-US" altLang="en-US" sz="2000" kern="0" dirty="0"/>
                  <a:t>The evidence can be </a:t>
                </a:r>
                <a:r>
                  <a:rPr lang="en-US" altLang="en-US" sz="2000" kern="0" dirty="0" smtClean="0"/>
                  <a:t>evaluated </a:t>
                </a:r>
                <a:r>
                  <a:rPr lang="en-US" altLang="en-US" sz="2000" kern="0" dirty="0"/>
                  <a:t>using the sum and product </a:t>
                </a:r>
                <a:r>
                  <a:rPr lang="en-US" altLang="en-US" sz="2000" kern="0" dirty="0" smtClean="0"/>
                  <a:t>rules in terms of likelihoods and priors:</a:t>
                </a:r>
              </a:p>
              <a:p>
                <a:pPr>
                  <a:lnSpc>
                    <a:spcPct val="80000"/>
                  </a:lnSpc>
                </a:pPr>
                <a:endParaRPr lang="en-US" altLang="en-US" sz="2000" kern="0" dirty="0" smtClean="0"/>
              </a:p>
              <a:p>
                <a:pPr marL="40005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h𝑒𝑎𝑣𝑦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h𝑒𝑎𝑣𝑦</m:t>
                        </m:r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𝑔𝑟𝑒𝑛𝑎𝑑𝑒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𝑔𝑟𝑒𝑛𝑎𝑑𝑒</m:t>
                        </m:r>
                      </m:e>
                    </m:d>
                  </m:oMath>
                </a14:m>
                <a:r>
                  <a:rPr lang="en-US" altLang="en-US" sz="2000" kern="0" dirty="0"/>
                  <a:t> +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h𝑒𝑎𝑣𝑦</m:t>
                        </m:r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𝑎𝑝𝑝𝑙𝑒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𝑎𝑝𝑝𝑙𝑒</m:t>
                        </m:r>
                      </m:e>
                    </m:d>
                  </m:oMath>
                </a14:m>
                <a:endParaRPr lang="en-US" altLang="en-US" kern="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kern="0" dirty="0" smtClean="0"/>
              </a:p>
              <a:p>
                <a:pPr>
                  <a:lnSpc>
                    <a:spcPct val="80000"/>
                  </a:lnSpc>
                </a:pPr>
                <a:r>
                  <a:rPr lang="en-US" altLang="en-US" sz="2000" kern="0" dirty="0"/>
                  <a:t>Bayes rule </a:t>
                </a:r>
                <a:r>
                  <a:rPr lang="en-US" altLang="en-US" sz="2000" kern="0" dirty="0" smtClean="0"/>
                  <a:t>for calculating  the class posterior may not seem very useful now, but it will be useful in case continuous valued observations.</a:t>
                </a:r>
                <a:endParaRPr lang="en-US" altLang="en-US" sz="1600" kern="0" dirty="0" smtClean="0"/>
              </a:p>
            </p:txBody>
          </p:sp>
        </mc:Choice>
        <mc:Fallback xmlns="">
          <p:sp>
            <p:nvSpPr>
              <p:cNvPr id="7" name="Rectang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124744"/>
                <a:ext cx="8568952" cy="5256584"/>
              </a:xfrm>
              <a:prstGeom prst="rect">
                <a:avLst/>
              </a:prstGeom>
              <a:blipFill rotWithShape="1">
                <a:blip r:embed="rId2"/>
                <a:stretch>
                  <a:fillRect l="-640" t="-1624" r="-9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319"/>
          <p:cNvSpPr>
            <a:spLocks noChangeArrowheads="1"/>
          </p:cNvSpPr>
          <p:nvPr/>
        </p:nvSpPr>
        <p:spPr bwMode="auto">
          <a:xfrm>
            <a:off x="683568" y="1772816"/>
            <a:ext cx="2971800" cy="376064"/>
          </a:xfrm>
          <a:prstGeom prst="wedgeRectCallout">
            <a:avLst>
              <a:gd name="adj1" fmla="val -228"/>
              <a:gd name="adj2" fmla="val 1469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cs-CZ" altLang="en-US" dirty="0" smtClean="0"/>
              <a:t>Posterio</a:t>
            </a:r>
            <a:r>
              <a:rPr lang="en-US" altLang="en-US" dirty="0" smtClean="0"/>
              <a:t>r probability</a:t>
            </a:r>
            <a:endParaRPr lang="cs-CZ" altLang="en-US" dirty="0"/>
          </a:p>
        </p:txBody>
      </p:sp>
      <p:sp>
        <p:nvSpPr>
          <p:cNvPr id="9" name="AutoShape 320"/>
          <p:cNvSpPr>
            <a:spLocks noChangeArrowheads="1"/>
          </p:cNvSpPr>
          <p:nvPr/>
        </p:nvSpPr>
        <p:spPr bwMode="auto">
          <a:xfrm>
            <a:off x="4017640" y="1772816"/>
            <a:ext cx="1418456" cy="376064"/>
          </a:xfrm>
          <a:prstGeom prst="wedgeRectCallout">
            <a:avLst>
              <a:gd name="adj1" fmla="val -24385"/>
              <a:gd name="adj2" fmla="val 966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dirty="0" smtClean="0"/>
              <a:t>Likelihood</a:t>
            </a:r>
            <a:endParaRPr lang="cs-CZ" altLang="en-US" dirty="0"/>
          </a:p>
        </p:txBody>
      </p:sp>
      <p:sp>
        <p:nvSpPr>
          <p:cNvPr id="10" name="AutoShape 321"/>
          <p:cNvSpPr>
            <a:spLocks noChangeArrowheads="1"/>
          </p:cNvSpPr>
          <p:nvPr/>
        </p:nvSpPr>
        <p:spPr bwMode="auto">
          <a:xfrm>
            <a:off x="5724830" y="1772816"/>
            <a:ext cx="1809328" cy="376064"/>
          </a:xfrm>
          <a:prstGeom prst="wedgeRectCallout">
            <a:avLst>
              <a:gd name="adj1" fmla="val -25536"/>
              <a:gd name="adj2" fmla="val 1063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 smtClean="0"/>
              <a:t>Prior probability</a:t>
            </a:r>
            <a:endParaRPr lang="cs-CZ" altLang="en-US" dirty="0"/>
          </a:p>
        </p:txBody>
      </p:sp>
      <p:sp>
        <p:nvSpPr>
          <p:cNvPr id="11" name="AutoShape 322"/>
          <p:cNvSpPr>
            <a:spLocks noChangeArrowheads="1"/>
          </p:cNvSpPr>
          <p:nvPr/>
        </p:nvSpPr>
        <p:spPr bwMode="auto">
          <a:xfrm>
            <a:off x="6377136" y="2971800"/>
            <a:ext cx="1219200" cy="457200"/>
          </a:xfrm>
          <a:prstGeom prst="wedgeRectCallout">
            <a:avLst>
              <a:gd name="adj1" fmla="val -108190"/>
              <a:gd name="adj2" fmla="val -493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en-US" dirty="0"/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151734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Continuous random variables</a:t>
            </a:r>
            <a:endParaRPr lang="cs-CZ" altLang="en-US" dirty="0">
              <a:solidFill>
                <a:schemeClr val="tx1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800" i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cs-CZ" altLang="en-US" sz="28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cs-CZ" altLang="en-US" sz="28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cs-CZ" altLang="en-US" sz="2400" dirty="0" smtClean="0"/>
              <a:t> –</a:t>
            </a:r>
            <a:r>
              <a:rPr lang="en-US" altLang="en-US" sz="2400" dirty="0" smtClean="0"/>
              <a:t>probability</a:t>
            </a:r>
            <a:endParaRPr lang="cs-CZ" altLang="en-US" sz="2400" dirty="0"/>
          </a:p>
          <a:p>
            <a:pPr>
              <a:lnSpc>
                <a:spcPct val="90000"/>
              </a:lnSpc>
            </a:pPr>
            <a:r>
              <a:rPr lang="cs-CZ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en-US" sz="2400" dirty="0" smtClean="0"/>
              <a:t> –</a:t>
            </a:r>
            <a:r>
              <a:rPr lang="en-US" altLang="en-US" sz="2400" dirty="0" smtClean="0"/>
              <a:t>probability density function</a:t>
            </a:r>
            <a:endParaRPr lang="cs-CZ" alt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95536" y="3439404"/>
                <a:ext cx="4465639" cy="1069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∈(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d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439404"/>
                <a:ext cx="4465639" cy="10697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294"/>
          <p:cNvSpPr txBox="1">
            <a:spLocks noChangeArrowheads="1"/>
          </p:cNvSpPr>
          <p:nvPr/>
        </p:nvSpPr>
        <p:spPr bwMode="auto">
          <a:xfrm>
            <a:off x="468412" y="3349698"/>
            <a:ext cx="8229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endParaRPr lang="en-US" altLang="en-US" sz="2400" kern="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n-US" sz="2400" kern="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n-US" sz="2400" kern="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n-US" sz="2400" kern="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n-US" sz="2400" kern="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n-US" sz="2400" kern="0" dirty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400" kern="0" dirty="0" smtClean="0"/>
              <a:t>Sum rule</a:t>
            </a:r>
            <a:r>
              <a:rPr lang="cs-CZ" altLang="en-US" sz="2400" kern="0" dirty="0" smtClean="0"/>
              <a:t>:</a:t>
            </a:r>
            <a:endParaRPr lang="en-US" altLang="en-US" sz="2400" kern="0" dirty="0" smtClean="0"/>
          </a:p>
          <a:p>
            <a:pPr>
              <a:lnSpc>
                <a:spcPct val="80000"/>
              </a:lnSpc>
            </a:pPr>
            <a:endParaRPr lang="en-US" altLang="en-US" sz="2400" kern="0" dirty="0" smtClean="0"/>
          </a:p>
          <a:p>
            <a:pPr>
              <a:lnSpc>
                <a:spcPct val="80000"/>
              </a:lnSpc>
            </a:pPr>
            <a:endParaRPr lang="cs-CZ" altLang="en-US" sz="2400" kern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51079" y="5517232"/>
                <a:ext cx="3304548" cy="122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79" y="5517232"/>
                <a:ext cx="3304548" cy="12225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772" y="2593057"/>
            <a:ext cx="36957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96336" y="3531924"/>
            <a:ext cx="8640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00392" y="528204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2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Classification with continuous observations</a:t>
            </a:r>
            <a:endParaRPr lang="cs-CZ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365104"/>
                <a:ext cx="8229600" cy="2121099"/>
              </a:xfrm>
            </p:spPr>
            <p:txBody>
              <a:bodyPr/>
              <a:lstStyle/>
              <a:p>
                <a:r>
                  <a:rPr lang="en-US" altLang="en-US" sz="1800" dirty="0" smtClean="0"/>
                  <a:t>Maximum a-posteriori </a:t>
                </a:r>
                <a:r>
                  <a:rPr lang="en-US" altLang="en-US" sz="1800" dirty="0"/>
                  <a:t>classification </a:t>
                </a:r>
                <a:r>
                  <a:rPr lang="en-US" altLang="en-US" sz="1800" dirty="0" smtClean="0"/>
                  <a:t>rule</a:t>
                </a:r>
                <a:r>
                  <a:rPr lang="en-US" altLang="en-US" sz="1800" dirty="0"/>
                  <a:t> </a:t>
                </a:r>
                <a:r>
                  <a:rPr lang="en-US" altLang="en-US" sz="1800" dirty="0" smtClean="0"/>
                  <a:t>says: select the more likely class</a:t>
                </a:r>
              </a:p>
              <a:p>
                <a:pPr marL="400050" lvl="1" indent="0">
                  <a:lnSpc>
                    <a:spcPct val="80000"/>
                  </a:lnSpc>
                  <a:buNone/>
                </a:pPr>
                <a:endParaRPr lang="en-US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0005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𝑐𝑙𝑎𝑠𝑠</m:t>
                          </m:r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𝑜𝑏𝑠𝑒𝑟𝑣𝑎𝑡𝑖𝑜𝑛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𝑜𝑏𝑠𝑒𝑟𝑣𝑎𝑡𝑖𝑜𝑛</m:t>
                              </m:r>
                              <m:r>
                                <a:rPr lang="en-US" sz="2000" i="1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0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𝑐𝑙𝑎𝑠𝑠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𝑐𝑙𝑎𝑠𝑠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𝑜𝑏𝑠𝑒𝑟𝑣𝑎𝑡𝑖𝑜𝑛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𝑜𝑏𝑠𝑒𝑟𝑣𝑎𝑡𝑖𝑜𝑛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𝑐𝑙𝑎𝑠𝑠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𝑜𝑏𝑠𝑒𝑟𝑣𝑎𝑡𝑖𝑜𝑛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𝑐𝑙𝑎𝑠𝑠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𝑐𝑙𝑎𝑠𝑠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365104"/>
                <a:ext cx="8229600" cy="2121099"/>
              </a:xfrm>
              <a:blipFill rotWithShape="1">
                <a:blip r:embed="rId2"/>
                <a:stretch>
                  <a:fillRect l="-444" t="-1437" b="-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827088" y="3715693"/>
            <a:ext cx="75612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421" name="Group 5"/>
          <p:cNvGrpSpPr>
            <a:grpSpLocks/>
          </p:cNvGrpSpPr>
          <p:nvPr/>
        </p:nvGrpSpPr>
        <p:grpSpPr bwMode="auto">
          <a:xfrm>
            <a:off x="3238898" y="2361558"/>
            <a:ext cx="4573191" cy="1355726"/>
            <a:chOff x="1035" y="2304"/>
            <a:chExt cx="3841" cy="854"/>
          </a:xfrm>
        </p:grpSpPr>
        <p:sp>
          <p:nvSpPr>
            <p:cNvPr id="60422" name="Freeform 6"/>
            <p:cNvSpPr>
              <a:spLocks/>
            </p:cNvSpPr>
            <p:nvPr/>
          </p:nvSpPr>
          <p:spPr bwMode="auto">
            <a:xfrm>
              <a:off x="1035" y="2304"/>
              <a:ext cx="2087" cy="854"/>
            </a:xfrm>
            <a:custGeom>
              <a:avLst/>
              <a:gdLst>
                <a:gd name="T0" fmla="*/ 0 w 2087"/>
                <a:gd name="T1" fmla="*/ 839 h 854"/>
                <a:gd name="T2" fmla="*/ 136 w 2087"/>
                <a:gd name="T3" fmla="*/ 839 h 854"/>
                <a:gd name="T4" fmla="*/ 363 w 2087"/>
                <a:gd name="T5" fmla="*/ 748 h 854"/>
                <a:gd name="T6" fmla="*/ 590 w 2087"/>
                <a:gd name="T7" fmla="*/ 521 h 854"/>
                <a:gd name="T8" fmla="*/ 862 w 2087"/>
                <a:gd name="T9" fmla="*/ 68 h 854"/>
                <a:gd name="T10" fmla="*/ 1043 w 2087"/>
                <a:gd name="T11" fmla="*/ 113 h 854"/>
                <a:gd name="T12" fmla="*/ 1180 w 2087"/>
                <a:gd name="T13" fmla="*/ 22 h 854"/>
                <a:gd name="T14" fmla="*/ 1316 w 2087"/>
                <a:gd name="T15" fmla="*/ 159 h 854"/>
                <a:gd name="T16" fmla="*/ 1542 w 2087"/>
                <a:gd name="T17" fmla="*/ 567 h 854"/>
                <a:gd name="T18" fmla="*/ 1860 w 2087"/>
                <a:gd name="T19" fmla="*/ 794 h 854"/>
                <a:gd name="T20" fmla="*/ 2087 w 2087"/>
                <a:gd name="T21" fmla="*/ 839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7" h="854">
                  <a:moveTo>
                    <a:pt x="0" y="839"/>
                  </a:moveTo>
                  <a:cubicBezTo>
                    <a:pt x="38" y="846"/>
                    <a:pt x="76" y="854"/>
                    <a:pt x="136" y="839"/>
                  </a:cubicBezTo>
                  <a:cubicBezTo>
                    <a:pt x="196" y="824"/>
                    <a:pt x="288" y="801"/>
                    <a:pt x="363" y="748"/>
                  </a:cubicBezTo>
                  <a:cubicBezTo>
                    <a:pt x="438" y="695"/>
                    <a:pt x="507" y="634"/>
                    <a:pt x="590" y="521"/>
                  </a:cubicBezTo>
                  <a:cubicBezTo>
                    <a:pt x="673" y="408"/>
                    <a:pt x="787" y="136"/>
                    <a:pt x="862" y="68"/>
                  </a:cubicBezTo>
                  <a:cubicBezTo>
                    <a:pt x="937" y="0"/>
                    <a:pt x="990" y="121"/>
                    <a:pt x="1043" y="113"/>
                  </a:cubicBezTo>
                  <a:cubicBezTo>
                    <a:pt x="1096" y="105"/>
                    <a:pt x="1135" y="14"/>
                    <a:pt x="1180" y="22"/>
                  </a:cubicBezTo>
                  <a:cubicBezTo>
                    <a:pt x="1225" y="30"/>
                    <a:pt x="1256" y="68"/>
                    <a:pt x="1316" y="159"/>
                  </a:cubicBezTo>
                  <a:cubicBezTo>
                    <a:pt x="1376" y="250"/>
                    <a:pt x="1451" y="461"/>
                    <a:pt x="1542" y="567"/>
                  </a:cubicBezTo>
                  <a:cubicBezTo>
                    <a:pt x="1633" y="673"/>
                    <a:pt x="1769" y="749"/>
                    <a:pt x="1860" y="794"/>
                  </a:cubicBezTo>
                  <a:cubicBezTo>
                    <a:pt x="1951" y="839"/>
                    <a:pt x="2019" y="839"/>
                    <a:pt x="2087" y="839"/>
                  </a:cubicBezTo>
                </a:path>
              </a:pathLst>
            </a:custGeom>
            <a:noFill/>
            <a:ln w="254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3" name="Freeform 7"/>
            <p:cNvSpPr>
              <a:spLocks/>
            </p:cNvSpPr>
            <p:nvPr/>
          </p:nvSpPr>
          <p:spPr bwMode="auto">
            <a:xfrm>
              <a:off x="2018" y="2629"/>
              <a:ext cx="2858" cy="529"/>
            </a:xfrm>
            <a:custGeom>
              <a:avLst/>
              <a:gdLst>
                <a:gd name="T0" fmla="*/ 0 w 2858"/>
                <a:gd name="T1" fmla="*/ 506 h 529"/>
                <a:gd name="T2" fmla="*/ 182 w 2858"/>
                <a:gd name="T3" fmla="*/ 506 h 529"/>
                <a:gd name="T4" fmla="*/ 635 w 2858"/>
                <a:gd name="T5" fmla="*/ 370 h 529"/>
                <a:gd name="T6" fmla="*/ 998 w 2858"/>
                <a:gd name="T7" fmla="*/ 98 h 529"/>
                <a:gd name="T8" fmla="*/ 1316 w 2858"/>
                <a:gd name="T9" fmla="*/ 7 h 529"/>
                <a:gd name="T10" fmla="*/ 1588 w 2858"/>
                <a:gd name="T11" fmla="*/ 143 h 529"/>
                <a:gd name="T12" fmla="*/ 1769 w 2858"/>
                <a:gd name="T13" fmla="*/ 143 h 529"/>
                <a:gd name="T14" fmla="*/ 2132 w 2858"/>
                <a:gd name="T15" fmla="*/ 370 h 529"/>
                <a:gd name="T16" fmla="*/ 2404 w 2858"/>
                <a:gd name="T17" fmla="*/ 461 h 529"/>
                <a:gd name="T18" fmla="*/ 2858 w 2858"/>
                <a:gd name="T19" fmla="*/ 506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58" h="529">
                  <a:moveTo>
                    <a:pt x="0" y="506"/>
                  </a:moveTo>
                  <a:cubicBezTo>
                    <a:pt x="38" y="517"/>
                    <a:pt x="76" y="529"/>
                    <a:pt x="182" y="506"/>
                  </a:cubicBezTo>
                  <a:cubicBezTo>
                    <a:pt x="288" y="483"/>
                    <a:pt x="499" y="438"/>
                    <a:pt x="635" y="370"/>
                  </a:cubicBezTo>
                  <a:cubicBezTo>
                    <a:pt x="771" y="302"/>
                    <a:pt x="884" y="159"/>
                    <a:pt x="998" y="98"/>
                  </a:cubicBezTo>
                  <a:cubicBezTo>
                    <a:pt x="1112" y="37"/>
                    <a:pt x="1218" y="0"/>
                    <a:pt x="1316" y="7"/>
                  </a:cubicBezTo>
                  <a:cubicBezTo>
                    <a:pt x="1414" y="14"/>
                    <a:pt x="1513" y="120"/>
                    <a:pt x="1588" y="143"/>
                  </a:cubicBezTo>
                  <a:cubicBezTo>
                    <a:pt x="1663" y="166"/>
                    <a:pt x="1678" y="105"/>
                    <a:pt x="1769" y="143"/>
                  </a:cubicBezTo>
                  <a:cubicBezTo>
                    <a:pt x="1860" y="181"/>
                    <a:pt x="2026" y="317"/>
                    <a:pt x="2132" y="370"/>
                  </a:cubicBezTo>
                  <a:cubicBezTo>
                    <a:pt x="2238" y="423"/>
                    <a:pt x="2283" y="438"/>
                    <a:pt x="2404" y="461"/>
                  </a:cubicBezTo>
                  <a:cubicBezTo>
                    <a:pt x="2525" y="484"/>
                    <a:pt x="2691" y="495"/>
                    <a:pt x="2858" y="506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3779838" y="1988493"/>
            <a:ext cx="1296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333399"/>
                </a:solidFill>
              </a:rPr>
              <a:t>grenade</a:t>
            </a:r>
            <a:endParaRPr lang="cs-CZ" altLang="en-US" dirty="0">
              <a:solidFill>
                <a:srgbClr val="333399"/>
              </a:solidFill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5653088" y="1988493"/>
            <a:ext cx="935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apple</a:t>
            </a:r>
            <a:endParaRPr lang="cs-CZ" altLang="en-US" dirty="0">
              <a:solidFill>
                <a:srgbClr val="FF0000"/>
              </a:solidFill>
            </a:endParaRPr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 flipH="1" flipV="1">
            <a:off x="1909290" y="1445022"/>
            <a:ext cx="0" cy="27040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62" name="Line 146"/>
          <p:cNvSpPr>
            <a:spLocks noChangeShapeType="1"/>
          </p:cNvSpPr>
          <p:nvPr/>
        </p:nvSpPr>
        <p:spPr bwMode="auto">
          <a:xfrm flipH="1" flipV="1">
            <a:off x="4614532" y="2420888"/>
            <a:ext cx="0" cy="1368152"/>
          </a:xfrm>
          <a:prstGeom prst="line">
            <a:avLst/>
          </a:prstGeom>
          <a:noFill/>
          <a:ln w="25400">
            <a:solidFill>
              <a:srgbClr val="3333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48064" y="3709208"/>
                <a:ext cx="34563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1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𝑜𝑏𝑠𝑒𝑟𝑣𝑎𝑡𝑖𝑜𝑛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.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𝑤𝑒𝑖𝑔h𝑡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709208"/>
                <a:ext cx="3456384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353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6200000">
                <a:off x="71344" y="2096697"/>
                <a:ext cx="28405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66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000" i="1">
                        <a:solidFill>
                          <a:srgbClr val="0066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66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𝑜𝑏𝑠𝑒𝑟𝑣𝑎𝑡𝑖𝑜𝑛</m:t>
                    </m:r>
                    <m:r>
                      <a:rPr lang="en-US" sz="2000" i="1">
                        <a:solidFill>
                          <a:srgbClr val="0066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000" i="1">
                        <a:solidFill>
                          <a:srgbClr val="0066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𝑐𝑙𝑎𝑠𝑠</m:t>
                    </m:r>
                    <m:r>
                      <a:rPr lang="en-US" sz="2000" i="1">
                        <a:solidFill>
                          <a:srgbClr val="0066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1344" y="2096697"/>
                <a:ext cx="2840560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9091" t="-3433" r="-24242" b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 593"/>
          <p:cNvSpPr>
            <a:spLocks/>
          </p:cNvSpPr>
          <p:nvPr/>
        </p:nvSpPr>
        <p:spPr bwMode="auto">
          <a:xfrm>
            <a:off x="1979860" y="2701057"/>
            <a:ext cx="3024188" cy="1008062"/>
          </a:xfrm>
          <a:custGeom>
            <a:avLst/>
            <a:gdLst>
              <a:gd name="T0" fmla="*/ 0 w 2812"/>
              <a:gd name="T1" fmla="*/ 741 h 756"/>
              <a:gd name="T2" fmla="*/ 272 w 2812"/>
              <a:gd name="T3" fmla="*/ 696 h 756"/>
              <a:gd name="T4" fmla="*/ 544 w 2812"/>
              <a:gd name="T5" fmla="*/ 559 h 756"/>
              <a:gd name="T6" fmla="*/ 907 w 2812"/>
              <a:gd name="T7" fmla="*/ 287 h 756"/>
              <a:gd name="T8" fmla="*/ 1497 w 2812"/>
              <a:gd name="T9" fmla="*/ 15 h 756"/>
              <a:gd name="T10" fmla="*/ 2087 w 2812"/>
              <a:gd name="T11" fmla="*/ 378 h 756"/>
              <a:gd name="T12" fmla="*/ 2586 w 2812"/>
              <a:gd name="T13" fmla="*/ 696 h 756"/>
              <a:gd name="T14" fmla="*/ 2812 w 2812"/>
              <a:gd name="T15" fmla="*/ 741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12" h="756">
                <a:moveTo>
                  <a:pt x="0" y="741"/>
                </a:moveTo>
                <a:cubicBezTo>
                  <a:pt x="90" y="733"/>
                  <a:pt x="181" y="726"/>
                  <a:pt x="272" y="696"/>
                </a:cubicBezTo>
                <a:cubicBezTo>
                  <a:pt x="363" y="666"/>
                  <a:pt x="438" y="627"/>
                  <a:pt x="544" y="559"/>
                </a:cubicBezTo>
                <a:cubicBezTo>
                  <a:pt x="650" y="491"/>
                  <a:pt x="748" y="378"/>
                  <a:pt x="907" y="287"/>
                </a:cubicBezTo>
                <a:cubicBezTo>
                  <a:pt x="1066" y="196"/>
                  <a:pt x="1300" y="0"/>
                  <a:pt x="1497" y="15"/>
                </a:cubicBezTo>
                <a:cubicBezTo>
                  <a:pt x="1694" y="30"/>
                  <a:pt x="1906" y="265"/>
                  <a:pt x="2087" y="378"/>
                </a:cubicBezTo>
                <a:cubicBezTo>
                  <a:pt x="2268" y="491"/>
                  <a:pt x="2465" y="636"/>
                  <a:pt x="2586" y="696"/>
                </a:cubicBezTo>
                <a:cubicBezTo>
                  <a:pt x="2707" y="756"/>
                  <a:pt x="2759" y="748"/>
                  <a:pt x="2812" y="741"/>
                </a:cubicBezTo>
              </a:path>
            </a:pathLst>
          </a:custGeom>
          <a:noFill/>
          <a:ln w="25400" cap="flat">
            <a:solidFill>
              <a:srgbClr val="CC00CC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78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12138</TotalTime>
  <Words>2204</Words>
  <Application>Microsoft Office PowerPoint</Application>
  <PresentationFormat>On-screen Show (4:3)</PresentationFormat>
  <Paragraphs>317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Výchozí návrh</vt:lpstr>
      <vt:lpstr>PowerPoint Presentation</vt:lpstr>
      <vt:lpstr>Frequentist vs. Bayesian</vt:lpstr>
      <vt:lpstr>Simple classification problem – I.</vt:lpstr>
      <vt:lpstr>Simple classification problem – II.</vt:lpstr>
      <vt:lpstr>Basic rules of probability theory – I.</vt:lpstr>
      <vt:lpstr>Basic rules of probability theory – II.</vt:lpstr>
      <vt:lpstr>Basic rules of probability theory – III.</vt:lpstr>
      <vt:lpstr>Continuous random variables</vt:lpstr>
      <vt:lpstr>Classification with continuous observations</vt:lpstr>
      <vt:lpstr>Multivariate observations</vt:lpstr>
      <vt:lpstr>Estimation of parameters</vt:lpstr>
      <vt:lpstr>Estimation of parameters</vt:lpstr>
      <vt:lpstr>Gaussian distribution (univariate)</vt:lpstr>
      <vt:lpstr>Why Gaussian distribution?</vt:lpstr>
      <vt:lpstr>Why Gaussian distribution?</vt:lpstr>
      <vt:lpstr>Gaussian distribution (multivariate)</vt:lpstr>
      <vt:lpstr>Maximum likelihood estimation of parameters</vt:lpstr>
      <vt:lpstr>ML estimate for Gaussian</vt:lpstr>
      <vt:lpstr>Categorical distribution</vt:lpstr>
      <vt:lpstr>ML estimate for Categorical</vt:lpstr>
    </vt:vector>
  </TitlesOfParts>
  <Company>VUT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Lukáš Burget</dc:creator>
  <cp:lastModifiedBy>Lukas</cp:lastModifiedBy>
  <cp:revision>257</cp:revision>
  <dcterms:created xsi:type="dcterms:W3CDTF">2007-07-12T20:13:03Z</dcterms:created>
  <dcterms:modified xsi:type="dcterms:W3CDTF">2017-07-24T02:59:34Z</dcterms:modified>
</cp:coreProperties>
</file>