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2" r:id="rId2"/>
    <p:sldId id="416" r:id="rId3"/>
    <p:sldId id="485" r:id="rId4"/>
    <p:sldId id="412" r:id="rId5"/>
    <p:sldId id="484" r:id="rId6"/>
    <p:sldId id="399" r:id="rId7"/>
    <p:sldId id="473" r:id="rId8"/>
    <p:sldId id="400" r:id="rId9"/>
    <p:sldId id="401" r:id="rId10"/>
    <p:sldId id="471" r:id="rId11"/>
    <p:sldId id="461" r:id="rId12"/>
    <p:sldId id="464" r:id="rId13"/>
    <p:sldId id="462" r:id="rId14"/>
    <p:sldId id="465" r:id="rId15"/>
    <p:sldId id="470" r:id="rId16"/>
    <p:sldId id="487" r:id="rId17"/>
    <p:sldId id="490" r:id="rId18"/>
    <p:sldId id="491" r:id="rId19"/>
    <p:sldId id="488" r:id="rId20"/>
    <p:sldId id="492" r:id="rId21"/>
    <p:sldId id="497" r:id="rId22"/>
    <p:sldId id="498" r:id="rId23"/>
    <p:sldId id="494" r:id="rId24"/>
    <p:sldId id="513" r:id="rId25"/>
    <p:sldId id="495" r:id="rId26"/>
    <p:sldId id="516" r:id="rId27"/>
    <p:sldId id="515" r:id="rId28"/>
    <p:sldId id="496" r:id="rId29"/>
    <p:sldId id="514" r:id="rId30"/>
  </p:sldIdLst>
  <p:sldSz cx="9144000" cy="6858000" type="screen4x3"/>
  <p:notesSz cx="6858000" cy="9144000"/>
  <p:custDataLst>
    <p:tags r:id="rId3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CC00CC"/>
    <a:srgbClr val="0000FF"/>
    <a:srgbClr val="FF3399"/>
    <a:srgbClr val="FF66FF"/>
    <a:srgbClr val="FF0000"/>
    <a:srgbClr val="000066"/>
    <a:srgbClr val="A5002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2" autoAdjust="0"/>
    <p:restoredTop sz="94660"/>
  </p:normalViewPr>
  <p:slideViewPr>
    <p:cSldViewPr>
      <p:cViewPr>
        <p:scale>
          <a:sx n="90" d="100"/>
          <a:sy n="90" d="100"/>
        </p:scale>
        <p:origin x="-17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2" Type="http://schemas.openxmlformats.org/officeDocument/2006/relationships/image" Target="../media/image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0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2.png"/><Relationship Id="rId4" Type="http://schemas.openxmlformats.org/officeDocument/2006/relationships/image" Target="../media/image1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</a:t>
            </a:r>
            <a:r>
              <a:rPr lang="en-US" sz="3600" dirty="0" smtClean="0"/>
              <a:t>in Machine Learning</a:t>
            </a:r>
            <a:endParaRPr lang="cs-CZ" altLang="en-US" sz="24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Escuela</a:t>
            </a:r>
            <a:r>
              <a:rPr lang="en-US" sz="2000" kern="0" dirty="0"/>
              <a:t> de </a:t>
            </a:r>
            <a:r>
              <a:rPr lang="en-US" sz="2000" kern="0" dirty="0" err="1"/>
              <a:t>Ciencias</a:t>
            </a:r>
            <a:r>
              <a:rPr lang="en-US" sz="2000" kern="0" dirty="0"/>
              <a:t> </a:t>
            </a:r>
            <a:r>
              <a:rPr lang="en-US" sz="2000" kern="0" dirty="0" err="1"/>
              <a:t>Informáticas</a:t>
            </a:r>
            <a:r>
              <a:rPr lang="en-US" sz="2000" kern="0" dirty="0"/>
              <a:t> 2017</a:t>
            </a:r>
          </a:p>
          <a:p>
            <a:pPr marL="0" indent="0" algn="ctr">
              <a:buNone/>
            </a:pPr>
            <a:r>
              <a:rPr lang="en-US" sz="2000" kern="0" dirty="0" smtClean="0"/>
              <a:t>Buenos Aires, July 24-29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 to be learned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algorithm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6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6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 smtClean="0"/>
              <a:t>Expectation maximization algorithm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49080"/>
                <a:ext cx="8229600" cy="2160240"/>
              </a:xfrm>
            </p:spPr>
            <p:txBody>
              <a:bodyPr/>
              <a:lstStyle/>
              <a:p>
                <a:r>
                  <a:rPr lang="en-US" sz="2000" b="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is any distribution ove</a:t>
                </a:r>
                <a:r>
                  <a:rPr lang="en-US" sz="2000" dirty="0" smtClean="0"/>
                  <a:t>r the latent variable</a:t>
                </a:r>
              </a:p>
              <a:p>
                <a:r>
                  <a:rPr lang="en-US" sz="2000" dirty="0" err="1" smtClean="0">
                    <a:solidFill>
                      <a:srgbClr val="000000"/>
                    </a:solidFill>
                  </a:rPr>
                  <a:t>Kullback-Leibler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KL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 measures “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unsimilarity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” between two distributions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2000" b="0" dirty="0" smtClean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≥0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and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KL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20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US" sz="20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⇒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Evidence lower bound (</a:t>
                </a:r>
                <a:r>
                  <a:rPr lang="en-US" sz="2000" b="1" dirty="0" smtClean="0">
                    <a:solidFill>
                      <a:srgbClr val="000000"/>
                    </a:solidFill>
                  </a:rPr>
                  <a:t>ELBO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 is (non-negative) </a:t>
                </a:r>
                <a:r>
                  <a:rPr lang="en-US" sz="2000" dirty="0">
                    <a:solidFill>
                      <a:srgbClr val="000000"/>
                    </a:solidFill>
                  </a:rPr>
                  <a:t>Entropy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of distribution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>
                        <a:solidFill>
                          <a:srgbClr val="000000"/>
                        </a:solidFill>
                        <a:latin typeface="Cambria Math"/>
                      </a:rPr>
                      <m:t>𝐙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called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auxiliary function</a:t>
                </a:r>
                <a:r>
                  <a:rPr lang="en-US" sz="20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49080"/>
                <a:ext cx="8229600" cy="2160240"/>
              </a:xfrm>
              <a:blipFill rotWithShape="1">
                <a:blip r:embed="rId2"/>
                <a:stretch>
                  <a:fillRect l="-667" t="-1130" b="-2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980728"/>
            <a:ext cx="8748464" cy="321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 smtClean="0"/>
              <a:t>Expectation maximization algorithm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20888"/>
                <a:ext cx="8229600" cy="4392488"/>
              </a:xfrm>
            </p:spPr>
            <p:txBody>
              <a:bodyPr/>
              <a:lstStyle/>
              <a:p>
                <a:r>
                  <a:rPr lang="en-US" sz="2400" b="0" dirty="0" smtClean="0"/>
                  <a:t>We aim to find parameters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</m:oMath>
                </a14:m>
                <a:r>
                  <a:rPr lang="en-US" sz="2400" b="0" dirty="0" smtClean="0"/>
                  <a:t> that maximize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b="0" dirty="0" smtClean="0"/>
                  <a:t> </a:t>
                </a:r>
              </a:p>
              <a:p>
                <a:r>
                  <a:rPr lang="en-US" sz="2400" b="0" dirty="0" smtClean="0"/>
                  <a:t>E-step</a:t>
                </a:r>
                <a:r>
                  <a:rPr lang="en-US" sz="20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≔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𝐙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𝑜𝑙𝑑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makes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KL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 smtClean="0"/>
                  <a:t> term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makes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b="0" dirty="0" smtClean="0"/>
              </a:p>
              <a:p>
                <a:pPr lvl="1"/>
                <a:endParaRPr lang="en-US" sz="1800" b="0" dirty="0" smtClean="0"/>
              </a:p>
              <a:p>
                <a:r>
                  <a:rPr lang="en-US" sz="2400" dirty="0" smtClean="0"/>
                  <a:t>M-step: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𝑛𝑒𝑤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arg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</m:func>
                      </m:e>
                      <m:li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lim>
                    </m:limLow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endParaRPr lang="en-US" sz="2000" b="0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increases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𝐗</m:t>
                        </m:r>
                      </m:e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deviates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</m:oMath>
                </a14:m>
                <a:endParaRPr lang="en-US" sz="2000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  does not change for fixed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</m:oMath>
                </a14:m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 increases like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 increases more than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+mn-cs"/>
                      </a:rPr>
                      <m:t>𝒬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𝐙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𝜼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20888"/>
                <a:ext cx="8229600" cy="4392488"/>
              </a:xfrm>
              <a:blipFill rotWithShape="1">
                <a:blip r:embed="rId2"/>
                <a:stretch>
                  <a:fillRect l="-963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32440" cy="12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096344" cy="205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 smtClean="0"/>
              <a:t>Expectation maximization algorithm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20579"/>
            <a:ext cx="3734436" cy="216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04130"/>
            <a:ext cx="3217702" cy="27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5576" y="4350874"/>
                <a:ext cx="3156120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mbria Math"/>
                    <a:ea typeface="Cambria Math"/>
                  </a:rPr>
                  <a:t>⇩ </a:t>
                </a:r>
                <a:r>
                  <a:rPr lang="en-US" dirty="0" smtClean="0"/>
                  <a:t>E-step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≔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𝐙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𝑜𝑙𝑑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50874"/>
                <a:ext cx="3156120" cy="374270"/>
              </a:xfrm>
              <a:prstGeom prst="rect">
                <a:avLst/>
              </a:prstGeom>
              <a:blipFill rotWithShape="1">
                <a:blip r:embed="rId5"/>
                <a:stretch>
                  <a:fillRect l="-1737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91880" y="5013176"/>
                <a:ext cx="2791725" cy="8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M-step:</a:t>
                </a:r>
                <a:r>
                  <a:rPr lang="en-US" dirty="0">
                    <a:latin typeface="Cambria Math"/>
                    <a:ea typeface="Cambria Math"/>
                  </a:rPr>
                  <a:t> ⇨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𝑛𝑒𝑤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arg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</m:func>
                      </m:e>
                      <m:li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lim>
                    </m:limLow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13176"/>
                <a:ext cx="2791725" cy="814454"/>
              </a:xfrm>
              <a:prstGeom prst="rect">
                <a:avLst/>
              </a:prstGeom>
              <a:blipFill rotWithShape="1">
                <a:blip r:embed="rId6"/>
                <a:stretch>
                  <a:fillRect t="-4478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32440" cy="12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Expectation maximization algorithm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99" y="2143397"/>
            <a:ext cx="62200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395536" y="1340768"/>
                <a:ext cx="8229600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1800" kern="0" dirty="0" smtClean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8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8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1800" kern="0" dirty="0" smtClean="0">
                    <a:solidFill>
                      <a:srgbClr val="000000"/>
                    </a:solidFill>
                  </a:rPr>
                  <a:t> will be easy to optimize (e.g. quadratic function) compared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kern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340768"/>
                <a:ext cx="8229600" cy="1008112"/>
              </a:xfrm>
              <a:prstGeom prst="rect">
                <a:avLst/>
              </a:prstGeom>
              <a:blipFill rotWithShape="1">
                <a:blip r:embed="rId3"/>
                <a:stretch>
                  <a:fillRect l="-667" t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36567" y="6335199"/>
                <a:ext cx="1295621" cy="342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  <m:sup>
                          <m:r>
                            <a:rPr lang="en-US" sz="16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𝑜𝑙𝑑</m:t>
                          </m:r>
                        </m:sup>
                      </m:sSup>
                      <m:sSup>
                        <m:sSupPr>
                          <m:ctrlPr>
                            <a:rPr lang="en-US" sz="1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  <m:sup>
                          <m:r>
                            <a:rPr lang="en-US" sz="16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𝑛𝑒𝑤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67" y="6335199"/>
                <a:ext cx="1295621" cy="342979"/>
              </a:xfrm>
              <a:prstGeom prst="rect">
                <a:avLst/>
              </a:prstGeom>
              <a:blipFill rotWithShape="1">
                <a:blip r:embed="rId4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Bayesian Networks</a:t>
            </a:r>
            <a:endParaRPr lang="cs-CZ" alt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18" y="1592263"/>
            <a:ext cx="2776538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30044"/>
            <a:ext cx="69675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685800" y="5765601"/>
            <a:ext cx="2008188" cy="295275"/>
            <a:chOff x="576" y="3072"/>
            <a:chExt cx="1265" cy="186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072"/>
              <a:ext cx="126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" y="3144"/>
              <a:ext cx="96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9512" y="1484784"/>
            <a:ext cx="5832648" cy="4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0000"/>
                </a:solidFill>
              </a:rPr>
              <a:t>The graph </a:t>
            </a:r>
            <a:r>
              <a:rPr lang="en-US" altLang="en-US" sz="2000" dirty="0">
                <a:solidFill>
                  <a:srgbClr val="000000"/>
                </a:solidFill>
              </a:rPr>
              <a:t>corresponds to a particular factorization of </a:t>
            </a:r>
            <a:r>
              <a:rPr lang="en-US" altLang="en-US" sz="2000" dirty="0" smtClean="0">
                <a:solidFill>
                  <a:srgbClr val="000000"/>
                </a:solidFill>
              </a:rPr>
              <a:t>a joint </a:t>
            </a:r>
            <a:r>
              <a:rPr lang="en-US" altLang="en-US" sz="2000" dirty="0">
                <a:solidFill>
                  <a:srgbClr val="000000"/>
                </a:solidFill>
              </a:rPr>
              <a:t>probability distribution over a set of random </a:t>
            </a:r>
            <a:r>
              <a:rPr lang="en-US" altLang="en-US" sz="2000" dirty="0" smtClean="0">
                <a:solidFill>
                  <a:srgbClr val="000000"/>
                </a:solidFill>
              </a:rPr>
              <a:t>variables</a:t>
            </a:r>
          </a:p>
          <a:p>
            <a:pPr lvl="0">
              <a:lnSpc>
                <a:spcPct val="80000"/>
              </a:lnSpc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0000"/>
                </a:solidFill>
              </a:rPr>
              <a:t>Nodes </a:t>
            </a:r>
            <a:r>
              <a:rPr lang="en-US" altLang="en-US" sz="2000" dirty="0">
                <a:solidFill>
                  <a:srgbClr val="000000"/>
                </a:solidFill>
              </a:rPr>
              <a:t>are </a:t>
            </a:r>
            <a:r>
              <a:rPr lang="en-US" altLang="en-US" sz="2000" dirty="0">
                <a:solidFill>
                  <a:schemeClr val="accent2"/>
                </a:solidFill>
              </a:rPr>
              <a:t>random variables</a:t>
            </a:r>
            <a:r>
              <a:rPr lang="en-US" altLang="en-US" sz="2000" dirty="0">
                <a:solidFill>
                  <a:srgbClr val="000000"/>
                </a:solidFill>
              </a:rPr>
              <a:t>, but the graph does not say what are the distributions of the </a:t>
            </a:r>
            <a:r>
              <a:rPr lang="en-US" altLang="en-US" sz="2000" dirty="0" smtClean="0">
                <a:solidFill>
                  <a:srgbClr val="000000"/>
                </a:solidFill>
              </a:rPr>
              <a:t>variables</a:t>
            </a:r>
          </a:p>
          <a:p>
            <a:pPr lvl="0">
              <a:lnSpc>
                <a:spcPct val="80000"/>
              </a:lnSpc>
            </a:pPr>
            <a:endParaRPr lang="en-US" altLang="en-US" sz="2000" dirty="0">
              <a:solidFill>
                <a:srgbClr val="000000"/>
              </a:solidFill>
              <a:sym typeface="Wingdings" pitchFamily="2" charset="2"/>
            </a:endParaRPr>
          </a:p>
          <a:p>
            <a:pPr lvl="0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The graph represents a set of distributions that conform to the </a:t>
            </a:r>
            <a:r>
              <a:rPr lang="en-US" altLang="en-US" sz="2000" dirty="0" smtClean="0">
                <a:solidFill>
                  <a:srgbClr val="000000"/>
                </a:solidFill>
                <a:sym typeface="Wingdings" pitchFamily="2" charset="2"/>
              </a:rPr>
              <a:t>factorization</a:t>
            </a:r>
          </a:p>
          <a:p>
            <a:pPr lvl="0">
              <a:lnSpc>
                <a:spcPct val="80000"/>
              </a:lnSpc>
            </a:pPr>
            <a:endParaRPr lang="en-US" altLang="en-US" sz="2000" dirty="0">
              <a:solidFill>
                <a:srgbClr val="000000"/>
              </a:solidFill>
              <a:sym typeface="Wingdings" pitchFamily="2" charset="2"/>
            </a:endParaRPr>
          </a:p>
          <a:p>
            <a:pPr lvl="0"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sym typeface="Wingdings" pitchFamily="2" charset="2"/>
              </a:rPr>
              <a:t>It is recipe </a:t>
            </a: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for building more </a:t>
            </a:r>
            <a:r>
              <a:rPr lang="en-US" altLang="en-US" sz="2000" dirty="0" smtClean="0">
                <a:solidFill>
                  <a:srgbClr val="000000"/>
                </a:solidFill>
                <a:sym typeface="Wingdings" pitchFamily="2" charset="2"/>
              </a:rPr>
              <a:t>complex models </a:t>
            </a: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out of </a:t>
            </a:r>
            <a:r>
              <a:rPr lang="en-US" altLang="en-US" sz="2000" dirty="0" smtClean="0">
                <a:solidFill>
                  <a:srgbClr val="000000"/>
                </a:solidFill>
                <a:sym typeface="Wingdings" pitchFamily="2" charset="2"/>
              </a:rPr>
              <a:t>simpler </a:t>
            </a: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probability </a:t>
            </a:r>
            <a:r>
              <a:rPr lang="en-US" altLang="en-US" sz="2000" dirty="0" smtClean="0">
                <a:solidFill>
                  <a:srgbClr val="000000"/>
                </a:solidFill>
                <a:sym typeface="Wingdings" pitchFamily="2" charset="2"/>
              </a:rPr>
              <a:t>distributions</a:t>
            </a:r>
          </a:p>
          <a:p>
            <a:pPr lvl="0">
              <a:lnSpc>
                <a:spcPct val="80000"/>
              </a:lnSpc>
            </a:pPr>
            <a:endParaRPr lang="en-US" altLang="en-US" sz="2000" b="1" dirty="0">
              <a:solidFill>
                <a:srgbClr val="000000"/>
              </a:solidFill>
              <a:sym typeface="Wingdings" pitchFamily="2" charset="2"/>
            </a:endParaRPr>
          </a:p>
          <a:p>
            <a:pPr lvl="0">
              <a:lnSpc>
                <a:spcPct val="80000"/>
              </a:lnSpc>
            </a:pPr>
            <a:r>
              <a:rPr lang="en-US" altLang="en-US" sz="2000" b="1" dirty="0">
                <a:solidFill>
                  <a:srgbClr val="000000"/>
                </a:solidFill>
                <a:sym typeface="Wingdings" pitchFamily="2" charset="2"/>
              </a:rPr>
              <a:t>Describes the generative </a:t>
            </a:r>
            <a:r>
              <a:rPr lang="en-US" altLang="en-US" sz="2000" b="1" dirty="0" smtClean="0">
                <a:solidFill>
                  <a:srgbClr val="000000"/>
                </a:solidFill>
                <a:sym typeface="Wingdings" pitchFamily="2" charset="2"/>
              </a:rPr>
              <a:t>process</a:t>
            </a:r>
          </a:p>
          <a:p>
            <a:pPr lvl="0">
              <a:lnSpc>
                <a:spcPct val="80000"/>
              </a:lnSpc>
            </a:pPr>
            <a:endParaRPr lang="en-US" altLang="en-US" sz="2000" b="1" dirty="0">
              <a:solidFill>
                <a:srgbClr val="000000"/>
              </a:solidFill>
              <a:sym typeface="Wingdings" pitchFamily="2" charset="2"/>
            </a:endParaRPr>
          </a:p>
          <a:p>
            <a:pPr lvl="0">
              <a:lnSpc>
                <a:spcPct val="80000"/>
              </a:lnSpc>
            </a:pPr>
            <a:r>
              <a:rPr lang="en-US" altLang="en-US" sz="2000" b="1" dirty="0">
                <a:solidFill>
                  <a:srgbClr val="000000"/>
                </a:solidFill>
                <a:sym typeface="Wingdings" pitchFamily="2" charset="2"/>
              </a:rPr>
              <a:t>Generally no closed form </a:t>
            </a:r>
            <a:r>
              <a:rPr lang="en-US" altLang="en-US" sz="2000" b="1" dirty="0" smtClean="0">
                <a:solidFill>
                  <a:srgbClr val="000000"/>
                </a:solidFill>
                <a:sym typeface="Wingdings" pitchFamily="2" charset="2"/>
              </a:rPr>
              <a:t>solutions </a:t>
            </a:r>
            <a:r>
              <a:rPr lang="en-US" altLang="en-US" sz="2000" b="1" dirty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altLang="en-US" sz="2000" b="1" dirty="0" smtClean="0">
                <a:solidFill>
                  <a:srgbClr val="000000"/>
                </a:solidFill>
                <a:sym typeface="Wingdings" pitchFamily="2" charset="2"/>
              </a:rPr>
              <a:t>inferences </a:t>
            </a:r>
            <a:r>
              <a:rPr lang="en-US" altLang="en-US" sz="2000" b="1" dirty="0">
                <a:solidFill>
                  <a:srgbClr val="000000"/>
                </a:solidFill>
                <a:sym typeface="Wingdings" pitchFamily="2" charset="2"/>
              </a:rPr>
              <a:t>in </a:t>
            </a:r>
            <a:r>
              <a:rPr lang="en-US" altLang="en-US" sz="2000" b="1" dirty="0" smtClean="0">
                <a:solidFill>
                  <a:srgbClr val="000000"/>
                </a:solidFill>
                <a:sym typeface="Wingdings" pitchFamily="2" charset="2"/>
              </a:rPr>
              <a:t>such models</a:t>
            </a:r>
            <a:endParaRPr lang="cs-CZ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 GMM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544616"/>
              </a:xfrm>
            </p:spPr>
            <p:txBody>
              <a:bodyPr/>
              <a:lstStyle/>
              <a:p>
                <a:r>
                  <a:rPr lang="en-US" sz="2000" dirty="0" smtClean="0"/>
                  <a:t>Now, we aim to train parameters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𝜼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of Gaussian Mixture model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Given training observations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we search for ML estimate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𝜼</m:t>
                    </m:r>
                  </m:oMath>
                </a14:m>
                <a:r>
                  <a:rPr lang="en-US" sz="2000" dirty="0" smtClean="0"/>
                  <a:t> that maximizes log likelihood of the training data.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Direct maximization of this objective function w.r.t.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𝜼</m:t>
                    </m:r>
                  </m:oMath>
                </a14:m>
                <a:r>
                  <a:rPr lang="en-US" sz="2000" dirty="0" smtClean="0"/>
                  <a:t> is intractable. </a:t>
                </a:r>
              </a:p>
              <a:p>
                <a:r>
                  <a:rPr lang="en-US" sz="2000" dirty="0" smtClean="0"/>
                  <a:t>We will use EM algorithm, where we maximize the auxiliary function which is (for simplicity) sum of </a:t>
                </a:r>
                <a:r>
                  <a:rPr lang="en-US" sz="2000" dirty="0" smtClean="0"/>
                  <a:t>per-observation </a:t>
                </a:r>
                <a:r>
                  <a:rPr lang="en-US" sz="2000" dirty="0"/>
                  <a:t>auxiliary </a:t>
                </a:r>
                <a:r>
                  <a:rPr lang="en-US" sz="2000" dirty="0" smtClean="0"/>
                  <a:t>functions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Again, in M-step                    has to increase more than </a:t>
                </a:r>
                <a:endParaRPr lang="en-US" sz="2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544616"/>
              </a:xfrm>
              <a:blipFill rotWithShape="1">
                <a:blip r:embed="rId2"/>
                <a:stretch>
                  <a:fillRect l="-593" t="-44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6337"/>
            <a:ext cx="6753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1056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03304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48470"/>
            <a:ext cx="1710444" cy="60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67" y="6119270"/>
            <a:ext cx="1308663" cy="60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</a:t>
            </a:r>
            <a:r>
              <a:rPr lang="en-US" dirty="0" smtClean="0"/>
              <a:t>GMM – E-step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 bwMode="auto">
              <a:xfrm>
                <a:off x="539552" y="4941168"/>
                <a:ext cx="8136904" cy="1656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𝑛𝑐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is the so called </a:t>
                </a:r>
                <a:r>
                  <a:rPr lang="en-US" sz="2000" kern="0" dirty="0" smtClean="0">
                    <a:solidFill>
                      <a:schemeClr val="accent2"/>
                    </a:solidFill>
                  </a:rPr>
                  <a:t>responsibility</a:t>
                </a:r>
                <a:r>
                  <a:rPr lang="en-US" sz="2000" kern="0" dirty="0" smtClean="0"/>
                  <a:t> of Gaussian component</a:t>
                </a:r>
                <a14:m>
                  <m:oMath xmlns:m="http://schemas.openxmlformats.org/officeDocument/2006/math">
                    <m:r>
                      <a:rPr lang="en-US" sz="2000" b="0" i="0" kern="0" smtClean="0">
                        <a:latin typeface="Cambria Math"/>
                      </a:rPr>
                      <m:t> </m:t>
                    </m:r>
                    <m:r>
                      <a:rPr lang="en-US" sz="2000" i="1" ker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000" kern="0" dirty="0" smtClean="0"/>
                  <a:t> for observation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kern="0" dirty="0" smtClean="0"/>
                  <a:t>.</a:t>
                </a:r>
              </a:p>
              <a:p>
                <a:r>
                  <a:rPr lang="en-US" sz="2000" kern="0" dirty="0" smtClean="0"/>
                  <a:t>It is the probability for an observation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kern="0" dirty="0" smtClean="0"/>
                  <a:t> being generated from </a:t>
                </a:r>
                <a:r>
                  <a:rPr lang="en-US" sz="2000" kern="0" dirty="0"/>
                  <a:t>component</a:t>
                </a:r>
                <a14:m>
                  <m:oMath xmlns:m="http://schemas.openxmlformats.org/officeDocument/2006/math">
                    <m:r>
                      <a:rPr lang="en-US" sz="2000" kern="0">
                        <a:latin typeface="Cambria Math"/>
                      </a:rPr>
                      <m:t> </m:t>
                    </m:r>
                    <m:r>
                      <a:rPr lang="en-US" sz="2000" b="0" i="1" kern="0" smtClean="0">
                        <a:latin typeface="Cambria Math"/>
                      </a:rPr>
                      <m:t>𝑐</m:t>
                    </m:r>
                  </m:oMath>
                </a14:m>
                <a:endParaRPr lang="en-US" sz="2000" kern="0" dirty="0" smtClean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941168"/>
                <a:ext cx="8136904" cy="1656184"/>
              </a:xfrm>
              <a:prstGeom prst="rect">
                <a:avLst/>
              </a:prstGeom>
              <a:blipFill rotWithShape="1">
                <a:blip r:embed="rId2"/>
                <a:stretch>
                  <a:fillRect l="-750" t="-14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1628800"/>
            <a:ext cx="46577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12976"/>
            <a:ext cx="4914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 – </a:t>
            </a:r>
            <a:r>
              <a:rPr lang="en-US" dirty="0" smtClean="0"/>
              <a:t>M-step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51520" y="4941168"/>
            <a:ext cx="864096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In M-step, the auxiliary function is maximized w.r.t. all GMM parameters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2151112"/>
            <a:ext cx="6067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 </a:t>
            </a:r>
            <a:r>
              <a:rPr lang="en-US" dirty="0" smtClean="0"/>
              <a:t>–update of means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07504" y="1636900"/>
            <a:ext cx="82296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Update for component mean means:</a:t>
            </a:r>
          </a:p>
          <a:p>
            <a:endParaRPr lang="en-US" sz="2000" kern="0" dirty="0"/>
          </a:p>
          <a:p>
            <a:endParaRPr lang="en-US" sz="2000" kern="0" dirty="0" smtClean="0"/>
          </a:p>
          <a:p>
            <a:endParaRPr lang="en-US" sz="2000" kern="0" dirty="0"/>
          </a:p>
          <a:p>
            <a:endParaRPr lang="en-US" sz="2000" kern="0" dirty="0" smtClean="0"/>
          </a:p>
          <a:p>
            <a:endParaRPr lang="en-US" sz="2000" kern="0" dirty="0" smtClean="0"/>
          </a:p>
          <a:p>
            <a:endParaRPr lang="en-US" sz="2000" kern="0" dirty="0" smtClean="0"/>
          </a:p>
          <a:p>
            <a:endParaRPr lang="en-US" sz="2000" kern="0" dirty="0"/>
          </a:p>
          <a:p>
            <a:endParaRPr lang="en-US" sz="2000" kern="0" dirty="0" smtClean="0"/>
          </a:p>
          <a:p>
            <a:endParaRPr lang="en-US" sz="2000" kern="0" dirty="0"/>
          </a:p>
          <a:p>
            <a:endParaRPr lang="en-US" sz="2000" kern="0" dirty="0" smtClean="0"/>
          </a:p>
          <a:p>
            <a:endParaRPr lang="en-US" sz="2000" kern="0" dirty="0"/>
          </a:p>
          <a:p>
            <a:r>
              <a:rPr lang="en-US" sz="2000" kern="0" dirty="0" smtClean="0"/>
              <a:t>Update for variances can be derived similarly.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058194"/>
            <a:ext cx="82200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Flashback:</a:t>
            </a:r>
            <a:r>
              <a:rPr lang="en-US" sz="3600" dirty="0" smtClean="0">
                <a:solidFill>
                  <a:schemeClr val="bg2"/>
                </a:solidFill>
              </a:rPr>
              <a:t> ML estimate for Gaussian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59522"/>
          </a:xfrm>
        </p:spPr>
        <p:txBody>
          <a:bodyPr/>
          <a:lstStyle/>
          <a:p>
            <a:pPr lvl="1"/>
            <a:endParaRPr lang="en-US" sz="2000" dirty="0" smtClean="0">
              <a:solidFill>
                <a:schemeClr val="bg2"/>
              </a:solidFill>
            </a:endParaRPr>
          </a:p>
          <a:p>
            <a:pPr lvl="1"/>
            <a:endParaRPr lang="en-US" sz="20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5522" y="1412775"/>
                <a:ext cx="7411708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log</m:t>
                          </m:r>
                        </m:e>
                      </m:nary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22" y="1412775"/>
                <a:ext cx="7411708" cy="8392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86297" y="2204108"/>
                <a:ext cx="5346143" cy="86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b="1" i="1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𝑁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97" y="2204108"/>
                <a:ext cx="5346143" cy="864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15616" y="3309811"/>
                <a:ext cx="788818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bg2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000">
                          <a:solidFill>
                            <a:schemeClr val="bg2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09811"/>
                <a:ext cx="7888185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72335" y="4174485"/>
                <a:ext cx="3452868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=0   ⇒ 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5" y="4174485"/>
                <a:ext cx="3452868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72200" y="4221088"/>
                <a:ext cx="1989053" cy="710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 smtClean="0">
                  <a:solidFill>
                    <a:schemeClr val="bg2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221088"/>
                <a:ext cx="1989053" cy="7102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00192" y="5743077"/>
                <a:ext cx="2664296" cy="710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  <m: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dirty="0" smtClean="0">
                  <a:solidFill>
                    <a:schemeClr val="bg2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743077"/>
                <a:ext cx="2664296" cy="7102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6016" y="593998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and similarly: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 –update </a:t>
            </a:r>
            <a:r>
              <a:rPr lang="en-US" dirty="0" smtClean="0"/>
              <a:t>of weights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</p:spPr>
            <p:txBody>
              <a:bodyPr/>
              <a:lstStyle/>
              <a:p>
                <a:r>
                  <a:rPr lang="en-US" sz="2000" dirty="0" smtClean="0"/>
                  <a:t>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 need to sum up to one. When </a:t>
                </a:r>
                <a:r>
                  <a:rPr lang="en-US" sz="2000" dirty="0"/>
                  <a:t>updating </a:t>
                </a:r>
                <a:r>
                  <a:rPr lang="en-US" sz="2000" dirty="0" smtClean="0"/>
                  <a:t>weights, Lagrange multiplier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𝜆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is used to enforce this constraint.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blipFill rotWithShape="1">
                <a:blip r:embed="rId2"/>
                <a:stretch>
                  <a:fillRect l="-593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192688" cy="395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6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Factorization of the auxiliary function more formally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3"/>
              <p:cNvSpPr txBox="1">
                <a:spLocks/>
              </p:cNvSpPr>
              <p:nvPr/>
            </p:nvSpPr>
            <p:spPr bwMode="auto">
              <a:xfrm>
                <a:off x="251520" y="1556792"/>
                <a:ext cx="8640960" cy="5040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 smtClean="0"/>
                  <a:t>Before, we have introduced the per-observation </a:t>
                </a:r>
                <a:r>
                  <a:rPr lang="en-US" sz="2000" dirty="0"/>
                  <a:t>auxiliary </a:t>
                </a:r>
                <a:r>
                  <a:rPr lang="en-US" sz="2000" dirty="0" smtClean="0"/>
                  <a:t>functions</a:t>
                </a:r>
              </a:p>
              <a:p>
                <a:endParaRPr lang="en-US" sz="1050" kern="0" dirty="0"/>
              </a:p>
              <a:p>
                <a:endParaRPr lang="en-US" sz="2000" kern="0" dirty="0" smtClean="0"/>
              </a:p>
              <a:p>
                <a:endParaRPr lang="en-US" sz="2000" kern="0" dirty="0"/>
              </a:p>
              <a:p>
                <a:endParaRPr lang="en-US" sz="2000" kern="0" dirty="0" smtClean="0"/>
              </a:p>
              <a:p>
                <a:endParaRPr lang="en-US" sz="2000" kern="0" dirty="0"/>
              </a:p>
              <a:p>
                <a:r>
                  <a:rPr lang="en-US" sz="2000" kern="0" dirty="0" smtClean="0"/>
                  <a:t>We can show that such factorization </a:t>
                </a:r>
                <a:r>
                  <a:rPr lang="en-US" sz="2000" kern="0" dirty="0"/>
                  <a:t>comes </a:t>
                </a:r>
                <a:r>
                  <a:rPr lang="en-US" sz="2000" kern="0" dirty="0" smtClean="0"/>
                  <a:t>naturally even if we directly write the </a:t>
                </a:r>
                <a:r>
                  <a:rPr lang="en-US" sz="2000" dirty="0"/>
                  <a:t>auxiliary </a:t>
                </a:r>
                <a:r>
                  <a:rPr lang="en-US" sz="2000" dirty="0" smtClean="0"/>
                  <a:t>function as defined for the EM algorithm:</a:t>
                </a:r>
              </a:p>
              <a:p>
                <a:pPr marL="0" indent="0">
                  <a:buNone/>
                </a:pPr>
                <a:endParaRPr lang="en-US" sz="1000" b="1" i="1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𝒬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1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𝐙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𝐙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𝐗</m:t>
                              </m:r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 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𝐙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kern="0" dirty="0" smtClean="0"/>
              </a:p>
              <a:p>
                <a:endParaRPr lang="en-US" sz="1000" kern="0" dirty="0" smtClean="0"/>
              </a:p>
              <a:p>
                <a:r>
                  <a:rPr lang="en-US" sz="2000" kern="0" dirty="0" smtClean="0"/>
                  <a:t>See the next slide for proof</a:t>
                </a:r>
              </a:p>
            </p:txBody>
          </p:sp>
        </mc:Choice>
        <mc:Fallback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56792"/>
                <a:ext cx="8640960" cy="5040560"/>
              </a:xfrm>
              <a:prstGeom prst="rect">
                <a:avLst/>
              </a:prstGeom>
              <a:blipFill rotWithShape="1">
                <a:blip r:embed="rId2"/>
                <a:stretch>
                  <a:fillRect l="-564" t="-484" r="-1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64"/>
          <a:stretch/>
        </p:blipFill>
        <p:spPr bwMode="auto">
          <a:xfrm>
            <a:off x="1538287" y="2005153"/>
            <a:ext cx="6067425" cy="149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000" dirty="0" smtClean="0"/>
              <a:t>Factorization over components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07504" y="1015083"/>
                <a:ext cx="8784976" cy="68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kern="0" dirty="0" smtClean="0"/>
                  <a:t>Example with only 3 fames (</a:t>
                </a:r>
                <a:r>
                  <a:rPr lang="en-US" sz="2000" kern="0" dirty="0" err="1" smtClean="0"/>
                  <a:t>i.e</a:t>
                </a:r>
                <a:r>
                  <a:rPr lang="en-US" sz="200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𝐳</m:t>
                    </m:r>
                    <m:r>
                      <a:rPr lang="en-US" sz="2000" b="0" i="0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20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2000" b="0" i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kern="0" dirty="0" smtClean="0"/>
                  <a:t>)</a:t>
                </a:r>
                <a:endParaRPr lang="en-US" sz="2000" kern="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015083"/>
                <a:ext cx="8784976" cy="685725"/>
              </a:xfrm>
              <a:prstGeom prst="rect">
                <a:avLst/>
              </a:prstGeom>
              <a:blipFill rotWithShape="1">
                <a:blip r:embed="rId2"/>
                <a:stretch>
                  <a:fillRect l="-763" t="-3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3710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7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EM for continuous latent variable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820688"/>
              </a:xfrm>
            </p:spPr>
            <p:txBody>
              <a:bodyPr/>
              <a:lstStyle/>
              <a:p>
                <a:r>
                  <a:rPr lang="en-US" sz="2400" dirty="0" smtClean="0"/>
                  <a:t>Same equations, where sums over the latent variable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𝐙</m:t>
                    </m:r>
                  </m:oMath>
                </a14:m>
                <a:r>
                  <a:rPr lang="en-US" sz="2400" dirty="0" smtClean="0"/>
                  <a:t> are simply replaced by integrals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820688"/>
              </a:xfrm>
              <a:blipFill rotWithShape="1">
                <a:blip r:embed="rId2"/>
                <a:stretch>
                  <a:fillRect l="-963" t="-5224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" y="2564904"/>
            <a:ext cx="8947599" cy="183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8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3"/>
          <p:cNvSpPr txBox="1">
            <a:spLocks noChangeArrowheads="1"/>
          </p:cNvSpPr>
          <p:nvPr/>
        </p:nvSpPr>
        <p:spPr bwMode="auto">
          <a:xfrm>
            <a:off x="228600" y="2192337"/>
            <a:ext cx="4787380" cy="14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 smtClean="0">
                <a:sym typeface="Wingdings" pitchFamily="2" charset="2"/>
              </a:rPr>
              <a:t>Same speaker hypothesis likelihood:</a:t>
            </a:r>
          </a:p>
          <a:p>
            <a:pPr marL="0" indent="0">
              <a:buNone/>
            </a:pPr>
            <a:endParaRPr lang="en-US" sz="2000" kern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kern="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kern="0" dirty="0" smtClean="0">
                <a:sym typeface="Wingdings" pitchFamily="2" charset="2"/>
              </a:rPr>
              <a:t>Different speaker </a:t>
            </a:r>
            <a:r>
              <a:rPr lang="en-US" sz="2000" kern="0" dirty="0" err="1" smtClean="0">
                <a:sym typeface="Wingdings" pitchFamily="2" charset="2"/>
              </a:rPr>
              <a:t>hyp</a:t>
            </a:r>
            <a:r>
              <a:rPr lang="en-US" sz="2000" kern="0" dirty="0" smtClean="0">
                <a:sym typeface="Wingdings" pitchFamily="2" charset="2"/>
              </a:rPr>
              <a:t>. Likelihood:</a:t>
            </a:r>
          </a:p>
          <a:p>
            <a:pPr marL="0" indent="0">
              <a:buNone/>
            </a:pPr>
            <a:endParaRPr lang="en-US" sz="2000" kern="0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kern="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000" kern="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/>
              <a:t>Verification </a:t>
            </a:r>
            <a:r>
              <a:rPr lang="en-US" sz="2000" dirty="0" smtClean="0"/>
              <a:t>score based </a:t>
            </a:r>
            <a:r>
              <a:rPr lang="en-US" sz="2000" dirty="0"/>
              <a:t>on Bayesian model comparison: </a:t>
            </a:r>
          </a:p>
          <a:p>
            <a:pPr marL="0" indent="0">
              <a:buNone/>
            </a:pPr>
            <a:endParaRPr lang="en-US" sz="2000" kern="0" dirty="0">
              <a:sym typeface="Wingdings" pitchFamily="2" charset="2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54968"/>
          </a:xfrm>
        </p:spPr>
        <p:txBody>
          <a:bodyPr/>
          <a:lstStyle/>
          <a:p>
            <a:r>
              <a:rPr lang="en-US" sz="3200" dirty="0"/>
              <a:t>PLDA </a:t>
            </a:r>
            <a:r>
              <a:rPr lang="en-US" sz="3200" dirty="0" smtClean="0"/>
              <a:t>model for speaker verification</a:t>
            </a:r>
            <a:endParaRPr lang="cs-CZ" sz="3200" dirty="0"/>
          </a:p>
        </p:txBody>
      </p:sp>
      <p:pic>
        <p:nvPicPr>
          <p:cNvPr id="150444" name="Picture 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590244" cy="92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9822" name="Group 124"/>
          <p:cNvGrpSpPr>
            <a:grpSpLocks/>
          </p:cNvGrpSpPr>
          <p:nvPr/>
        </p:nvGrpSpPr>
        <p:grpSpPr bwMode="auto">
          <a:xfrm>
            <a:off x="4593770" y="2286000"/>
            <a:ext cx="4245429" cy="4386943"/>
            <a:chOff x="960" y="1056"/>
            <a:chExt cx="2688" cy="2976"/>
          </a:xfrm>
        </p:grpSpPr>
        <p:grpSp>
          <p:nvGrpSpPr>
            <p:cNvPr id="149823" name="Group 3"/>
            <p:cNvGrpSpPr>
              <a:grpSpLocks/>
            </p:cNvGrpSpPr>
            <p:nvPr/>
          </p:nvGrpSpPr>
          <p:grpSpPr bwMode="auto">
            <a:xfrm>
              <a:off x="1488" y="1488"/>
              <a:ext cx="1392" cy="2484"/>
              <a:chOff x="1488" y="1488"/>
              <a:chExt cx="1392" cy="2484"/>
            </a:xfrm>
          </p:grpSpPr>
          <p:sp>
            <p:nvSpPr>
              <p:cNvPr id="149824" name="Oval 4"/>
              <p:cNvSpPr>
                <a:spLocks noChangeArrowheads="1"/>
              </p:cNvSpPr>
              <p:nvPr/>
            </p:nvSpPr>
            <p:spPr bwMode="auto">
              <a:xfrm rot="-2220809">
                <a:off x="1863" y="1488"/>
                <a:ext cx="617" cy="2484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25" name="Oval 5"/>
              <p:cNvSpPr>
                <a:spLocks noChangeArrowheads="1"/>
              </p:cNvSpPr>
              <p:nvPr/>
            </p:nvSpPr>
            <p:spPr bwMode="auto">
              <a:xfrm>
                <a:off x="2132" y="2686"/>
                <a:ext cx="98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26" name="Oval 6"/>
              <p:cNvSpPr>
                <a:spLocks noChangeArrowheads="1"/>
              </p:cNvSpPr>
              <p:nvPr/>
            </p:nvSpPr>
            <p:spPr bwMode="auto">
              <a:xfrm>
                <a:off x="1824" y="229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27" name="Oval 7"/>
              <p:cNvSpPr>
                <a:spLocks noChangeArrowheads="1"/>
              </p:cNvSpPr>
              <p:nvPr/>
            </p:nvSpPr>
            <p:spPr bwMode="auto">
              <a:xfrm>
                <a:off x="2016" y="233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28" name="Oval 8"/>
              <p:cNvSpPr>
                <a:spLocks noChangeArrowheads="1"/>
              </p:cNvSpPr>
              <p:nvPr/>
            </p:nvSpPr>
            <p:spPr bwMode="auto">
              <a:xfrm>
                <a:off x="1920" y="253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29" name="Oval 9"/>
              <p:cNvSpPr>
                <a:spLocks noChangeArrowheads="1"/>
              </p:cNvSpPr>
              <p:nvPr/>
            </p:nvSpPr>
            <p:spPr bwMode="auto">
              <a:xfrm>
                <a:off x="2208" y="253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30" name="Oval 10"/>
              <p:cNvSpPr>
                <a:spLocks noChangeArrowheads="1"/>
              </p:cNvSpPr>
              <p:nvPr/>
            </p:nvSpPr>
            <p:spPr bwMode="auto">
              <a:xfrm>
                <a:off x="2208" y="267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31" name="Oval 11"/>
              <p:cNvSpPr>
                <a:spLocks noChangeArrowheads="1"/>
              </p:cNvSpPr>
              <p:nvPr/>
            </p:nvSpPr>
            <p:spPr bwMode="auto">
              <a:xfrm>
                <a:off x="2160" y="286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32" name="Oval 12"/>
              <p:cNvSpPr>
                <a:spLocks noChangeArrowheads="1"/>
              </p:cNvSpPr>
              <p:nvPr/>
            </p:nvSpPr>
            <p:spPr bwMode="auto">
              <a:xfrm>
                <a:off x="2256" y="277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33" name="Oval 13"/>
              <p:cNvSpPr>
                <a:spLocks noChangeArrowheads="1"/>
              </p:cNvSpPr>
              <p:nvPr/>
            </p:nvSpPr>
            <p:spPr bwMode="auto">
              <a:xfrm>
                <a:off x="2352" y="272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34" name="Oval 14"/>
              <p:cNvSpPr>
                <a:spLocks noChangeArrowheads="1"/>
              </p:cNvSpPr>
              <p:nvPr/>
            </p:nvSpPr>
            <p:spPr bwMode="auto">
              <a:xfrm>
                <a:off x="2304" y="29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35" name="Oval 15"/>
              <p:cNvSpPr>
                <a:spLocks noChangeArrowheads="1"/>
              </p:cNvSpPr>
              <p:nvPr/>
            </p:nvSpPr>
            <p:spPr bwMode="auto">
              <a:xfrm>
                <a:off x="2448" y="29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36" name="Oval 16"/>
              <p:cNvSpPr>
                <a:spLocks noChangeArrowheads="1"/>
              </p:cNvSpPr>
              <p:nvPr/>
            </p:nvSpPr>
            <p:spPr bwMode="auto">
              <a:xfrm>
                <a:off x="2400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37" name="Oval 17"/>
              <p:cNvSpPr>
                <a:spLocks noChangeArrowheads="1"/>
              </p:cNvSpPr>
              <p:nvPr/>
            </p:nvSpPr>
            <p:spPr bwMode="auto">
              <a:xfrm>
                <a:off x="2544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38" name="Oval 18"/>
              <p:cNvSpPr>
                <a:spLocks noChangeArrowheads="1"/>
              </p:cNvSpPr>
              <p:nvPr/>
            </p:nvSpPr>
            <p:spPr bwMode="auto">
              <a:xfrm>
                <a:off x="2640" y="329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39" name="Oval 19"/>
              <p:cNvSpPr>
                <a:spLocks noChangeArrowheads="1"/>
              </p:cNvSpPr>
              <p:nvPr/>
            </p:nvSpPr>
            <p:spPr bwMode="auto">
              <a:xfrm>
                <a:off x="2064" y="267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40" name="Oval 20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41" name="Oval 21"/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42" name="Oval 22"/>
              <p:cNvSpPr>
                <a:spLocks noChangeArrowheads="1"/>
              </p:cNvSpPr>
              <p:nvPr/>
            </p:nvSpPr>
            <p:spPr bwMode="auto">
              <a:xfrm>
                <a:off x="1680" y="201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43" name="Oval 23"/>
              <p:cNvSpPr>
                <a:spLocks noChangeArrowheads="1"/>
              </p:cNvSpPr>
              <p:nvPr/>
            </p:nvSpPr>
            <p:spPr bwMode="auto">
              <a:xfrm>
                <a:off x="2064" y="257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44" name="Oval 24"/>
              <p:cNvSpPr>
                <a:spLocks noChangeArrowheads="1"/>
              </p:cNvSpPr>
              <p:nvPr/>
            </p:nvSpPr>
            <p:spPr bwMode="auto">
              <a:xfrm>
                <a:off x="2064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45" name="Oval 25"/>
              <p:cNvSpPr>
                <a:spLocks noChangeArrowheads="1"/>
              </p:cNvSpPr>
              <p:nvPr/>
            </p:nvSpPr>
            <p:spPr bwMode="auto">
              <a:xfrm>
                <a:off x="1872" y="214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46" name="Oval 26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47" name="Oval 27"/>
              <p:cNvSpPr>
                <a:spLocks noChangeArrowheads="1"/>
              </p:cNvSpPr>
              <p:nvPr/>
            </p:nvSpPr>
            <p:spPr bwMode="auto">
              <a:xfrm>
                <a:off x="1680" y="219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48" name="Oval 28"/>
              <p:cNvSpPr>
                <a:spLocks noChangeArrowheads="1"/>
              </p:cNvSpPr>
              <p:nvPr/>
            </p:nvSpPr>
            <p:spPr bwMode="auto">
              <a:xfrm>
                <a:off x="2256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49" name="Oval 29"/>
              <p:cNvSpPr>
                <a:spLocks noChangeArrowheads="1"/>
              </p:cNvSpPr>
              <p:nvPr/>
            </p:nvSpPr>
            <p:spPr bwMode="auto">
              <a:xfrm>
                <a:off x="1968" y="277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50" name="Oval 30"/>
              <p:cNvSpPr>
                <a:spLocks noChangeArrowheads="1"/>
              </p:cNvSpPr>
              <p:nvPr/>
            </p:nvSpPr>
            <p:spPr bwMode="auto">
              <a:xfrm>
                <a:off x="1872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51" name="Oval 31"/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52" name="Oval 32"/>
              <p:cNvSpPr>
                <a:spLocks noChangeArrowheads="1"/>
              </p:cNvSpPr>
              <p:nvPr/>
            </p:nvSpPr>
            <p:spPr bwMode="auto">
              <a:xfrm>
                <a:off x="1968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49853" name="Group 33"/>
            <p:cNvGrpSpPr>
              <a:grpSpLocks/>
            </p:cNvGrpSpPr>
            <p:nvPr/>
          </p:nvGrpSpPr>
          <p:grpSpPr bwMode="auto">
            <a:xfrm>
              <a:off x="960" y="1548"/>
              <a:ext cx="1200" cy="2484"/>
              <a:chOff x="672" y="1165"/>
              <a:chExt cx="1200" cy="2484"/>
            </a:xfrm>
          </p:grpSpPr>
          <p:sp>
            <p:nvSpPr>
              <p:cNvPr id="149854" name="Oval 34"/>
              <p:cNvSpPr>
                <a:spLocks noChangeArrowheads="1"/>
              </p:cNvSpPr>
              <p:nvPr/>
            </p:nvSpPr>
            <p:spPr bwMode="auto">
              <a:xfrm rot="-2220809">
                <a:off x="951" y="1165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55" name="Oval 35"/>
              <p:cNvSpPr>
                <a:spLocks noChangeArrowheads="1"/>
              </p:cNvSpPr>
              <p:nvPr/>
            </p:nvSpPr>
            <p:spPr bwMode="auto">
              <a:xfrm>
                <a:off x="1220" y="2363"/>
                <a:ext cx="98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56" name="Oval 36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57" name="Oval 37"/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58" name="Oval 3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59" name="Oval 39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60" name="Oval 40"/>
              <p:cNvSpPr>
                <a:spLocks noChangeArrowheads="1"/>
              </p:cNvSpPr>
              <p:nvPr/>
            </p:nvSpPr>
            <p:spPr bwMode="auto">
              <a:xfrm>
                <a:off x="1296" y="235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61" name="Oval 41"/>
              <p:cNvSpPr>
                <a:spLocks noChangeArrowheads="1"/>
              </p:cNvSpPr>
              <p:nvPr/>
            </p:nvSpPr>
            <p:spPr bwMode="auto">
              <a:xfrm>
                <a:off x="1248" y="254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62" name="Oval 42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63" name="Oval 43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64" name="Oval 44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65" name="Oval 45"/>
              <p:cNvSpPr>
                <a:spLocks noChangeArrowheads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66" name="Oval 46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67" name="Oval 47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68" name="Oval 48"/>
              <p:cNvSpPr>
                <a:spLocks noChangeArrowheads="1"/>
              </p:cNvSpPr>
              <p:nvPr/>
            </p:nvSpPr>
            <p:spPr bwMode="auto">
              <a:xfrm>
                <a:off x="1776" y="297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69" name="Oval 49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70" name="Oval 50"/>
              <p:cNvSpPr>
                <a:spLocks noChangeArrowheads="1"/>
              </p:cNvSpPr>
              <p:nvPr/>
            </p:nvSpPr>
            <p:spPr bwMode="auto">
              <a:xfrm>
                <a:off x="1536" y="292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71" name="Oval 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72" name="Oval 52"/>
              <p:cNvSpPr>
                <a:spLocks noChangeArrowheads="1"/>
              </p:cNvSpPr>
              <p:nvPr/>
            </p:nvSpPr>
            <p:spPr bwMode="auto">
              <a:xfrm>
                <a:off x="864" y="1680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73" name="Oval 53"/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74" name="Oval 54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75" name="Oval 55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76" name="Oval 56"/>
              <p:cNvSpPr>
                <a:spLocks noChangeArrowheads="1"/>
              </p:cNvSpPr>
              <p:nvPr/>
            </p:nvSpPr>
            <p:spPr bwMode="auto">
              <a:xfrm>
                <a:off x="672" y="15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77" name="Oval 5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78" name="Oval 58"/>
              <p:cNvSpPr>
                <a:spLocks noChangeArrowheads="1"/>
              </p:cNvSpPr>
              <p:nvPr/>
            </p:nvSpPr>
            <p:spPr bwMode="auto">
              <a:xfrm>
                <a:off x="1344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79" name="Oval 59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80" name="Oval 60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81" name="Oval 61"/>
              <p:cNvSpPr>
                <a:spLocks noChangeArrowheads="1"/>
              </p:cNvSpPr>
              <p:nvPr/>
            </p:nvSpPr>
            <p:spPr bwMode="auto">
              <a:xfrm>
                <a:off x="816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82" name="Oval 62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49883" name="Group 63"/>
            <p:cNvGrpSpPr>
              <a:grpSpLocks/>
            </p:cNvGrpSpPr>
            <p:nvPr/>
          </p:nvGrpSpPr>
          <p:grpSpPr bwMode="auto">
            <a:xfrm>
              <a:off x="1776" y="1116"/>
              <a:ext cx="1200" cy="2484"/>
              <a:chOff x="2352" y="816"/>
              <a:chExt cx="1200" cy="2484"/>
            </a:xfrm>
          </p:grpSpPr>
          <p:sp>
            <p:nvSpPr>
              <p:cNvPr id="149884" name="Oval 64"/>
              <p:cNvSpPr>
                <a:spLocks noChangeArrowheads="1"/>
              </p:cNvSpPr>
              <p:nvPr/>
            </p:nvSpPr>
            <p:spPr bwMode="auto">
              <a:xfrm rot="-2220809">
                <a:off x="2679" y="816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85" name="Oval 65"/>
              <p:cNvSpPr>
                <a:spLocks noChangeArrowheads="1"/>
              </p:cNvSpPr>
              <p:nvPr/>
            </p:nvSpPr>
            <p:spPr bwMode="auto">
              <a:xfrm>
                <a:off x="2948" y="2014"/>
                <a:ext cx="98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86" name="Oval 66"/>
              <p:cNvSpPr>
                <a:spLocks noChangeArrowheads="1"/>
              </p:cNvSpPr>
              <p:nvPr/>
            </p:nvSpPr>
            <p:spPr bwMode="auto">
              <a:xfrm>
                <a:off x="2640" y="161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87" name="Oval 67"/>
              <p:cNvSpPr>
                <a:spLocks noChangeArrowheads="1"/>
              </p:cNvSpPr>
              <p:nvPr/>
            </p:nvSpPr>
            <p:spPr bwMode="auto">
              <a:xfrm>
                <a:off x="2832" y="166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88" name="Oval 68"/>
              <p:cNvSpPr>
                <a:spLocks noChangeArrowheads="1"/>
              </p:cNvSpPr>
              <p:nvPr/>
            </p:nvSpPr>
            <p:spPr bwMode="auto">
              <a:xfrm>
                <a:off x="2736" y="185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89" name="Oval 69"/>
              <p:cNvSpPr>
                <a:spLocks noChangeArrowheads="1"/>
              </p:cNvSpPr>
              <p:nvPr/>
            </p:nvSpPr>
            <p:spPr bwMode="auto">
              <a:xfrm>
                <a:off x="3024" y="185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90" name="Oval 70"/>
              <p:cNvSpPr>
                <a:spLocks noChangeArrowheads="1"/>
              </p:cNvSpPr>
              <p:nvPr/>
            </p:nvSpPr>
            <p:spPr bwMode="auto">
              <a:xfrm>
                <a:off x="3024" y="1968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91" name="Oval 71"/>
              <p:cNvSpPr>
                <a:spLocks noChangeArrowheads="1"/>
              </p:cNvSpPr>
              <p:nvPr/>
            </p:nvSpPr>
            <p:spPr bwMode="auto">
              <a:xfrm>
                <a:off x="2976" y="219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92" name="Oval 72"/>
              <p:cNvSpPr>
                <a:spLocks noChangeArrowheads="1"/>
              </p:cNvSpPr>
              <p:nvPr/>
            </p:nvSpPr>
            <p:spPr bwMode="auto">
              <a:xfrm>
                <a:off x="3072" y="209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93" name="Oval 73"/>
              <p:cNvSpPr>
                <a:spLocks noChangeArrowheads="1"/>
              </p:cNvSpPr>
              <p:nvPr/>
            </p:nvSpPr>
            <p:spPr bwMode="auto">
              <a:xfrm>
                <a:off x="3168" y="2051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94" name="Oval 74"/>
              <p:cNvSpPr>
                <a:spLocks noChangeArrowheads="1"/>
              </p:cNvSpPr>
              <p:nvPr/>
            </p:nvSpPr>
            <p:spPr bwMode="auto">
              <a:xfrm>
                <a:off x="3120" y="224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95" name="Oval 75"/>
              <p:cNvSpPr>
                <a:spLocks noChangeArrowheads="1"/>
              </p:cNvSpPr>
              <p:nvPr/>
            </p:nvSpPr>
            <p:spPr bwMode="auto">
              <a:xfrm>
                <a:off x="3264" y="224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96" name="Oval 76"/>
              <p:cNvSpPr>
                <a:spLocks noChangeArrowheads="1"/>
              </p:cNvSpPr>
              <p:nvPr/>
            </p:nvSpPr>
            <p:spPr bwMode="auto">
              <a:xfrm>
                <a:off x="3216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97" name="Oval 77"/>
              <p:cNvSpPr>
                <a:spLocks noChangeArrowheads="1"/>
              </p:cNvSpPr>
              <p:nvPr/>
            </p:nvSpPr>
            <p:spPr bwMode="auto">
              <a:xfrm>
                <a:off x="3360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98" name="Oval 78"/>
              <p:cNvSpPr>
                <a:spLocks noChangeArrowheads="1"/>
              </p:cNvSpPr>
              <p:nvPr/>
            </p:nvSpPr>
            <p:spPr bwMode="auto">
              <a:xfrm>
                <a:off x="3504" y="262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899" name="Oval 79"/>
              <p:cNvSpPr>
                <a:spLocks noChangeArrowheads="1"/>
              </p:cNvSpPr>
              <p:nvPr/>
            </p:nvSpPr>
            <p:spPr bwMode="auto">
              <a:xfrm>
                <a:off x="2736" y="200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00" name="Oval 80"/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01" name="Oval 81"/>
              <p:cNvSpPr>
                <a:spLocks noChangeArrowheads="1"/>
              </p:cNvSpPr>
              <p:nvPr/>
            </p:nvSpPr>
            <p:spPr bwMode="auto">
              <a:xfrm>
                <a:off x="3504" y="283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02" name="Oval 82"/>
              <p:cNvSpPr>
                <a:spLocks noChangeArrowheads="1"/>
              </p:cNvSpPr>
              <p:nvPr/>
            </p:nvSpPr>
            <p:spPr bwMode="auto">
              <a:xfrm>
                <a:off x="2544" y="1331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03" name="Oval 83"/>
              <p:cNvSpPr>
                <a:spLocks noChangeArrowheads="1"/>
              </p:cNvSpPr>
              <p:nvPr/>
            </p:nvSpPr>
            <p:spPr bwMode="auto">
              <a:xfrm>
                <a:off x="2880" y="190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04" name="Oval 84"/>
              <p:cNvSpPr>
                <a:spLocks noChangeArrowheads="1"/>
              </p:cNvSpPr>
              <p:nvPr/>
            </p:nvSpPr>
            <p:spPr bwMode="auto">
              <a:xfrm>
                <a:off x="2880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05" name="Oval 85"/>
              <p:cNvSpPr>
                <a:spLocks noChangeArrowheads="1"/>
              </p:cNvSpPr>
              <p:nvPr/>
            </p:nvSpPr>
            <p:spPr bwMode="auto">
              <a:xfrm>
                <a:off x="2688" y="147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06" name="Oval 86"/>
              <p:cNvSpPr>
                <a:spLocks noChangeArrowheads="1"/>
              </p:cNvSpPr>
              <p:nvPr/>
            </p:nvSpPr>
            <p:spPr bwMode="auto">
              <a:xfrm>
                <a:off x="2352" y="12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07" name="Oval 87"/>
              <p:cNvSpPr>
                <a:spLocks noChangeArrowheads="1"/>
              </p:cNvSpPr>
              <p:nvPr/>
            </p:nvSpPr>
            <p:spPr bwMode="auto">
              <a:xfrm>
                <a:off x="2496" y="152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08" name="Oval 88"/>
              <p:cNvSpPr>
                <a:spLocks noChangeArrowheads="1"/>
              </p:cNvSpPr>
              <p:nvPr/>
            </p:nvSpPr>
            <p:spPr bwMode="auto">
              <a:xfrm>
                <a:off x="3072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09" name="Oval 89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10" name="Oval 90"/>
              <p:cNvSpPr>
                <a:spLocks noChangeArrowheads="1"/>
              </p:cNvSpPr>
              <p:nvPr/>
            </p:nvSpPr>
            <p:spPr bwMode="auto">
              <a:xfrm>
                <a:off x="2688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11" name="Oval 91"/>
              <p:cNvSpPr>
                <a:spLocks noChangeArrowheads="1"/>
              </p:cNvSpPr>
              <p:nvPr/>
            </p:nvSpPr>
            <p:spPr bwMode="auto">
              <a:xfrm>
                <a:off x="2544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12" name="Oval 92"/>
              <p:cNvSpPr>
                <a:spLocks noChangeArrowheads="1"/>
              </p:cNvSpPr>
              <p:nvPr/>
            </p:nvSpPr>
            <p:spPr bwMode="auto">
              <a:xfrm>
                <a:off x="2784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49913" name="Group 93"/>
            <p:cNvGrpSpPr>
              <a:grpSpLocks/>
            </p:cNvGrpSpPr>
            <p:nvPr/>
          </p:nvGrpSpPr>
          <p:grpSpPr bwMode="auto">
            <a:xfrm>
              <a:off x="2400" y="1056"/>
              <a:ext cx="1248" cy="2484"/>
              <a:chOff x="4128" y="972"/>
              <a:chExt cx="1248" cy="2484"/>
            </a:xfrm>
          </p:grpSpPr>
          <p:sp>
            <p:nvSpPr>
              <p:cNvPr id="149914" name="Oval 94"/>
              <p:cNvSpPr>
                <a:spLocks noChangeArrowheads="1"/>
              </p:cNvSpPr>
              <p:nvPr/>
            </p:nvSpPr>
            <p:spPr bwMode="auto">
              <a:xfrm rot="-2220809">
                <a:off x="4455" y="972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15" name="Oval 95"/>
              <p:cNvSpPr>
                <a:spLocks noChangeArrowheads="1"/>
              </p:cNvSpPr>
              <p:nvPr/>
            </p:nvSpPr>
            <p:spPr bwMode="auto">
              <a:xfrm>
                <a:off x="4724" y="2170"/>
                <a:ext cx="9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16" name="Oval 96"/>
              <p:cNvSpPr>
                <a:spLocks noChangeArrowheads="1"/>
              </p:cNvSpPr>
              <p:nvPr/>
            </p:nvSpPr>
            <p:spPr bwMode="auto">
              <a:xfrm>
                <a:off x="4416" y="177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17" name="Oval 97"/>
              <p:cNvSpPr>
                <a:spLocks noChangeArrowheads="1"/>
              </p:cNvSpPr>
              <p:nvPr/>
            </p:nvSpPr>
            <p:spPr bwMode="auto">
              <a:xfrm>
                <a:off x="4608" y="1823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18" name="Oval 98"/>
              <p:cNvSpPr>
                <a:spLocks noChangeArrowheads="1"/>
              </p:cNvSpPr>
              <p:nvPr/>
            </p:nvSpPr>
            <p:spPr bwMode="auto">
              <a:xfrm>
                <a:off x="4512" y="201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19" name="Oval 99"/>
              <p:cNvSpPr>
                <a:spLocks noChangeArrowheads="1"/>
              </p:cNvSpPr>
              <p:nvPr/>
            </p:nvSpPr>
            <p:spPr bwMode="auto">
              <a:xfrm>
                <a:off x="4800" y="201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20" name="Oval 100"/>
              <p:cNvSpPr>
                <a:spLocks noChangeArrowheads="1"/>
              </p:cNvSpPr>
              <p:nvPr/>
            </p:nvSpPr>
            <p:spPr bwMode="auto">
              <a:xfrm>
                <a:off x="4848" y="2124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21" name="Oval 101"/>
              <p:cNvSpPr>
                <a:spLocks noChangeArrowheads="1"/>
              </p:cNvSpPr>
              <p:nvPr/>
            </p:nvSpPr>
            <p:spPr bwMode="auto">
              <a:xfrm>
                <a:off x="4752" y="235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22" name="Oval 102"/>
              <p:cNvSpPr>
                <a:spLocks noChangeArrowheads="1"/>
              </p:cNvSpPr>
              <p:nvPr/>
            </p:nvSpPr>
            <p:spPr bwMode="auto">
              <a:xfrm>
                <a:off x="4848" y="225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23" name="Oval 103"/>
              <p:cNvSpPr>
                <a:spLocks noChangeArrowheads="1"/>
              </p:cNvSpPr>
              <p:nvPr/>
            </p:nvSpPr>
            <p:spPr bwMode="auto">
              <a:xfrm>
                <a:off x="4944" y="2207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24" name="Oval 104"/>
              <p:cNvSpPr>
                <a:spLocks noChangeArrowheads="1"/>
              </p:cNvSpPr>
              <p:nvPr/>
            </p:nvSpPr>
            <p:spPr bwMode="auto">
              <a:xfrm>
                <a:off x="4896" y="239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25" name="Oval 105"/>
              <p:cNvSpPr>
                <a:spLocks noChangeArrowheads="1"/>
              </p:cNvSpPr>
              <p:nvPr/>
            </p:nvSpPr>
            <p:spPr bwMode="auto">
              <a:xfrm>
                <a:off x="5040" y="239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26" name="Oval 106"/>
              <p:cNvSpPr>
                <a:spLocks noChangeArrowheads="1"/>
              </p:cNvSpPr>
              <p:nvPr/>
            </p:nvSpPr>
            <p:spPr bwMode="auto">
              <a:xfrm>
                <a:off x="4992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27" name="Oval 107"/>
              <p:cNvSpPr>
                <a:spLocks noChangeArrowheads="1"/>
              </p:cNvSpPr>
              <p:nvPr/>
            </p:nvSpPr>
            <p:spPr bwMode="auto">
              <a:xfrm>
                <a:off x="5136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28" name="Oval 108"/>
              <p:cNvSpPr>
                <a:spLocks noChangeArrowheads="1"/>
              </p:cNvSpPr>
              <p:nvPr/>
            </p:nvSpPr>
            <p:spPr bwMode="auto">
              <a:xfrm>
                <a:off x="5136" y="2892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29" name="Oval 109"/>
              <p:cNvSpPr>
                <a:spLocks noChangeArrowheads="1"/>
              </p:cNvSpPr>
              <p:nvPr/>
            </p:nvSpPr>
            <p:spPr bwMode="auto">
              <a:xfrm>
                <a:off x="4560" y="215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30" name="Oval 110"/>
              <p:cNvSpPr>
                <a:spLocks noChangeArrowheads="1"/>
              </p:cNvSpPr>
              <p:nvPr/>
            </p:nvSpPr>
            <p:spPr bwMode="auto">
              <a:xfrm>
                <a:off x="5040" y="273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31" name="Oval 111"/>
              <p:cNvSpPr>
                <a:spLocks noChangeArrowheads="1"/>
              </p:cNvSpPr>
              <p:nvPr/>
            </p:nvSpPr>
            <p:spPr bwMode="auto">
              <a:xfrm>
                <a:off x="5328" y="2988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32" name="Oval 112"/>
              <p:cNvSpPr>
                <a:spLocks noChangeArrowheads="1"/>
              </p:cNvSpPr>
              <p:nvPr/>
            </p:nvSpPr>
            <p:spPr bwMode="auto">
              <a:xfrm>
                <a:off x="4128" y="1500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33" name="Oval 113"/>
              <p:cNvSpPr>
                <a:spLocks noChangeArrowheads="1"/>
              </p:cNvSpPr>
              <p:nvPr/>
            </p:nvSpPr>
            <p:spPr bwMode="auto">
              <a:xfrm>
                <a:off x="4656" y="2063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34" name="Oval 114"/>
              <p:cNvSpPr>
                <a:spLocks noChangeArrowheads="1"/>
              </p:cNvSpPr>
              <p:nvPr/>
            </p:nvSpPr>
            <p:spPr bwMode="auto">
              <a:xfrm>
                <a:off x="4656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35" name="Oval 115"/>
              <p:cNvSpPr>
                <a:spLocks noChangeArrowheads="1"/>
              </p:cNvSpPr>
              <p:nvPr/>
            </p:nvSpPr>
            <p:spPr bwMode="auto">
              <a:xfrm>
                <a:off x="4464" y="163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36" name="Oval 116"/>
              <p:cNvSpPr>
                <a:spLocks noChangeArrowheads="1"/>
              </p:cNvSpPr>
              <p:nvPr/>
            </p:nvSpPr>
            <p:spPr bwMode="auto">
              <a:xfrm>
                <a:off x="4272" y="1404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37" name="Oval 117"/>
              <p:cNvSpPr>
                <a:spLocks noChangeArrowheads="1"/>
              </p:cNvSpPr>
              <p:nvPr/>
            </p:nvSpPr>
            <p:spPr bwMode="auto">
              <a:xfrm>
                <a:off x="4272" y="167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38" name="Oval 118"/>
              <p:cNvSpPr>
                <a:spLocks noChangeArrowheads="1"/>
              </p:cNvSpPr>
              <p:nvPr/>
            </p:nvSpPr>
            <p:spPr bwMode="auto">
              <a:xfrm>
                <a:off x="4848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39" name="Oval 119"/>
              <p:cNvSpPr>
                <a:spLocks noChangeArrowheads="1"/>
              </p:cNvSpPr>
              <p:nvPr/>
            </p:nvSpPr>
            <p:spPr bwMode="auto">
              <a:xfrm>
                <a:off x="4560" y="225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40" name="Oval 120"/>
              <p:cNvSpPr>
                <a:spLocks noChangeArrowheads="1"/>
              </p:cNvSpPr>
              <p:nvPr/>
            </p:nvSpPr>
            <p:spPr bwMode="auto">
              <a:xfrm>
                <a:off x="4464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41" name="Oval 121"/>
              <p:cNvSpPr>
                <a:spLocks noChangeArrowheads="1"/>
              </p:cNvSpPr>
              <p:nvPr/>
            </p:nvSpPr>
            <p:spPr bwMode="auto">
              <a:xfrm>
                <a:off x="4320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942" name="Oval 122"/>
              <p:cNvSpPr>
                <a:spLocks noChangeArrowheads="1"/>
              </p:cNvSpPr>
              <p:nvPr/>
            </p:nvSpPr>
            <p:spPr bwMode="auto">
              <a:xfrm>
                <a:off x="4560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49943" name="Oval 123"/>
            <p:cNvSpPr>
              <a:spLocks noChangeArrowheads="1"/>
            </p:cNvSpPr>
            <p:nvPr/>
          </p:nvSpPr>
          <p:spPr bwMode="auto">
            <a:xfrm rot="-1176382">
              <a:off x="1056" y="2244"/>
              <a:ext cx="2493" cy="57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</p:grpSp>
      <p:sp>
        <p:nvSpPr>
          <p:cNvPr id="135" name="Rectangle 3"/>
          <p:cNvSpPr txBox="1">
            <a:spLocks noChangeArrowheads="1"/>
          </p:cNvSpPr>
          <p:nvPr/>
        </p:nvSpPr>
        <p:spPr bwMode="auto">
          <a:xfrm>
            <a:off x="3995058" y="914400"/>
            <a:ext cx="41529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en-US" sz="2000" kern="0" dirty="0" smtClean="0">
                <a:sym typeface="Wingdings" pitchFamily="2" charset="2"/>
              </a:rPr>
              <a:t>distribution of speaker means</a:t>
            </a:r>
          </a:p>
          <a:p>
            <a:pPr marL="0" indent="0">
              <a:buNone/>
            </a:pPr>
            <a:endParaRPr lang="en-US" sz="1100" kern="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2000" kern="0" dirty="0" smtClean="0">
                <a:sym typeface="Wingdings" pitchFamily="2" charset="2"/>
              </a:rPr>
              <a:t>within class (channel) variability</a:t>
            </a:r>
            <a:endParaRPr lang="en-US" sz="2000" kern="0" dirty="0">
              <a:sym typeface="Wingdings" pitchFamily="2" charset="2"/>
            </a:endParaRPr>
          </a:p>
          <a:p>
            <a:pPr>
              <a:buFontTx/>
              <a:buChar char="-"/>
            </a:pPr>
            <a:endParaRPr lang="en-US" sz="2000" kern="0" dirty="0"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-228600" y="2496157"/>
                <a:ext cx="6144987" cy="4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latin typeface="Cambria Math"/>
                        </a:rPr>
                        <m:t>=∫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𝐫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400" b="1">
                              <a:latin typeface="Cambria Math"/>
                              <a:ea typeface="Cambria Math"/>
                            </a:rPr>
                            <m:t>𝐫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/>
                              <a:ea typeface="Cambria Math"/>
                            </a:rPr>
                            <m:t>𝐫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>
                          <a:latin typeface="Cambria Math"/>
                        </a:rPr>
                        <m:t>d</m:t>
                      </m:r>
                      <m:r>
                        <a:rPr lang="en-US" sz="2400" b="1">
                          <a:latin typeface="Cambria Math"/>
                          <a:ea typeface="Cambria Math"/>
                        </a:rPr>
                        <m:t>𝐫</m:t>
                      </m:r>
                    </m:oMath>
                  </m:oMathPara>
                </a14:m>
                <a:endParaRPr lang="en-US" sz="2400" b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2496157"/>
                <a:ext cx="6144987" cy="4756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130631" y="3657600"/>
                <a:ext cx="3889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1" y="3657600"/>
                <a:ext cx="388945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10886" y="4096357"/>
                <a:ext cx="3651471" cy="4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𝐢</m:t>
                          </m:r>
                        </m:e>
                      </m:d>
                      <m:r>
                        <a:rPr lang="en-US" sz="2400" i="1" smtClean="0">
                          <a:latin typeface="Cambria Math"/>
                        </a:rPr>
                        <m:t>=∫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𝐢</m:t>
                          </m:r>
                        </m:e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𝐫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/>
                              <a:ea typeface="Cambria Math"/>
                            </a:rPr>
                            <m:t>𝐫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>
                          <a:latin typeface="Cambria Math"/>
                        </a:rPr>
                        <m:t>d</m:t>
                      </m:r>
                      <m:r>
                        <a:rPr lang="en-US" sz="2400" b="1">
                          <a:latin typeface="Cambria Math"/>
                          <a:ea typeface="Cambria Math"/>
                        </a:rPr>
                        <m:t>𝐫</m:t>
                      </m:r>
                    </m:oMath>
                  </m:oMathPara>
                </a14:m>
                <a:endParaRPr lang="en-US" sz="2400" b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" y="4096357"/>
                <a:ext cx="3651471" cy="4756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-228600" y="5453079"/>
                <a:ext cx="3889456" cy="871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</a:rPr>
                                        <m:t>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</a:rPr>
                                        <m:t>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</a:rPr>
                                        <m:t>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</a:rPr>
                                        <m:t>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5453079"/>
                <a:ext cx="3889456" cy="8715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5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Conditional independence</a:t>
            </a:r>
            <a:endParaRPr lang="cs-CZ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Bayesian Networks </a:t>
            </a:r>
            <a:r>
              <a:rPr lang="en-US" altLang="en-US" sz="2000" dirty="0" smtClean="0"/>
              <a:t>allow us </a:t>
            </a:r>
            <a:r>
              <a:rPr lang="en-US" altLang="en-US" sz="2000" dirty="0"/>
              <a:t>to see conditional independence properties</a:t>
            </a:r>
            <a:r>
              <a:rPr lang="en-US" altLang="en-US" sz="20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Blue nodes corresponds to </a:t>
            </a:r>
            <a:r>
              <a:rPr lang="en-US" altLang="en-US" sz="2000" dirty="0" smtClean="0">
                <a:solidFill>
                  <a:schemeClr val="accent2"/>
                </a:solidFill>
              </a:rPr>
              <a:t>observed random variables</a:t>
            </a:r>
            <a:r>
              <a:rPr lang="en-US" altLang="en-US" sz="2000" dirty="0" smtClean="0"/>
              <a:t> and empty nodes to </a:t>
            </a:r>
            <a:r>
              <a:rPr lang="en-US" altLang="en-US" sz="2000" dirty="0" smtClean="0">
                <a:solidFill>
                  <a:schemeClr val="accent2"/>
                </a:solidFill>
              </a:rPr>
              <a:t>latent (or hidden) random variables</a:t>
            </a:r>
            <a:endParaRPr lang="cs-CZ" altLang="en-US" sz="2000" dirty="0">
              <a:solidFill>
                <a:schemeClr val="accent2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43200"/>
            <a:ext cx="373538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762000" y="3697288"/>
            <a:ext cx="2987675" cy="836612"/>
            <a:chOff x="288" y="2736"/>
            <a:chExt cx="1882" cy="527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736"/>
              <a:ext cx="58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736"/>
              <a:ext cx="51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54"/>
              <a:ext cx="10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976"/>
              <a:ext cx="92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736"/>
              <a:ext cx="21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506913"/>
            <a:ext cx="328771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328771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20072" y="3779748"/>
            <a:ext cx="3240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But the opposite is true for: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9143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9710" r="9469" b="11843"/>
          <a:stretch/>
        </p:blipFill>
        <p:spPr bwMode="auto">
          <a:xfrm>
            <a:off x="838200" y="2348880"/>
            <a:ext cx="4031512" cy="301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 smtClean="0"/>
              <a:t>Gaussian Mixture Model (GMM)</a:t>
            </a:r>
            <a:endParaRPr lang="cs-CZ" altLang="en-US" sz="4000" dirty="0"/>
          </a:p>
        </p:txBody>
      </p: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2913442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where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46004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6004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9"/>
          <p:cNvSpPr txBox="1">
            <a:spLocks noChangeArrowheads="1"/>
          </p:cNvSpPr>
          <p:nvPr/>
        </p:nvSpPr>
        <p:spPr bwMode="auto">
          <a:xfrm>
            <a:off x="468313" y="5660057"/>
            <a:ext cx="82296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kern="0" dirty="0" smtClean="0"/>
              <a:t>We can see the sum above just as a function defining the shape of the probability density function</a:t>
            </a:r>
          </a:p>
          <a:p>
            <a:pPr>
              <a:lnSpc>
                <a:spcPct val="80000"/>
              </a:lnSpc>
            </a:pPr>
            <a:r>
              <a:rPr lang="en-US" altLang="en-US" sz="2400" kern="0" dirty="0" smtClean="0"/>
              <a:t>or …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84159" y="263226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2919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 smtClean="0"/>
              <a:t>Multivariate GMM</a:t>
            </a:r>
            <a:endParaRPr lang="cs-CZ" altLang="en-US" sz="4000" dirty="0"/>
          </a:p>
        </p:txBody>
      </p:sp>
      <p:pic>
        <p:nvPicPr>
          <p:cNvPr id="139291" name="Picture 27" descr="gaus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/>
          <a:stretch>
            <a:fillRect/>
          </a:stretch>
        </p:blipFill>
        <p:spPr bwMode="auto">
          <a:xfrm>
            <a:off x="533400" y="2708920"/>
            <a:ext cx="40671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2913442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where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9"/>
          <p:cNvSpPr txBox="1">
            <a:spLocks noChangeArrowheads="1"/>
          </p:cNvSpPr>
          <p:nvPr/>
        </p:nvSpPr>
        <p:spPr bwMode="auto">
          <a:xfrm>
            <a:off x="468313" y="5660057"/>
            <a:ext cx="82296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kern="0" dirty="0" smtClean="0"/>
              <a:t>We can see the sum above just as a function defining the shape of the probability density function</a:t>
            </a:r>
          </a:p>
          <a:p>
            <a:pPr>
              <a:lnSpc>
                <a:spcPct val="80000"/>
              </a:lnSpc>
            </a:pPr>
            <a:r>
              <a:rPr lang="en-US" altLang="en-US" sz="2400" kern="0" dirty="0" smtClean="0"/>
              <a:t>or …</a:t>
            </a:r>
          </a:p>
        </p:txBody>
      </p:sp>
    </p:spTree>
    <p:extLst>
      <p:ext uri="{BB962C8B-B14F-4D97-AF65-F5344CB8AC3E}">
        <p14:creationId xmlns:p14="http://schemas.microsoft.com/office/powerpoint/2010/main" val="19402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Gaussian Mixture Model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75" name="Rectangle 3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6413" y="2447751"/>
                <a:ext cx="8528075" cy="4365625"/>
              </a:xfrm>
              <a:noFill/>
              <a:ln/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000" dirty="0" smtClean="0"/>
                  <a:t>or we can see it as a generative probabilistic model described by Bayesian network with </a:t>
                </a:r>
                <a:r>
                  <a:rPr lang="en-US" altLang="en-US" sz="2000" b="1" dirty="0" smtClean="0"/>
                  <a:t>Categorical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latent random variable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000" dirty="0" smtClean="0"/>
                  <a:t>identifying </a:t>
                </a:r>
                <a:r>
                  <a:rPr lang="en-US" altLang="en-US" sz="2000" b="1" dirty="0"/>
                  <a:t>Gaussian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smtClean="0"/>
                  <a:t>distribution generating the observation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 smtClean="0"/>
                  <a:t> Observations are assumed to be generated as follows: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 smtClean="0"/>
                  <a:t>randomly select Gaussian component according probabilities</a:t>
                </a:r>
                <a:r>
                  <a:rPr lang="en-US" sz="1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en-US" sz="1800" dirty="0" smtClean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 smtClean="0"/>
                  <a:t>generate observation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en-US" sz="1800" dirty="0" smtClean="0"/>
                  <a:t> form the selected Gaussian distribution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 smtClean="0"/>
                  <a:t>To evaluate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, </a:t>
                </a:r>
                <a:r>
                  <a:rPr lang="en-US" altLang="en-US" sz="2000" dirty="0"/>
                  <a:t>we </a:t>
                </a:r>
                <a:r>
                  <a:rPr lang="en-US" altLang="en-US" sz="2000" dirty="0" smtClean="0"/>
                  <a:t>have to marginalize out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US" altLang="en-US" sz="20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 smtClean="0"/>
                  <a:t>No close form solution for training</a:t>
                </a:r>
                <a:endParaRPr lang="en-US" altLang="en-US" sz="20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cs-CZ" altLang="en-US" sz="2000" dirty="0"/>
              </a:p>
            </p:txBody>
          </p:sp>
        </mc:Choice>
        <mc:Fallback xmlns="">
          <p:sp>
            <p:nvSpPr>
              <p:cNvPr id="65575" name="Rectangle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6413" y="2447751"/>
                <a:ext cx="8528075" cy="4365625"/>
              </a:xfrm>
              <a:blipFill rotWithShape="1">
                <a:blip r:embed="rId2"/>
                <a:stretch>
                  <a:fillRect l="-643" t="-1955" r="-10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556792"/>
                <a:ext cx="7620000" cy="77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620000" cy="7750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66728" y="34297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3666728" y="43441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AutoShape 17"/>
          <p:cNvCxnSpPr>
            <a:cxnSpLocks noChangeShapeType="1"/>
            <a:stCxn id="7" idx="4"/>
            <a:endCxn id="8" idx="0"/>
          </p:cNvCxnSpPr>
          <p:nvPr/>
        </p:nvCxnSpPr>
        <p:spPr bwMode="auto">
          <a:xfrm>
            <a:off x="3857228" y="3823444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4010893" y="34129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cs-CZ" altLang="en-US" i="1" dirty="0"/>
              </a:p>
            </p:txBody>
          </p:sp>
        </mc:Choice>
        <mc:Fallback xmlns="">
          <p:sp>
            <p:nvSpPr>
              <p:cNvPr id="10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0893" y="3412976"/>
                <a:ext cx="4572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4057311" y="4331775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7311" y="4331775"/>
                <a:ext cx="45720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08978" y="3730079"/>
                <a:ext cx="2991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78" y="3730079"/>
                <a:ext cx="2991011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0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2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Bayesian Networks for GMM</a:t>
            </a:r>
            <a:endParaRPr lang="cs-CZ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/>
              <a:t>Multiple observations:</a:t>
            </a:r>
            <a:endParaRPr lang="cs-CZ" altLang="en-US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8934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8078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3318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2462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872" name="AutoShape 8"/>
          <p:cNvCxnSpPr>
            <a:cxnSpLocks noChangeShapeType="1"/>
          </p:cNvCxnSpPr>
          <p:nvPr/>
        </p:nvCxnSpPr>
        <p:spPr bwMode="auto">
          <a:xfrm>
            <a:off x="2341240" y="2857500"/>
            <a:ext cx="77470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8934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18078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33318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42462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877" name="AutoShape 13"/>
          <p:cNvCxnSpPr>
            <a:cxnSpLocks noChangeShapeType="1"/>
            <a:stCxn id="36868" idx="4"/>
            <a:endCxn id="36873" idx="0"/>
          </p:cNvCxnSpPr>
          <p:nvPr/>
        </p:nvCxnSpPr>
        <p:spPr bwMode="auto">
          <a:xfrm>
            <a:off x="10839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8" name="AutoShape 14"/>
          <p:cNvCxnSpPr>
            <a:cxnSpLocks noChangeShapeType="1"/>
            <a:stCxn id="36869" idx="4"/>
            <a:endCxn id="36874" idx="0"/>
          </p:cNvCxnSpPr>
          <p:nvPr/>
        </p:nvCxnSpPr>
        <p:spPr bwMode="auto">
          <a:xfrm>
            <a:off x="19983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9" name="AutoShape 15"/>
          <p:cNvCxnSpPr>
            <a:cxnSpLocks noChangeShapeType="1"/>
            <a:stCxn id="36870" idx="4"/>
            <a:endCxn id="36875" idx="0"/>
          </p:cNvCxnSpPr>
          <p:nvPr/>
        </p:nvCxnSpPr>
        <p:spPr bwMode="auto">
          <a:xfrm>
            <a:off x="35223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0" name="AutoShape 16"/>
          <p:cNvCxnSpPr>
            <a:cxnSpLocks noChangeShapeType="1"/>
            <a:stCxn id="36871" idx="4"/>
            <a:endCxn id="36876" idx="0"/>
          </p:cNvCxnSpPr>
          <p:nvPr/>
        </p:nvCxnSpPr>
        <p:spPr bwMode="auto">
          <a:xfrm>
            <a:off x="44367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1220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0364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560440" y="2362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4748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1220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0364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560440" y="32146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44748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3568" y="4885010"/>
                <a:ext cx="6747681" cy="84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85010"/>
                <a:ext cx="6747681" cy="84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652120" y="30607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7122346" y="26536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7122346" y="356808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AutoShape 13"/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7312846" y="30473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7350946" y="234888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7350946" y="320136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4882" y="2276872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04248" y="3983798"/>
                <a:ext cx="1100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983798"/>
                <a:ext cx="11001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3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Oval 6"/>
          <p:cNvSpPr>
            <a:spLocks noChangeArrowheads="1"/>
          </p:cNvSpPr>
          <p:nvPr/>
        </p:nvSpPr>
        <p:spPr bwMode="auto">
          <a:xfrm rot="-2792227">
            <a:off x="6281737" y="2832101"/>
            <a:ext cx="2016125" cy="1314450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80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 rot="-23088474">
            <a:off x="6659563" y="2781300"/>
            <a:ext cx="2085975" cy="1582738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80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Oval 27"/>
          <p:cNvSpPr>
            <a:spLocks noChangeArrowheads="1"/>
          </p:cNvSpPr>
          <p:nvPr/>
        </p:nvSpPr>
        <p:spPr bwMode="auto">
          <a:xfrm rot="-844415">
            <a:off x="4354513" y="3149600"/>
            <a:ext cx="2376487" cy="1295400"/>
          </a:xfrm>
          <a:prstGeom prst="ellipse">
            <a:avLst/>
          </a:prstGeom>
          <a:gradFill>
            <a:gsLst>
              <a:gs pos="0">
                <a:srgbClr val="FF0000"/>
              </a:gs>
              <a:gs pos="99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 rot="762892">
            <a:off x="4810125" y="2862263"/>
            <a:ext cx="2089150" cy="149701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9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Training GMM –Viterbi training</a:t>
            </a:r>
            <a:endParaRPr lang="cs-CZ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229600" cy="388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Intuitive and Approximate iterative algorithm for training GMM parameters.</a:t>
            </a:r>
            <a:endParaRPr lang="cs-CZ" altLang="en-US" sz="1800" dirty="0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5508625" y="37163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8459788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5795963" y="31416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4572000" y="3860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443663" y="39338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4932363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7092950" y="40052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8243888" y="27082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7740650" y="3860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7380288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8101013" y="3716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Oval 20"/>
          <p:cNvSpPr>
            <a:spLocks noChangeArrowheads="1"/>
          </p:cNvSpPr>
          <p:nvPr/>
        </p:nvSpPr>
        <p:spPr bwMode="auto">
          <a:xfrm>
            <a:off x="5219700" y="35004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5435600" y="40767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Oval 24"/>
          <p:cNvSpPr>
            <a:spLocks noChangeArrowheads="1"/>
          </p:cNvSpPr>
          <p:nvPr/>
        </p:nvSpPr>
        <p:spPr bwMode="auto">
          <a:xfrm>
            <a:off x="8101013" y="33575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7812088" y="31416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Oval 26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79388" y="2060575"/>
            <a:ext cx="46799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Using current model parameters, let Gaussians </a:t>
            </a:r>
            <a:r>
              <a:rPr lang="en-US" altLang="en-US" dirty="0" smtClean="0"/>
              <a:t>classify </a:t>
            </a:r>
            <a:r>
              <a:rPr lang="en-US" altLang="en-US" dirty="0"/>
              <a:t>data as </a:t>
            </a:r>
            <a:r>
              <a:rPr lang="en-US" altLang="en-US" dirty="0" smtClean="0"/>
              <a:t>if the </a:t>
            </a:r>
            <a:r>
              <a:rPr lang="en-US" altLang="en-US" dirty="0"/>
              <a:t>Gaussians were different classes (Even though </a:t>
            </a:r>
            <a:r>
              <a:rPr lang="en-US" altLang="en-US" dirty="0" smtClean="0"/>
              <a:t>all the data corresponds </a:t>
            </a:r>
            <a:r>
              <a:rPr lang="en-US" altLang="en-US" dirty="0"/>
              <a:t>to </a:t>
            </a:r>
            <a:r>
              <a:rPr lang="en-US" altLang="en-US" dirty="0" smtClean="0"/>
              <a:t>only one </a:t>
            </a:r>
            <a:r>
              <a:rPr lang="en-US" altLang="en-US" dirty="0"/>
              <a:t>class modeled by the GMM)</a:t>
            </a:r>
            <a:endParaRPr lang="cs-CZ" altLang="en-US" dirty="0"/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179388" y="3933056"/>
            <a:ext cx="41767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Re-estimate parameters of </a:t>
            </a:r>
            <a:r>
              <a:rPr lang="en-US" altLang="en-US" dirty="0" smtClean="0"/>
              <a:t>Gaussians </a:t>
            </a:r>
            <a:r>
              <a:rPr lang="en-US" altLang="en-US" dirty="0"/>
              <a:t>using the data </a:t>
            </a:r>
            <a:r>
              <a:rPr lang="en-US" altLang="en-US" dirty="0" smtClean="0"/>
              <a:t>assigned to </a:t>
            </a:r>
            <a:r>
              <a:rPr lang="en-US" altLang="en-US" dirty="0"/>
              <a:t>them in the previous step</a:t>
            </a:r>
            <a:r>
              <a:rPr lang="en-US" altLang="en-US" dirty="0" smtClean="0"/>
              <a:t>.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New weights will be proportional to the number of  data points assigned to the Gaussians.</a:t>
            </a:r>
            <a:endParaRPr lang="en-US" altLang="en-US" dirty="0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179388" y="5883994"/>
            <a:ext cx="4176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Repeat the previous two steps until the algorithm </a:t>
            </a:r>
            <a:r>
              <a:rPr lang="en-US" altLang="en-US" dirty="0" smtClean="0"/>
              <a:t>converges.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1553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92" grpId="0" animBg="1"/>
      <p:bldP spid="36891" grpId="0" animBg="1"/>
      <p:bldP spid="36869" grpId="0" animBg="1"/>
      <p:bldP spid="36893" grpId="0"/>
      <p:bldP spid="36894" grpId="0"/>
      <p:bldP spid="368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146"/>
            <a:ext cx="8229600" cy="1143000"/>
          </a:xfrm>
        </p:spPr>
        <p:txBody>
          <a:bodyPr/>
          <a:lstStyle/>
          <a:p>
            <a:r>
              <a:rPr lang="en-US" altLang="en-US" dirty="0"/>
              <a:t>Training GMM – EM algorithm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09" name="Rectangle 16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909191"/>
                <a:ext cx="8229600" cy="2663825"/>
              </a:xfrm>
              <a:noFill/>
              <a:ln/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800" b="1" dirty="0" smtClean="0"/>
                  <a:t>Expectation Maximization</a:t>
                </a:r>
                <a:r>
                  <a:rPr lang="en-US" altLang="en-US" sz="1800" dirty="0"/>
                  <a:t> is </a:t>
                </a:r>
                <a:r>
                  <a:rPr lang="en-US" altLang="en-US" sz="1800" dirty="0" smtClean="0"/>
                  <a:t>a general </a:t>
                </a:r>
                <a:r>
                  <a:rPr lang="en-US" altLang="en-US" sz="1800" dirty="0"/>
                  <a:t>tool applicable </a:t>
                </a:r>
                <a:r>
                  <a:rPr lang="en-US" altLang="en-US" sz="1800" dirty="0" smtClean="0"/>
                  <a:t>do different generative models with latent (hidden) variables.</a:t>
                </a:r>
                <a:endParaRPr lang="en-US" altLang="en-US" sz="18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/>
                  <a:t>Here, we only see the result of its application to the problem of re-estimating GMM </a:t>
                </a:r>
                <a:r>
                  <a:rPr lang="en-US" altLang="en-US" sz="1800" dirty="0" smtClean="0"/>
                  <a:t> parameters.</a:t>
                </a:r>
                <a:endParaRPr lang="en-US" altLang="en-US" sz="18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/>
                  <a:t>It guarantees to increase </a:t>
                </a:r>
                <a:r>
                  <a:rPr lang="en-US" altLang="en-US" sz="1800" dirty="0" smtClean="0"/>
                  <a:t>the likelihood </a:t>
                </a:r>
                <a:r>
                  <a:rPr lang="en-US" altLang="en-US" sz="1800" dirty="0"/>
                  <a:t>of training data in every iteration, </a:t>
                </a:r>
                <a:r>
                  <a:rPr lang="en-US" altLang="en-US" sz="1800" dirty="0" smtClean="0"/>
                  <a:t>however, </a:t>
                </a:r>
                <a:r>
                  <a:rPr lang="en-US" altLang="en-US" sz="1800" dirty="0"/>
                  <a:t>it does not </a:t>
                </a:r>
                <a:r>
                  <a:rPr lang="en-US" altLang="en-US" sz="1800" dirty="0" smtClean="0"/>
                  <a:t>guarantee </a:t>
                </a:r>
                <a:r>
                  <a:rPr lang="en-US" altLang="en-US" sz="1800" dirty="0"/>
                  <a:t>to find the global optimum.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/>
                  <a:t>The algorithm is very similar to </a:t>
                </a:r>
                <a:r>
                  <a:rPr lang="en-US" altLang="en-US" sz="1800" dirty="0" smtClean="0"/>
                  <a:t>the Viterbi </a:t>
                </a:r>
                <a:r>
                  <a:rPr lang="en-US" altLang="en-US" sz="1800" dirty="0"/>
                  <a:t>training presented above. </a:t>
                </a:r>
                <a:r>
                  <a:rPr lang="en-US" altLang="en-US" sz="1800" dirty="0" smtClean="0"/>
                  <a:t>However,  </a:t>
                </a:r>
                <a:r>
                  <a:rPr lang="en-US" altLang="en-US" sz="1800" dirty="0"/>
                  <a:t>instead of hard </a:t>
                </a:r>
                <a:r>
                  <a:rPr lang="en-US" altLang="en-US" sz="1800" dirty="0" smtClean="0"/>
                  <a:t>alignments of frames to Gaussian components, the posterior </a:t>
                </a:r>
                <a:r>
                  <a:rPr lang="en-US" altLang="en-US" sz="1800" dirty="0"/>
                  <a:t>probabilities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 smtClean="0"/>
                  <a:t>(calculated given </a:t>
                </a:r>
                <a:r>
                  <a:rPr lang="en-US" altLang="en-US" sz="1800" dirty="0"/>
                  <a:t>the old model) </a:t>
                </a:r>
                <a:r>
                  <a:rPr lang="en-US" altLang="en-US" sz="1800" dirty="0" smtClean="0"/>
                  <a:t>are used as soft weights.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/>
                    </m:sSubSup>
                  </m:oMath>
                </a14:m>
                <a:r>
                  <a:rPr lang="cs-CZ" altLang="en-US" sz="18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 smtClean="0"/>
                  <a:t>are then calculated using a weighted average.</a:t>
                </a:r>
                <a:endParaRPr lang="cs-CZ" altLang="en-US" sz="1800" dirty="0"/>
              </a:p>
            </p:txBody>
          </p:sp>
        </mc:Choice>
        <mc:Fallback xmlns="">
          <p:sp>
            <p:nvSpPr>
              <p:cNvPr id="36009" name="Rectangle 16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909191"/>
                <a:ext cx="8229600" cy="2663825"/>
              </a:xfrm>
              <a:blipFill rotWithShape="1">
                <a:blip r:embed="rId2"/>
                <a:stretch>
                  <a:fillRect l="-519" t="-3204" r="-1111" b="-389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4941168"/>
                <a:ext cx="3429000" cy="74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41168"/>
                <a:ext cx="3429000" cy="7412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82012" y="5870167"/>
                <a:ext cx="5502084" cy="74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z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2012" y="5870167"/>
                <a:ext cx="5502084" cy="7412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508104" y="4930535"/>
                <a:ext cx="3240360" cy="1065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pPr/>
                <a:endParaRPr lang="en-US" sz="2000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930535"/>
                <a:ext cx="3240360" cy="10659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504" y="3593294"/>
                <a:ext cx="8856984" cy="1059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𝑧𝑖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𝑜𝑙𝑑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𝑜𝑙𝑑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𝑜𝑙𝑑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93294"/>
                <a:ext cx="8856984" cy="10598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0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16547</TotalTime>
  <Words>1994</Words>
  <Application>Microsoft Office PowerPoint</Application>
  <PresentationFormat>On-screen Show (4:3)</PresentationFormat>
  <Paragraphs>187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Výchozí návrh</vt:lpstr>
      <vt:lpstr>PowerPoint Presentation</vt:lpstr>
      <vt:lpstr>Bayesian Networks</vt:lpstr>
      <vt:lpstr>Conditional independence</vt:lpstr>
      <vt:lpstr>Gaussian Mixture Model (GMM)</vt:lpstr>
      <vt:lpstr>Multivariate GMM</vt:lpstr>
      <vt:lpstr>Gaussian Mixture Model</vt:lpstr>
      <vt:lpstr>Bayesian Networks for GMM</vt:lpstr>
      <vt:lpstr>Training GMM –Viterbi training</vt:lpstr>
      <vt:lpstr>Training GMM – EM algorithm</vt:lpstr>
      <vt:lpstr>GMM to be learned</vt:lpstr>
      <vt:lpstr>EM algorithm</vt:lpstr>
      <vt:lpstr>EM algorithm</vt:lpstr>
      <vt:lpstr>EM algorithm</vt:lpstr>
      <vt:lpstr>EM algorithm</vt:lpstr>
      <vt:lpstr>EM algorithm</vt:lpstr>
      <vt:lpstr>Expectation maximization algorithm</vt:lpstr>
      <vt:lpstr>Expectation maximization algorithm</vt:lpstr>
      <vt:lpstr>Expectation maximization algorithm</vt:lpstr>
      <vt:lpstr>Expectation maximization algorithm</vt:lpstr>
      <vt:lpstr>EM for GMM</vt:lpstr>
      <vt:lpstr>EM for GMM – E-step</vt:lpstr>
      <vt:lpstr>EM for GMM – M-step</vt:lpstr>
      <vt:lpstr>EM for GMM –update of means</vt:lpstr>
      <vt:lpstr>Flashback: ML estimate for Gaussian</vt:lpstr>
      <vt:lpstr>EM for GMM –update of weights</vt:lpstr>
      <vt:lpstr>Factorization of the auxiliary function more formally</vt:lpstr>
      <vt:lpstr>Factorization over components</vt:lpstr>
      <vt:lpstr>EM for continuous latent variable</vt:lpstr>
      <vt:lpstr>PLDA model for speaker verification</vt:lpstr>
    </vt:vector>
  </TitlesOfParts>
  <Company>VUT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Lukas</cp:lastModifiedBy>
  <cp:revision>275</cp:revision>
  <dcterms:created xsi:type="dcterms:W3CDTF">2007-07-12T20:13:03Z</dcterms:created>
  <dcterms:modified xsi:type="dcterms:W3CDTF">2017-07-24T03:52:43Z</dcterms:modified>
</cp:coreProperties>
</file>