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12" r:id="rId2"/>
    <p:sldId id="507" r:id="rId3"/>
    <p:sldId id="425" r:id="rId4"/>
    <p:sldId id="426" r:id="rId5"/>
    <p:sldId id="508" r:id="rId6"/>
    <p:sldId id="428" r:id="rId7"/>
    <p:sldId id="438" r:id="rId8"/>
    <p:sldId id="439" r:id="rId9"/>
    <p:sldId id="440" r:id="rId10"/>
    <p:sldId id="430" r:id="rId11"/>
    <p:sldId id="441" r:id="rId12"/>
    <p:sldId id="435" r:id="rId13"/>
    <p:sldId id="432" r:id="rId14"/>
    <p:sldId id="447" r:id="rId15"/>
    <p:sldId id="450" r:id="rId16"/>
    <p:sldId id="436" r:id="rId17"/>
    <p:sldId id="453" r:id="rId18"/>
    <p:sldId id="505" r:id="rId19"/>
    <p:sldId id="454" r:id="rId20"/>
    <p:sldId id="455" r:id="rId21"/>
    <p:sldId id="434" r:id="rId22"/>
    <p:sldId id="509" r:id="rId23"/>
    <p:sldId id="510" r:id="rId24"/>
    <p:sldId id="459" r:id="rId25"/>
    <p:sldId id="506" r:id="rId26"/>
  </p:sldIdLst>
  <p:sldSz cx="9144000" cy="6858000" type="screen4x3"/>
  <p:notesSz cx="6858000" cy="9144000"/>
  <p:custDataLst>
    <p:tags r:id="rId28"/>
  </p:custData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66FF"/>
    <a:srgbClr val="0000FF"/>
    <a:srgbClr val="006600"/>
    <a:srgbClr val="FF3399"/>
    <a:srgbClr val="FF0000"/>
    <a:srgbClr val="000066"/>
    <a:srgbClr val="A50021"/>
    <a:srgbClr val="0033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94" autoAdjust="0"/>
    <p:restoredTop sz="94660"/>
  </p:normalViewPr>
  <p:slideViewPr>
    <p:cSldViewPr>
      <p:cViewPr>
        <p:scale>
          <a:sx n="96" d="100"/>
          <a:sy n="96" d="100"/>
        </p:scale>
        <p:origin x="-15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361A1-A692-4565-BCE1-717A9A4C0522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C39C9-F04A-45DC-8E0A-305E06452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39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C39C9-F04A-45DC-8E0A-305E064523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56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E5BC0-8DBA-4D5E-8251-CF40745995D7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916295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AAD51-2AB2-49DF-84A8-51F259B38AE7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18070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0991C-1B5E-4544-A516-1C574D7AF08F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663539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0217D-F7A6-4381-A718-04AE4F2D1E8A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278568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58929-2A98-4C52-918C-8EFCFB671AD8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591330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FD4F2-5775-46A3-8740-EAD931B2408F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953851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0792C-29FE-4C3C-9677-15AE0CBEDFDA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635681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4B038-9B76-4486-B71F-89D126C848B1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706750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4E6CD-C38E-485A-A779-DE872A18EFF2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80078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A4C9C-51FA-48AF-B23B-51A71A5A7491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72523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4831A-6837-4CF7-8AA3-68FC30F3A7F8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310025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076FA06-A3CA-4DE0-B968-51150A2A631D}" type="slidenum">
              <a:rPr lang="cs-CZ" altLang="en-US"/>
              <a:pPr/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560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30.png"/><Relationship Id="rId4" Type="http://schemas.openxmlformats.org/officeDocument/2006/relationships/image" Target="../media/image7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82.png"/><Relationship Id="rId7" Type="http://schemas.openxmlformats.org/officeDocument/2006/relationships/image" Target="../media/image3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47.png"/><Relationship Id="rId4" Type="http://schemas.openxmlformats.org/officeDocument/2006/relationships/image" Target="../media/image4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89.png"/><Relationship Id="rId7" Type="http://schemas.openxmlformats.org/officeDocument/2006/relationships/image" Target="../media/image54.png"/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Relationship Id="rId9" Type="http://schemas.openxmlformats.org/officeDocument/2006/relationships/image" Target="../media/image9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0.png"/><Relationship Id="rId7" Type="http://schemas.openxmlformats.org/officeDocument/2006/relationships/image" Target="../media/image4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230.png"/><Relationship Id="rId4" Type="http://schemas.openxmlformats.org/officeDocument/2006/relationships/image" Target="../media/image170.png"/><Relationship Id="rId9" Type="http://schemas.openxmlformats.org/officeDocument/2006/relationships/image" Target="../media/image2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9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13.png"/><Relationship Id="rId3" Type="http://schemas.openxmlformats.org/officeDocument/2006/relationships/image" Target="../media/image70.png"/><Relationship Id="rId7" Type="http://schemas.openxmlformats.org/officeDocument/2006/relationships/image" Target="../media/image110.png"/><Relationship Id="rId12" Type="http://schemas.openxmlformats.org/officeDocument/2006/relationships/image" Target="../media/image5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2.png"/><Relationship Id="rId5" Type="http://schemas.openxmlformats.org/officeDocument/2006/relationships/image" Target="../media/image90.png"/><Relationship Id="rId15" Type="http://schemas.openxmlformats.org/officeDocument/2006/relationships/image" Target="../media/image15.png"/><Relationship Id="rId10" Type="http://schemas.openxmlformats.org/officeDocument/2006/relationships/image" Target="../media/image50.png"/><Relationship Id="rId4" Type="http://schemas.openxmlformats.org/officeDocument/2006/relationships/image" Target="../media/image84.png"/><Relationship Id="rId9" Type="http://schemas.openxmlformats.org/officeDocument/2006/relationships/image" Target="../media/image4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467544" y="1268760"/>
            <a:ext cx="8208912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3600" dirty="0"/>
              <a:t>Bayesian Models </a:t>
            </a:r>
            <a:r>
              <a:rPr lang="en-US" sz="3600" dirty="0" smtClean="0"/>
              <a:t>in Machine Learning</a:t>
            </a:r>
            <a:endParaRPr lang="cs-CZ" altLang="en-US" sz="2400" dirty="0"/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1403350" y="3789040"/>
            <a:ext cx="6400800" cy="72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dirty="0" err="1"/>
              <a:t>Luk</a:t>
            </a:r>
            <a:r>
              <a:rPr lang="cs-CZ" altLang="en-US" dirty="0"/>
              <a:t>áš</a:t>
            </a:r>
            <a:r>
              <a:rPr lang="en-US" altLang="en-US" dirty="0"/>
              <a:t> </a:t>
            </a:r>
            <a:r>
              <a:rPr lang="en-US" altLang="en-US" dirty="0" err="1"/>
              <a:t>Burget</a:t>
            </a:r>
            <a:endParaRPr lang="en-US" altLang="en-US" dirty="0"/>
          </a:p>
          <a:p>
            <a:endParaRPr lang="cs-CZ" altLang="en-US" dirty="0"/>
          </a:p>
        </p:txBody>
      </p:sp>
      <p:pic>
        <p:nvPicPr>
          <p:cNvPr id="1026" name="Picture 2" descr="https://www.vutbr.cz/data_storage/multimedia/jvs/loga/02_fakulty/FIT/1-zakladni/EN/PNG/FIT_color_RGB_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496420"/>
            <a:ext cx="4464496" cy="9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685800" y="5124400"/>
            <a:ext cx="7848600" cy="14729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en-US" sz="2400" kern="0" dirty="0"/>
          </a:p>
          <a:p>
            <a:pPr marL="0" indent="0" algn="ctr">
              <a:buNone/>
            </a:pPr>
            <a:r>
              <a:rPr lang="en-US" sz="2000" kern="0" dirty="0" err="1"/>
              <a:t>Escuela</a:t>
            </a:r>
            <a:r>
              <a:rPr lang="en-US" sz="2000" kern="0" dirty="0"/>
              <a:t> de </a:t>
            </a:r>
            <a:r>
              <a:rPr lang="en-US" sz="2000" kern="0" dirty="0" err="1"/>
              <a:t>Ciencias</a:t>
            </a:r>
            <a:r>
              <a:rPr lang="en-US" sz="2000" kern="0" dirty="0"/>
              <a:t> </a:t>
            </a:r>
            <a:r>
              <a:rPr lang="en-US" sz="2000" kern="0" dirty="0" err="1"/>
              <a:t>Informáticas</a:t>
            </a:r>
            <a:r>
              <a:rPr lang="en-US" sz="2000" kern="0" dirty="0"/>
              <a:t> 2017</a:t>
            </a:r>
          </a:p>
          <a:p>
            <a:pPr marL="0" indent="0" algn="ctr">
              <a:buNone/>
            </a:pPr>
            <a:r>
              <a:rPr lang="en-US" sz="2000" kern="0" dirty="0" smtClean="0"/>
              <a:t>Buenos Aires, July 24-29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Dirichlet</a:t>
            </a:r>
            <a:r>
              <a:rPr lang="en-US" dirty="0" smtClean="0"/>
              <a:t> distribution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034103"/>
            <a:ext cx="8915400" cy="2747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1520" y="2564904"/>
                <a:ext cx="5904656" cy="125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Dirichlet</a:t>
                </a:r>
                <a:r>
                  <a:rPr lang="en-US" b="1" dirty="0"/>
                  <a:t> </a:t>
                </a:r>
                <a:r>
                  <a:rPr lang="en-US" b="1" dirty="0" smtClean="0"/>
                  <a:t>distribution</a:t>
                </a:r>
                <a:r>
                  <a:rPr lang="en-US" dirty="0" smtClean="0"/>
                  <a:t> is continuous distribution over the points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𝝅</m:t>
                    </m:r>
                    <m:r>
                      <a:rPr lang="el-GR" b="1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on a K dimensional simplex.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ym typeface="Wingdings" panose="05000000000000000000" pitchFamily="2" charset="2"/>
                  </a:rPr>
                  <a:t>Can </a:t>
                </a:r>
                <a:r>
                  <a:rPr lang="en-US" dirty="0">
                    <a:sym typeface="Wingdings" panose="05000000000000000000" pitchFamily="2" charset="2"/>
                  </a:rPr>
                  <a:t>be used to express our prior beliefs about </a:t>
                </a:r>
                <a:r>
                  <a:rPr lang="en-US" dirty="0" smtClean="0">
                    <a:sym typeface="Wingdings" panose="05000000000000000000" pitchFamily="2" charset="2"/>
                  </a:rPr>
                  <a:t>the </a:t>
                </a:r>
                <a:r>
                  <a:rPr lang="en-US" dirty="0" smtClean="0"/>
                  <a:t>categorical distribution </a:t>
                </a:r>
                <a:r>
                  <a:rPr lang="en-US" dirty="0" smtClean="0">
                    <a:sym typeface="Wingdings" panose="05000000000000000000" pitchFamily="2" charset="2"/>
                  </a:rPr>
                  <a:t>parameter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564904"/>
                <a:ext cx="5904656" cy="1254767"/>
              </a:xfrm>
              <a:prstGeom prst="rect">
                <a:avLst/>
              </a:prstGeom>
              <a:blipFill rotWithShape="1">
                <a:blip r:embed="rId4"/>
                <a:stretch>
                  <a:fillRect l="-619" t="-2427" b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467544" y="1353864"/>
                <a:ext cx="5172505" cy="995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Dir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𝝅</m:t>
                          </m:r>
                        </m:e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𝜶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  <a:ea typeface="Cambria Math"/>
                            </a:rPr>
                            <m:t>Γ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  <a:ea typeface="Cambria Math"/>
                                    </a:rPr>
                                    <m:t>c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smtClean="0">
                                          <a:latin typeface="Cambria Math"/>
                                          <a:ea typeface="Cambria Math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  <a:ea typeface="Cambria Math"/>
                            </a:rPr>
                            <m:t>Γ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0" smtClean="0">
                              <a:latin typeface="Cambria Math"/>
                              <a:ea typeface="Cambria Math"/>
                            </a:rPr>
                            <m:t>…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  <a:ea typeface="Cambria Math"/>
                            </a:rPr>
                            <m:t>Γ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nary>
                        <m:naryPr>
                          <m:chr m:val="∏"/>
                          <m:supHide m:val="on"/>
                          <m:ctrlPr>
                            <a:rPr lang="en-US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=1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353864"/>
                <a:ext cx="5172505" cy="9950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6332843" y="1268759"/>
            <a:ext cx="2694708" cy="2860717"/>
            <a:chOff x="7092280" y="4824524"/>
            <a:chExt cx="1755415" cy="1999176"/>
          </a:xfrm>
        </p:grpSpPr>
        <p:pic>
          <p:nvPicPr>
            <p:cNvPr id="11" name="Picture 8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44"/>
            <a:stretch/>
          </p:blipFill>
          <p:spPr bwMode="auto">
            <a:xfrm>
              <a:off x="7092280" y="4824527"/>
              <a:ext cx="1728192" cy="1717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7956376" y="5208154"/>
                  <a:ext cx="75495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latin typeface="Cambria Math"/>
                          </a:rPr>
                          <m:t>𝐶</m:t>
                        </m:r>
                        <m:r>
                          <a:rPr lang="en-US" sz="1600" b="0" i="1" smtClean="0">
                            <a:latin typeface="Cambria Math"/>
                          </a:rPr>
                          <m:t>=3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6376" y="5208154"/>
                  <a:ext cx="754950" cy="33855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7338609" y="4824524"/>
                  <a:ext cx="248393" cy="23659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8609" y="4824524"/>
                  <a:ext cx="248393" cy="23659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8527341" y="6048395"/>
                  <a:ext cx="320354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341" y="6048395"/>
                  <a:ext cx="320354" cy="33855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7125925" y="6485146"/>
                  <a:ext cx="32035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5925" y="6485146"/>
                  <a:ext cx="320354" cy="338554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4354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n-US" dirty="0" err="1"/>
              <a:t>Dirichlet</a:t>
            </a:r>
            <a:r>
              <a:rPr lang="en-US" dirty="0"/>
              <a:t> as </a:t>
            </a:r>
            <a:r>
              <a:rPr lang="en-US" dirty="0" smtClean="0"/>
              <a:t>a conjugate prior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7544" y="5385990"/>
                <a:ext cx="842493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Using </a:t>
                </a:r>
                <a:r>
                  <a:rPr lang="en-US" b="1" dirty="0" err="1" smtClean="0"/>
                  <a:t>Dirichlet</a:t>
                </a:r>
                <a:r>
                  <a:rPr lang="en-US" b="1" dirty="0" smtClean="0"/>
                  <a:t> as a prior for Categorical parameter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results in </a:t>
                </a:r>
                <a:r>
                  <a:rPr lang="en-US" b="1" dirty="0" err="1"/>
                  <a:t>Dirichlet</a:t>
                </a:r>
                <a:r>
                  <a:rPr lang="en-US" b="1" dirty="0"/>
                  <a:t> </a:t>
                </a:r>
                <a:r>
                  <a:rPr lang="en-US" b="1" dirty="0" smtClean="0"/>
                  <a:t>posterior </a:t>
                </a:r>
                <a:r>
                  <a:rPr lang="en-US" dirty="0" smtClean="0"/>
                  <a:t>distribution </a:t>
                </a:r>
                <a:r>
                  <a:rPr lang="en-US" dirty="0" smtClean="0">
                    <a:sym typeface="Wingdings" panose="05000000000000000000" pitchFamily="2" charset="2"/>
                  </a:rPr>
                  <a:t> </a:t>
                </a:r>
                <a:r>
                  <a:rPr lang="en-US" b="1" dirty="0" err="1"/>
                  <a:t>Dirichlet</a:t>
                </a:r>
                <a:r>
                  <a:rPr lang="en-US" b="1" dirty="0"/>
                  <a:t> </a:t>
                </a:r>
                <a:r>
                  <a:rPr lang="en-US" b="1" dirty="0" smtClean="0">
                    <a:sym typeface="Wingdings" panose="05000000000000000000" pitchFamily="2" charset="2"/>
                  </a:rPr>
                  <a:t>is conjugate prior to </a:t>
                </a:r>
                <a:r>
                  <a:rPr lang="en-US" b="1" dirty="0" smtClean="0"/>
                  <a:t>Categorical dist.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−1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can be seen as a prior count for the individual events.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385990"/>
                <a:ext cx="8424936" cy="923330"/>
              </a:xfrm>
              <a:prstGeom prst="rect">
                <a:avLst/>
              </a:prstGeom>
              <a:blipFill rotWithShape="1">
                <a:blip r:embed="rId2"/>
                <a:stretch>
                  <a:fillRect l="-507" t="-3311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7544" y="2217960"/>
                <a:ext cx="5214312" cy="995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Dir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𝝅</m:t>
                          </m:r>
                        </m:e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𝜶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  <a:ea typeface="Cambria Math"/>
                            </a:rPr>
                            <m:t>Γ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  <a:ea typeface="Cambria Math"/>
                                    </a:rPr>
                                    <m:t>c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  <a:ea typeface="Cambria Math"/>
                            </a:rPr>
                            <m:t>Γ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0" smtClean="0">
                              <a:latin typeface="Cambria Math"/>
                              <a:ea typeface="Cambria Math"/>
                            </a:rPr>
                            <m:t>…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  <a:ea typeface="Cambria Math"/>
                            </a:rPr>
                            <m:t>Γ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nary>
                        <m:naryPr>
                          <m:chr m:val="∏"/>
                          <m:supHide m:val="on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=1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217960"/>
                <a:ext cx="5214312" cy="9950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57519" y="1154102"/>
                <a:ext cx="6927409" cy="9885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𝐗</m:t>
                          </m:r>
                        </m:e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𝝅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Cat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>
                                      <a:latin typeface="Cambria Math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𝑐𝑛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nary>
                        </m:e>
                      </m:nary>
                      <m:r>
                        <a:rPr lang="en-US" sz="2400" i="1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</m:oMath>
                  </m:oMathPara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19" y="1154102"/>
                <a:ext cx="6927409" cy="9885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39552" y="3370088"/>
                <a:ext cx="6264696" cy="995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𝝅</m:t>
                          </m:r>
                        </m:e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𝐗</m:t>
                              </m:r>
                            </m:e>
                            <m:e>
                              <m:r>
                                <a:rPr lang="en-US" sz="2400" b="1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  <m:nary>
                        <m:naryPr>
                          <m:chr m:val="∏"/>
                          <m:supHide m:val="on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40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370088"/>
                <a:ext cx="6264696" cy="9950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38709" y="4240660"/>
                <a:ext cx="4556632" cy="9885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sz="2400" i="1">
                              <a:latin typeface="Cambria Math"/>
                            </a:rPr>
                            <m:t>=1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  <m:r>
                        <a:rPr lang="en-US" sz="2400" smtClean="0">
                          <a:latin typeface="Cambria Math"/>
                          <a:ea typeface="Cambria Math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Dir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𝝅</m:t>
                          </m:r>
                        </m:e>
                        <m:e>
                          <m:r>
                            <a:rPr lang="en-US" sz="2400" b="1" i="1">
                              <a:latin typeface="Cambria Math"/>
                            </a:rPr>
                            <m:t>𝜶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400" b="1" i="0" smtClean="0">
                              <a:latin typeface="Cambria Math"/>
                            </a:rPr>
                            <m:t>𝐦</m:t>
                          </m:r>
                        </m:e>
                      </m:d>
                    </m:oMath>
                  </m:oMathPara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709" y="4240660"/>
                <a:ext cx="4556632" cy="98854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ular Callout 17"/>
          <p:cNvSpPr/>
          <p:nvPr/>
        </p:nvSpPr>
        <p:spPr>
          <a:xfrm>
            <a:off x="5676750" y="4559862"/>
            <a:ext cx="360040" cy="288032"/>
          </a:xfrm>
          <a:prstGeom prst="wedgeRoundRectCallout">
            <a:avLst>
              <a:gd name="adj1" fmla="val 113135"/>
              <a:gd name="adj2" fmla="val -177224"/>
              <a:gd name="adj3" fmla="val 16667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6255237" y="3882752"/>
            <a:ext cx="1368152" cy="6263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Sufficient statistics</a:t>
            </a:r>
          </a:p>
        </p:txBody>
      </p:sp>
    </p:spTree>
    <p:extLst>
      <p:ext uri="{BB962C8B-B14F-4D97-AF65-F5344CB8AC3E}">
        <p14:creationId xmlns:p14="http://schemas.microsoft.com/office/powerpoint/2010/main" val="27703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en-US" altLang="en-US" sz="4000" dirty="0"/>
              <a:t>Gaussian </a:t>
            </a:r>
            <a:r>
              <a:rPr lang="en-US" altLang="en-US" sz="4000" dirty="0" smtClean="0"/>
              <a:t>distribution </a:t>
            </a:r>
            <a:r>
              <a:rPr lang="en-US" altLang="en-US" sz="3600" dirty="0" smtClean="0"/>
              <a:t>(univariate)</a:t>
            </a:r>
            <a:endParaRPr lang="cs-CZ" altLang="en-US" sz="3600" dirty="0"/>
          </a:p>
        </p:txBody>
      </p:sp>
      <p:sp>
        <p:nvSpPr>
          <p:cNvPr id="163891" name="Text Box 51"/>
          <p:cNvSpPr txBox="1">
            <a:spLocks noChangeArrowheads="1"/>
          </p:cNvSpPr>
          <p:nvPr/>
        </p:nvSpPr>
        <p:spPr bwMode="auto">
          <a:xfrm>
            <a:off x="5206305" y="2702248"/>
            <a:ext cx="360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/>
              <a:t>ML estimates of parameters</a:t>
            </a:r>
            <a:endParaRPr lang="cs-CZ" altLang="en-US" b="1" dirty="0"/>
          </a:p>
        </p:txBody>
      </p:sp>
      <p:sp>
        <p:nvSpPr>
          <p:cNvPr id="163892" name="Rectangle 52"/>
          <p:cNvSpPr>
            <a:spLocks noChangeArrowheads="1"/>
          </p:cNvSpPr>
          <p:nvPr/>
        </p:nvSpPr>
        <p:spPr bwMode="auto">
          <a:xfrm>
            <a:off x="323850" y="2997200"/>
            <a:ext cx="576263" cy="64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736600" y="1196752"/>
                <a:ext cx="7467600" cy="1051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𝒩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00" y="1196752"/>
                <a:ext cx="7467600" cy="105163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539680" y="3573016"/>
                <a:ext cx="2341561" cy="957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680" y="3573016"/>
                <a:ext cx="2341561" cy="95737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320605" y="4797152"/>
                <a:ext cx="3571875" cy="957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605" y="4797152"/>
                <a:ext cx="3571875" cy="95737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 descr="https://upload.wikimedia.org/wikipedia/commons/a/a9/Empirical_Ru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7077"/>
            <a:ext cx="4969073" cy="360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41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3568" y="1525391"/>
                <a:ext cx="6531496" cy="1183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𝒩</m:t>
                      </m:r>
                      <m:d>
                        <m:dPr>
                          <m:ctrlPr>
                            <a:rPr lang="en-US" sz="24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sz="2400" b="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400" b="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4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400" b="0" i="1">
                                          <a:latin typeface="Cambria Math"/>
                                          <a:ea typeface="Cambria Math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400" b="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sSup>
                        <m:sSup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525391"/>
                <a:ext cx="6531496" cy="118352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76808" y="1124744"/>
                <a:ext cx="6963544" cy="484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Normal distribution can be expressed in terms of precision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𝜆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808" y="1124744"/>
                <a:ext cx="6963544" cy="484941"/>
              </a:xfrm>
              <a:prstGeom prst="rect">
                <a:avLst/>
              </a:prstGeom>
              <a:blipFill rotWithShape="1">
                <a:blip r:embed="rId3"/>
                <a:stretch>
                  <a:fillRect l="-700"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76808" y="3707740"/>
                <a:ext cx="82909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Gamma distribution</a:t>
                </a:r>
                <a:r>
                  <a:rPr lang="en-US" dirty="0" smtClean="0"/>
                  <a:t> d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efined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for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&gt;0</m:t>
                    </m:r>
                  </m:oMath>
                </a14:m>
                <a:r>
                  <a:rPr lang="en-US" dirty="0" smtClean="0"/>
                  <a:t> can be used as a prior over the precision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808" y="3707740"/>
                <a:ext cx="8290992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588" t="-8197" r="-110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4350102"/>
            <a:ext cx="8991599" cy="188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7544" y="2708920"/>
                <a:ext cx="4968552" cy="851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  <a:ea typeface="Cambria Math"/>
                        </a:rPr>
                        <m:t>Gam</m:t>
                      </m:r>
                      <m:d>
                        <m:dPr>
                          <m:ctrlPr>
                            <a:rPr lang="en-US" sz="24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i="0" smtClean="0">
                              <a:latin typeface="Cambria Math"/>
                              <a:ea typeface="Cambria Math"/>
                            </a:rPr>
                            <m:t>Γ</m:t>
                          </m:r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4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708920"/>
                <a:ext cx="4968552" cy="85170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02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NormalGamma</a:t>
            </a:r>
            <a:r>
              <a:rPr lang="en-US" dirty="0" smtClean="0"/>
              <a:t>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9552" y="1268760"/>
                <a:ext cx="80648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  <a:ea typeface="Cambria Math"/>
                        </a:rPr>
                        <m:t>NormalGama</m:t>
                      </m:r>
                      <m:d>
                        <m:dPr>
                          <m:ctrlPr>
                            <a:rPr lang="en-US" sz="24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𝜅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𝒩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𝜅𝜆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  <a:ea typeface="Cambria Math"/>
                        </a:rPr>
                        <m:t>Gam</m:t>
                      </m:r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|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268760"/>
                <a:ext cx="8064896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62302" y="1763524"/>
                <a:ext cx="7899648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Joint distribution over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𝜆</m:t>
                    </m:r>
                  </m:oMath>
                </a14:m>
                <a:r>
                  <a:rPr lang="en-US" dirty="0" smtClean="0"/>
                  <a:t>. Note that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𝜆</m:t>
                    </m:r>
                  </m:oMath>
                </a14:m>
                <a:r>
                  <a:rPr lang="en-US" dirty="0" smtClean="0"/>
                  <a:t> are not independent.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02" y="1763524"/>
                <a:ext cx="7899648" cy="453137"/>
              </a:xfrm>
              <a:prstGeom prst="rect">
                <a:avLst/>
              </a:prstGeom>
              <a:blipFill rotWithShape="1">
                <a:blip r:embed="rId3"/>
                <a:stretch>
                  <a:fillRect l="-694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2" descr="imap://burget@imap.fit.vutbr.cz:993/fetch%3EUID%3E/INBOX%3E113854?part=1.2&amp;type=image/png&amp;filename=NormalGamm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p://burget@imap.fit.vutbr.cz:993/fetch%3EUID%3E/INBOX%3E113854?part=1.2&amp;type=image/png&amp;filename=NormalGamma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p://burget@imap.fit.vutbr.cz:993/fetch%3EUID%3E/INBOX%3E113854?part=1.2&amp;type=image/png&amp;filename=NormalGamma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4" t="20278" r="8419" b="14558"/>
          <a:stretch/>
        </p:blipFill>
        <p:spPr bwMode="auto">
          <a:xfrm>
            <a:off x="755576" y="2564904"/>
            <a:ext cx="7499885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259632" y="2483604"/>
                <a:ext cx="28200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=0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𝜅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=2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=5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483604"/>
                <a:ext cx="282006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789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NormalGamma</a:t>
            </a:r>
            <a:r>
              <a:rPr lang="en-US" dirty="0" smtClean="0"/>
              <a:t>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7544" y="1340768"/>
                <a:ext cx="8352928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1" dirty="0" err="1" smtClean="0"/>
                  <a:t>NormalGamma</a:t>
                </a:r>
                <a:r>
                  <a:rPr lang="en-US" sz="2000" b="1" dirty="0" smtClean="0"/>
                  <a:t> distribution</a:t>
                </a:r>
                <a:r>
                  <a:rPr lang="en-US" sz="2000" dirty="0" smtClean="0"/>
                  <a:t> is the conjugate prior for Gaussian dist.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Given observations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/>
                      </a:rPr>
                      <m:t>𝐱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,…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, the posterior </a:t>
                </a:r>
                <a:r>
                  <a:rPr lang="en-US" sz="2000" dirty="0" smtClean="0"/>
                  <a:t>distribution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 smtClean="0"/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Defined in terms of sufficient statistics </a:t>
                </a:r>
                <a:r>
                  <a:rPr lang="en-US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000" dirty="0" smtClean="0"/>
                  <a:t>and</a:t>
                </a:r>
                <a:endParaRPr lang="en-US" sz="2000" dirty="0"/>
              </a:p>
              <a:p>
                <a:endParaRPr lang="en-US" sz="2000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340768"/>
                <a:ext cx="8352928" cy="4093428"/>
              </a:xfrm>
              <a:prstGeom prst="rect">
                <a:avLst/>
              </a:prstGeom>
              <a:blipFill rotWithShape="1">
                <a:blip r:embed="rId3"/>
                <a:stretch>
                  <a:fillRect l="-803" t="-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7544" y="2327475"/>
                <a:ext cx="4248472" cy="741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US" sz="2000" b="1">
                              <a:latin typeface="Cambria Math"/>
                              <a:ea typeface="Cambria Math"/>
                            </a:rPr>
                            <m:t>𝐱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327475"/>
                <a:ext cx="4248472" cy="7414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43608" y="2996952"/>
                <a:ext cx="4824536" cy="839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∝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𝒩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  <a:ea typeface="Cambria Math"/>
                        </a:rPr>
                        <m:t>NormalGamma</m:t>
                      </m:r>
                      <m:d>
                        <m:dPr>
                          <m:ctrlPr>
                            <a:rPr lang="en-US" sz="20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𝜅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996952"/>
                <a:ext cx="4824536" cy="839269"/>
              </a:xfrm>
              <a:prstGeom prst="rect">
                <a:avLst/>
              </a:prstGeom>
              <a:blipFill rotWithShape="1">
                <a:blip r:embed="rId5"/>
                <a:stretch>
                  <a:fillRect r="-10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59632" y="5366048"/>
                <a:ext cx="1505605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5366048"/>
                <a:ext cx="1505605" cy="87120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850692" y="5366048"/>
                <a:ext cx="2052100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692" y="5366048"/>
                <a:ext cx="2052100" cy="87120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39552" y="3781872"/>
                <a:ext cx="9187103" cy="790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  <a:ea typeface="Cambria Math"/>
                        </a:rPr>
                        <m:t>NormalGamma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𝜅</m:t>
                              </m:r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𝜅</m:t>
                              </m:r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den>
                          </m:f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𝜅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+ </m:t>
                              </m:r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𝜅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sz="20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𝑚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𝜅</m:t>
                                  </m:r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781872"/>
                <a:ext cx="9187103" cy="79002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940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785225" cy="1287463"/>
          </a:xfrm>
          <a:noFill/>
          <a:ln/>
        </p:spPr>
        <p:txBody>
          <a:bodyPr/>
          <a:lstStyle/>
          <a:p>
            <a:r>
              <a:rPr lang="en-US" altLang="en-US" sz="4000" dirty="0"/>
              <a:t>Gaussian distribution </a:t>
            </a:r>
            <a:r>
              <a:rPr lang="en-US" altLang="en-US" sz="4000" dirty="0" smtClean="0"/>
              <a:t>(multivariate)</a:t>
            </a:r>
            <a:endParaRPr lang="cs-CZ" altLang="en-US" sz="4000" b="1" dirty="0"/>
          </a:p>
        </p:txBody>
      </p:sp>
      <p:pic>
        <p:nvPicPr>
          <p:cNvPr id="164909" name="Picture 45" descr="gaus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0"/>
          <a:stretch>
            <a:fillRect/>
          </a:stretch>
        </p:blipFill>
        <p:spPr bwMode="auto">
          <a:xfrm>
            <a:off x="228600" y="2630488"/>
            <a:ext cx="4681538" cy="354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955" name="Text Box 91"/>
          <p:cNvSpPr txBox="1">
            <a:spLocks noChangeArrowheads="1"/>
          </p:cNvSpPr>
          <p:nvPr/>
        </p:nvSpPr>
        <p:spPr bwMode="auto">
          <a:xfrm>
            <a:off x="5086350" y="4114800"/>
            <a:ext cx="360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/>
              <a:t>ML estimates of parameters</a:t>
            </a:r>
            <a:endParaRPr lang="cs-CZ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990600" y="1626251"/>
                <a:ext cx="7051676" cy="1082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𝒩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latin typeface="Cambria Math"/>
                              <a:ea typeface="Cambria Math"/>
                            </a:rPr>
                            <m:t>𝐱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𝝁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l-GR" sz="2800" b="1">
                              <a:latin typeface="Cambria Math"/>
                              <a:ea typeface="Cambria Math"/>
                            </a:rPr>
                            <m:t>𝚺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𝐷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l-GR" sz="2800" b="1" i="0" smtClean="0">
                                  <a:latin typeface="Cambria Math"/>
                                  <a:ea typeface="Cambria Math"/>
                                </a:rPr>
                                <m:t>𝚺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>
                                      <a:latin typeface="Cambria Math"/>
                                      <a:ea typeface="Cambria Math"/>
                                    </a:rPr>
                                    <m:t>𝐱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l-GR" sz="2800" b="1">
                                  <a:latin typeface="Cambria Math"/>
                                  <a:ea typeface="Cambria Math"/>
                                </a:rPr>
                                <m:t>𝚺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>
                                  <a:latin typeface="Cambria Math"/>
                                  <a:ea typeface="Cambria Math"/>
                                </a:rPr>
                                <m:t>𝐱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𝝁</m:t>
                              </m:r>
                            </m:e>
                          </m:d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626251"/>
                <a:ext cx="7051676" cy="108266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506914" y="4648200"/>
                <a:ext cx="2579686" cy="833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𝝁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/>
                                  <a:ea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914" y="4648200"/>
                <a:ext cx="2579686" cy="8338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4578589" y="5619453"/>
                <a:ext cx="4476750" cy="833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smtClean="0">
                          <a:latin typeface="Cambria Math"/>
                          <a:ea typeface="Cambria Math"/>
                        </a:rPr>
                        <m:t>𝚺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latin typeface="Cambria Math"/>
                                          <a:ea typeface="Cambria Math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/>
                                          <a:ea typeface="Cambria Math"/>
                                        </a:rPr>
                                        <m:t>n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400" b="1" i="1">
                                      <a:latin typeface="Cambria Math"/>
                                      <a:ea typeface="Cambria Math"/>
                                    </a:rPr>
                                    <m:t>𝝁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latin typeface="Cambria Math"/>
                                          <a:ea typeface="Cambria Math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/>
                                          <a:ea typeface="Cambria Math"/>
                                        </a:rPr>
                                        <m:t>n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400" b="1" i="1">
                                      <a:latin typeface="Cambria Math"/>
                                      <a:ea typeface="Cambria Math"/>
                                    </a:rPr>
                                    <m:t>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589" y="5619453"/>
                <a:ext cx="4476750" cy="8338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99592" y="1340768"/>
                <a:ext cx="24927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340768"/>
                <a:ext cx="2492734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279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785225" cy="1287463"/>
          </a:xfrm>
          <a:noFill/>
          <a:ln/>
        </p:spPr>
        <p:txBody>
          <a:bodyPr/>
          <a:lstStyle/>
          <a:p>
            <a:r>
              <a:rPr lang="en-US" altLang="en-US" sz="4000" dirty="0"/>
              <a:t>Gaussian distribution </a:t>
            </a:r>
            <a:r>
              <a:rPr lang="en-US" altLang="en-US" sz="4000" dirty="0" smtClean="0"/>
              <a:t>(multivariate)</a:t>
            </a:r>
            <a:endParaRPr lang="cs-CZ" altLang="en-U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611560" y="1268760"/>
                <a:ext cx="7051676" cy="1082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𝒩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latin typeface="Cambria Math"/>
                              <a:ea typeface="Cambria Math"/>
                            </a:rPr>
                            <m:t>𝐱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𝝁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l-GR" sz="2800" b="1">
                              <a:latin typeface="Cambria Math"/>
                              <a:ea typeface="Cambria Math"/>
                            </a:rPr>
                            <m:t>𝚺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𝐷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l-GR" sz="2800" b="1" i="0" smtClean="0">
                                  <a:latin typeface="Cambria Math"/>
                                  <a:ea typeface="Cambria Math"/>
                                </a:rPr>
                                <m:t>𝚺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>
                                      <a:latin typeface="Cambria Math"/>
                                      <a:ea typeface="Cambria Math"/>
                                    </a:rPr>
                                    <m:t>𝐱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l-GR" sz="2800" b="1">
                                  <a:latin typeface="Cambria Math"/>
                                  <a:ea typeface="Cambria Math"/>
                                </a:rPr>
                                <m:t>𝚺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>
                                  <a:latin typeface="Cambria Math"/>
                                  <a:ea typeface="Cambria Math"/>
                                </a:rPr>
                                <m:t>𝐱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𝝁</m:t>
                              </m:r>
                            </m:e>
                          </m:d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268760"/>
                <a:ext cx="7051676" cy="108266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96952"/>
            <a:ext cx="69818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65426"/>
            <a:ext cx="70008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27584" y="2492896"/>
                <a:ext cx="4170694" cy="4524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Conjugate prior is </a:t>
                </a:r>
                <a:r>
                  <a:rPr lang="en-US" sz="2000" b="1" dirty="0" smtClean="0"/>
                  <a:t>Normal-</a:t>
                </a:r>
                <a:r>
                  <a:rPr lang="en-US" sz="2000" b="1" dirty="0" err="1" smtClean="0"/>
                  <a:t>Wishart</a:t>
                </a:r>
                <a:endParaRPr lang="en-US" sz="2000" b="1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b="1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b="1" dirty="0"/>
              </a:p>
              <a:p>
                <a:endParaRPr lang="en-US" sz="2000" b="1" dirty="0"/>
              </a:p>
              <a:p>
                <a:r>
                  <a:rPr lang="en-US" sz="2000" dirty="0" smtClean="0"/>
                  <a:t>where</a:t>
                </a:r>
              </a:p>
              <a:p>
                <a:endParaRPr lang="en-US" sz="2000" dirty="0" smtClean="0"/>
              </a:p>
              <a:p>
                <a:endParaRPr lang="en-US" sz="2000" dirty="0"/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is </a:t>
                </a:r>
                <a:r>
                  <a:rPr lang="en-US" sz="2000" b="1" dirty="0" err="1" smtClean="0"/>
                  <a:t>Wishart</a:t>
                </a:r>
                <a:r>
                  <a:rPr lang="en-US" sz="2000" b="1" dirty="0" smtClean="0"/>
                  <a:t> distribution </a:t>
                </a:r>
                <a:r>
                  <a:rPr lang="en-US" sz="2000" dirty="0" smtClean="0"/>
                  <a:t>and</a:t>
                </a:r>
              </a:p>
              <a:p>
                <a:endParaRPr lang="en-US" sz="2000" dirty="0" smtClean="0"/>
              </a:p>
              <a:p>
                <a:r>
                  <a:rPr lang="en-US" sz="20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</a:rPr>
                      <m:t>𝚲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sz="2000" dirty="0" smtClean="0"/>
              </a:p>
              <a:p>
                <a:endParaRPr lang="en-US" sz="2000" dirty="0"/>
              </a:p>
              <a:p>
                <a:endParaRPr lang="en-US" sz="2000" dirty="0" smtClean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492896"/>
                <a:ext cx="4170694" cy="4524315"/>
              </a:xfrm>
              <a:prstGeom prst="rect">
                <a:avLst/>
              </a:prstGeom>
              <a:blipFill rotWithShape="1">
                <a:blip r:embed="rId5"/>
                <a:stretch>
                  <a:fillRect l="-1608" t="-539" r="-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780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1268760"/>
            <a:ext cx="83529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All the distributions described so far are distributions from the </a:t>
            </a:r>
            <a:r>
              <a:rPr lang="en-US" sz="2000" b="1" dirty="0" smtClean="0"/>
              <a:t>exponential family</a:t>
            </a:r>
            <a:r>
              <a:rPr lang="en-US" sz="2000" dirty="0" smtClean="0"/>
              <a:t>,</a:t>
            </a:r>
            <a:r>
              <a:rPr lang="en-US" sz="2000" b="1" dirty="0" smtClean="0"/>
              <a:t> </a:t>
            </a:r>
            <a:r>
              <a:rPr lang="en-US" sz="2000" dirty="0" smtClean="0"/>
              <a:t>which can be expressed in the following form</a:t>
            </a:r>
            <a:endParaRPr lang="en-US" sz="2000" b="1" dirty="0" smtClean="0"/>
          </a:p>
          <a:p>
            <a:endParaRPr lang="en-US" sz="2400" i="1" dirty="0"/>
          </a:p>
          <a:p>
            <a:endParaRPr lang="en-US" sz="20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For example for Gaussian distribution: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Exponential family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55576" y="2920148"/>
                <a:ext cx="6078523" cy="8688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𝒩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solidFill>
                                    <a:srgbClr val="CC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sz="2800" i="1">
                                  <a:solidFill>
                                    <a:srgbClr val="CC00CC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  <a:ea typeface="Cambria Math"/>
                        </a:rPr>
                        <m:t>exp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1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920148"/>
                <a:ext cx="6078523" cy="86889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27584" y="3789040"/>
                <a:ext cx="1926361" cy="790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𝜼</m:t>
                      </m:r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𝜇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−1/2</m:t>
                              </m:r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789040"/>
                <a:ext cx="1926361" cy="79002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808281" y="3911790"/>
                <a:ext cx="1673856" cy="554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/>
                        </a:rPr>
                        <m:t>𝐮</m:t>
                      </m:r>
                      <m:r>
                        <a:rPr lang="en-US" sz="2000" b="1" i="0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1" i="0" smtClean="0">
                          <a:latin typeface="Cambria Math"/>
                        </a:rPr>
                        <m:t>)</m:t>
                      </m:r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281" y="3911790"/>
                <a:ext cx="1673856" cy="55444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812360" y="3983693"/>
                <a:ext cx="1234184" cy="3306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h</m:t>
                      </m:r>
                      <m:r>
                        <a:rPr lang="en-US" sz="2000" b="1" i="0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1" i="0" smtClean="0">
                          <a:latin typeface="Cambria Math"/>
                        </a:rPr>
                        <m:t>)</m:t>
                      </m:r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3983693"/>
                <a:ext cx="1234184" cy="330669"/>
              </a:xfrm>
              <a:prstGeom prst="rect">
                <a:avLst/>
              </a:prstGeom>
              <a:blipFill rotWithShape="1">
                <a:blip r:embed="rId5"/>
                <a:stretch>
                  <a:fillRect b="-3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26983" y="3799673"/>
                <a:ext cx="3267522" cy="718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/>
                  <a:t>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/>
                          </a:rPr>
                          <m:t>𝜼</m:t>
                        </m:r>
                      </m:e>
                    </m:d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000" b="0" i="1" smtClean="0">
                                <a:solidFill>
                                  <a:srgbClr val="FFC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FFC0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FFC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FFC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FFC000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i="1">
                                <a:solidFill>
                                  <a:srgbClr val="CC00CC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rgbClr val="CC00CC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den>
                        </m:f>
                      </m:e>
                    </m:rad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exp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⁡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00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4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6983" y="3799673"/>
                <a:ext cx="3267522" cy="718658"/>
              </a:xfrm>
              <a:prstGeom prst="rect">
                <a:avLst/>
              </a:prstGeom>
              <a:blipFill rotWithShape="1">
                <a:blip r:embed="rId6"/>
                <a:stretch>
                  <a:fillRect l="-2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19487" y="5013176"/>
                <a:ext cx="8542467" cy="9126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supHide m:val="on"/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𝒩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i="1">
                          <a:latin typeface="Cambria Math"/>
                        </a:rPr>
                        <m:t>exp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</m:nary>
                          <m:r>
                            <a:rPr lang="en-US" sz="2000" b="1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</m:nary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𝑁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latin typeface="Cambria Math"/>
                                          <a:ea typeface="Cambria Math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CC00CC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  <m:r>
                                            <a:rPr lang="en-US" sz="2000" b="0" i="1" smtClean="0">
                                              <a:solidFill>
                                                <a:srgbClr val="CC00CC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𝜋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2000" b="0" i="1" smtClean="0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b="0" i="1" smtClean="0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b="0" i="1" smtClean="0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87" y="5013176"/>
                <a:ext cx="8542467" cy="91262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339752" y="5957180"/>
                <a:ext cx="4640693" cy="856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000" i="1" dirty="0"/>
                                <m:t>g</m:t>
                              </m:r>
                              <m:d>
                                <m:dPr>
                                  <m:ctrlPr>
                                    <a:rPr lang="en-US" sz="20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𝜼</m:t>
                                  </m:r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N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  <a:ea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𝜼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𝑁</m:t>
                                  </m:r>
                                </m:sup>
                                <m:e>
                                  <m:r>
                                    <a:rPr lang="en-US" sz="2000" b="1">
                                      <a:latin typeface="Cambria Math"/>
                                    </a:rPr>
                                    <m:t>𝐮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d>
                        </m:e>
                      </m:func>
                      <m:nary>
                        <m:naryPr>
                          <m:chr m:val="∏"/>
                          <m:supHide m:val="on"/>
                          <m:ctrlP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h</m:t>
                          </m:r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5957180"/>
                <a:ext cx="4640693" cy="85619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54116" y="4757082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To evaluate likelihood of set of observations: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61351" y="1916832"/>
                <a:ext cx="44587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400" b="1" i="0" smtClean="0">
                          <a:latin typeface="Cambria Math"/>
                          <a:ea typeface="Cambria Math"/>
                        </a:rPr>
                        <m:t>𝐱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|</m:t>
                      </m:r>
                      <m:r>
                        <a:rPr lang="en-US" sz="2400" b="1" i="1">
                          <a:latin typeface="Cambria Math"/>
                        </a:rPr>
                        <m:t>𝜼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400" b="1" i="0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𝐱</m:t>
                      </m:r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2400" i="1" dirty="0"/>
                            <m:t>g</m:t>
                          </m:r>
                          <m:d>
                            <m:d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𝜼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  <a:ea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𝜼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400" b="1">
                                  <a:latin typeface="Cambria Math"/>
                                </a:rPr>
                                <m:t>𝐮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b="1">
                                  <a:latin typeface="Cambria Math"/>
                                </a:rPr>
                                <m:t>𝐱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51" y="1916832"/>
                <a:ext cx="4458721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596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14" grpId="0"/>
      <p:bldP spid="15" grpId="0"/>
      <p:bldP spid="16" grpId="0"/>
      <p:bldP spid="10" grpId="0"/>
      <p:bldP spid="12" grpId="0"/>
      <p:bldP spid="13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3528" y="1196752"/>
                <a:ext cx="8712968" cy="5585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For any distributions from exponential family</a:t>
                </a:r>
              </a:p>
              <a:p>
                <a:endParaRPr lang="en-US" sz="2000" dirty="0" smtClean="0"/>
              </a:p>
              <a:p>
                <a:endParaRPr lang="en-US" sz="20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Likelihood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𝐗</m:t>
                        </m:r>
                      </m:e>
                      <m:e>
                        <m:r>
                          <a:rPr lang="en-US" sz="2000" b="1" i="1">
                            <a:latin typeface="Cambria Math"/>
                          </a:rPr>
                          <m:t>𝜼</m:t>
                        </m:r>
                      </m:e>
                    </m:d>
                  </m:oMath>
                </a14:m>
                <a:r>
                  <a:rPr lang="en-US" sz="2000" dirty="0" smtClean="0"/>
                  <a:t> of observed data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𝐗</m:t>
                    </m:r>
                    <m:r>
                      <a:rPr lang="en-US" sz="2000" b="1" i="1" smtClean="0">
                        <a:latin typeface="Cambria Math"/>
                        <a:ea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sz="20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latin typeface="Cambria Math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1" i="1" smtClean="0">
                        <a:latin typeface="Cambria Math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2000" b="1" i="1" smtClean="0">
                        <a:latin typeface="Cambria Math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 smtClean="0"/>
                  <a:t> can be evaluated using the sufficient statistics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 and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</a:rPr>
                          <m:t>𝑁</m:t>
                        </m:r>
                      </m:sup>
                      <m:e>
                        <m:r>
                          <a:rPr lang="en-US" sz="2000" b="1" i="0" smtClean="0">
                            <a:latin typeface="Cambria Math"/>
                          </a:rPr>
                          <m:t>𝐮</m:t>
                        </m:r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0" smtClean="0"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000" dirty="0" smtClean="0"/>
                  <a:t>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 smtClean="0"/>
              </a:p>
              <a:p>
                <a:endParaRPr lang="en-US" sz="2000" dirty="0" smtClean="0"/>
              </a:p>
              <a:p>
                <a:endParaRPr lang="en-US" sz="20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Conjugate prior distribution over parameter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𝜼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exists in form: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endParaRPr lang="en-US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Posterior distribution </a:t>
                </a:r>
                <a:r>
                  <a:rPr lang="en-US" sz="2000" dirty="0"/>
                  <a:t>takes the same form as the conjugate </a:t>
                </a:r>
                <a:r>
                  <a:rPr lang="en-US" sz="2000" dirty="0" smtClean="0"/>
                  <a:t>prior and we need only the prior parameters and the sufficient stats to evaluate it: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endParaRPr lang="en-US" sz="2000" dirty="0" smtClean="0"/>
              </a:p>
              <a:p>
                <a:endParaRPr lang="en-US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𝜽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𝜈</m:t>
                        </m:r>
                      </m:den>
                    </m:f>
                  </m:oMath>
                </a14:m>
                <a:r>
                  <a:rPr lang="en-US" sz="2000" dirty="0" smtClean="0"/>
                  <a:t> can be seen as prior observation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𝜈</m:t>
                    </m:r>
                  </m:oMath>
                </a14:m>
                <a:r>
                  <a:rPr lang="en-US" sz="2000" dirty="0" smtClean="0"/>
                  <a:t> as prior count of observation</a:t>
                </a:r>
                <a:endParaRPr lang="en-US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712968" cy="5585503"/>
              </a:xfrm>
              <a:prstGeom prst="rect">
                <a:avLst/>
              </a:prstGeom>
              <a:blipFill rotWithShape="1">
                <a:blip r:embed="rId2"/>
                <a:stretch>
                  <a:fillRect l="-700" t="-436" r="-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Exponential family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64033" y="1501372"/>
                <a:ext cx="373595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𝐱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|</m:t>
                      </m:r>
                      <m:r>
                        <a:rPr lang="en-US" sz="2000" b="1" i="1">
                          <a:latin typeface="Cambria Math"/>
                        </a:rPr>
                        <m:t>𝜼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200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sz="2000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000" b="1" i="0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𝐱</m:t>
                      </m:r>
                      <m:r>
                        <a:rPr lang="en-US" sz="2000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2000" i="1" dirty="0"/>
                            <m:t>g</m:t>
                          </m:r>
                          <m:d>
                            <m:d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𝜼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  <a:ea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𝜼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000" b="1">
                                  <a:latin typeface="Cambria Math"/>
                                </a:rPr>
                                <m:t>𝐮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b="1">
                                  <a:latin typeface="Cambria Math"/>
                                </a:rPr>
                                <m:t>𝐱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33" y="1501372"/>
                <a:ext cx="3735959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03235" y="2804617"/>
                <a:ext cx="5463675" cy="8561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𝐗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|</m:t>
                      </m:r>
                      <m:r>
                        <a:rPr lang="en-US" sz="2000" b="1" i="1">
                          <a:latin typeface="Cambria Math"/>
                        </a:rPr>
                        <m:t>𝜼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000" i="1" dirty="0"/>
                                <m:t>g</m:t>
                              </m:r>
                              <m:d>
                                <m:dPr>
                                  <m:ctrlPr>
                                    <a:rPr lang="en-US" sz="20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𝜼</m:t>
                                  </m:r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N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  <a:ea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𝜼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𝑁</m:t>
                                  </m:r>
                                </m:sup>
                                <m:e>
                                  <m:r>
                                    <a:rPr lang="en-US" sz="2000" b="1">
                                      <a:latin typeface="Cambria Math"/>
                                    </a:rPr>
                                    <m:t>𝐮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d>
                        </m:e>
                      </m:func>
                      <m:nary>
                        <m:naryPr>
                          <m:chr m:val="∏"/>
                          <m:supHide m:val="on"/>
                          <m:ctrlP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h</m:t>
                          </m:r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35" y="2804617"/>
                <a:ext cx="5463675" cy="8561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55576" y="4055974"/>
                <a:ext cx="398570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000" b="1" i="1" smtClean="0">
                          <a:latin typeface="Cambria Math"/>
                        </a:rPr>
                        <m:t>𝜼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|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𝜽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𝜈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f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𝜽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𝜈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2000" i="1" dirty="0"/>
                            <m:t>g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𝜼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𝜈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  <a:ea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𝜼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𝜽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055974"/>
                <a:ext cx="3985706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8879" y="5237419"/>
                <a:ext cx="9032793" cy="783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𝜼</m:t>
                          </m:r>
                        </m:e>
                        <m:e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𝐗</m:t>
                          </m:r>
                        </m:e>
                      </m:d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𝜼</m:t>
                          </m:r>
                        </m:e>
                        <m:e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𝜽</m:t>
                          </m:r>
                          <m:r>
                            <a:rPr lang="en-US" sz="2000" b="1" i="1"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en-US" sz="2000" b="1">
                                  <a:latin typeface="Cambria Math"/>
                                </a:rPr>
                                <m:t>𝐮</m:t>
                              </m:r>
                              <m:d>
                                <m:dPr>
                                  <m:ctrlPr>
                                    <a:rPr lang="en-US" sz="20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</a:rPr>
                            <m:t>𝜈</m:t>
                          </m:r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</a:rPr>
                            <m:t>𝑁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∝</m:t>
                      </m:r>
                      <m:func>
                        <m:func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000" i="1" dirty="0"/>
                                <m:t>g</m:t>
                              </m:r>
                              <m:d>
                                <m:dPr>
                                  <m:ctrlPr>
                                    <a:rPr lang="en-US" sz="20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𝜼</m:t>
                                  </m:r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N</m:t>
                              </m:r>
                              <m:r>
                                <a:rPr lang="en-US" sz="200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𝜈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  <a:ea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𝜼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latin typeface="Cambria Math"/>
                                      <a:ea typeface="Cambria Math"/>
                                    </a:rPr>
                                    <m:t>𝜽</m:t>
                                  </m:r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+</m:t>
                                  </m:r>
                                  <m:nary>
                                    <m:naryPr>
                                      <m:chr m:val="∑"/>
                                      <m:limLoc m:val="subSup"/>
                                      <m:ctrlPr>
                                        <a:rPr lang="en-US" sz="2000" i="1" smtClean="0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𝑁</m:t>
                                      </m:r>
                                    </m:sup>
                                    <m:e>
                                      <m:r>
                                        <a:rPr lang="en-US" sz="2000" b="1">
                                          <a:latin typeface="Cambria Math"/>
                                        </a:rPr>
                                        <m:t>𝐮</m:t>
                                      </m:r>
                                      <m:d>
                                        <m:dPr>
                                          <m:ctrlPr>
                                            <a:rPr lang="en-US" sz="2000" b="1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nary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79" y="5237419"/>
                <a:ext cx="9032793" cy="78386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660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Frequentist </a:t>
            </a:r>
            <a:r>
              <a:rPr lang="en-US" dirty="0"/>
              <a:t>vs. </a:t>
            </a:r>
            <a:r>
              <a:rPr lang="en-US" dirty="0" smtClean="0"/>
              <a:t>Bayesian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Frequentist point of view: 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Probability is the frequency of an event occurring in a large (infinite) number of trials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E.g. When flipping a coin many times, what is the proportion of heads?</a:t>
            </a:r>
          </a:p>
          <a:p>
            <a:r>
              <a:rPr lang="en-US" dirty="0" smtClean="0"/>
              <a:t>Bayesian</a:t>
            </a:r>
          </a:p>
          <a:p>
            <a:pPr lvl="1"/>
            <a:r>
              <a:rPr lang="en-US" dirty="0" smtClean="0"/>
              <a:t>Inferring probabilities for events that have never occurred or believes which are not directly observed</a:t>
            </a:r>
          </a:p>
          <a:p>
            <a:pPr lvl="1"/>
            <a:r>
              <a:rPr lang="en-US" dirty="0" smtClean="0"/>
              <a:t>Prior believes are specified in terms of prior probabilities</a:t>
            </a:r>
          </a:p>
          <a:p>
            <a:pPr lvl="1"/>
            <a:r>
              <a:rPr lang="en-US" dirty="0" smtClean="0"/>
              <a:t>Taking into account uncertainty (posterior distribution) of the estimated parameters or hidden variables in our probabilistic model.</a:t>
            </a:r>
          </a:p>
        </p:txBody>
      </p:sp>
    </p:spTree>
    <p:extLst>
      <p:ext uri="{BB962C8B-B14F-4D97-AF65-F5344CB8AC3E}">
        <p14:creationId xmlns:p14="http://schemas.microsoft.com/office/powerpoint/2010/main" val="427200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dirty="0" smtClean="0"/>
              <a:t>Parameter estimation revisited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4371" y="1196752"/>
                <a:ext cx="8229600" cy="5544616"/>
              </a:xfrm>
            </p:spPr>
            <p:txBody>
              <a:bodyPr/>
              <a:lstStyle/>
              <a:p>
                <a:r>
                  <a:rPr lang="en-US" sz="2000" dirty="0" smtClean="0"/>
                  <a:t>Lets </a:t>
                </a:r>
                <a:r>
                  <a:rPr lang="en-US" sz="2000" dirty="0"/>
                  <a:t>estimate again parameters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  <a:ea typeface="Cambria Math" panose="02040503050406030204" pitchFamily="18" charset="0"/>
                      </a:rPr>
                      <m:t>𝜼</m:t>
                    </m:r>
                    <m:r>
                      <a:rPr lang="en-US" sz="2000" b="1" i="1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of </a:t>
                </a:r>
                <a:r>
                  <a:rPr lang="en-US" sz="2000" dirty="0" smtClean="0"/>
                  <a:t>a chosen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0" smtClean="0">
                            <a:latin typeface="Cambria Math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  <m:e>
                        <m:r>
                          <a:rPr lang="en-US" sz="2000" b="1" i="1">
                            <a:latin typeface="Cambria Math"/>
                            <a:ea typeface="Cambria Math" panose="02040503050406030204" pitchFamily="18" charset="0"/>
                          </a:rPr>
                          <m:t>𝜼</m:t>
                        </m:r>
                      </m:e>
                    </m:d>
                    <m:r>
                      <a:rPr lang="en-US" sz="2000" b="1" i="1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distribution </a:t>
                </a:r>
                <a:r>
                  <a:rPr lang="en-US" sz="2000" dirty="0" smtClean="0"/>
                  <a:t> given some </a:t>
                </a:r>
                <a:r>
                  <a:rPr lang="en-US" sz="2000" dirty="0"/>
                  <a:t>of observed data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𝐗</m:t>
                    </m:r>
                    <m:r>
                      <a:rPr lang="en-US" sz="2000" b="1" i="1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latin typeface="Cambria Math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latin typeface="Cambria Math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1" i="1">
                            <a:latin typeface="Cambria Math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latin typeface="Cambria Math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endParaRPr lang="en-US" sz="2000" b="1" dirty="0" smtClean="0">
                  <a:ea typeface="Cambria Math" panose="02040503050406030204" pitchFamily="18" charset="0"/>
                </a:endParaRPr>
              </a:p>
              <a:p>
                <a:r>
                  <a:rPr lang="en-US" sz="2000" dirty="0" smtClean="0"/>
                  <a:t>Using the Bayes rule, we get the posterior distribution</a:t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  <a:ea typeface="Cambria Math" panose="02040503050406030204" pitchFamily="18" charset="0"/>
                          </a:rPr>
                          <m:t>𝜼</m:t>
                        </m:r>
                      </m:e>
                      <m:e>
                        <m:r>
                          <a:rPr lang="en-US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𝐗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𝐗</m:t>
                            </m:r>
                          </m:e>
                          <m:e>
                            <m:r>
                              <a:rPr lang="en-US" sz="2000" b="1" i="1">
                                <a:latin typeface="Cambria Math"/>
                                <a:ea typeface="Cambria Math" panose="02040503050406030204" pitchFamily="18" charset="0"/>
                              </a:rPr>
                              <m:t>𝜼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/>
                                <a:ea typeface="Cambria Math" panose="02040503050406030204" pitchFamily="18" charset="0"/>
                              </a:rPr>
                              <m:t>𝜼</m:t>
                            </m:r>
                          </m:e>
                        </m:d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𝐗</m:t>
                            </m:r>
                          </m:e>
                        </m:d>
                      </m:den>
                    </m:f>
                  </m:oMath>
                </a14:m>
                <a:endParaRPr lang="en-US" sz="2000" b="1" dirty="0" smtClean="0">
                  <a:ea typeface="Cambria Math" panose="02040503050406030204" pitchFamily="18" charset="0"/>
                </a:endParaRPr>
              </a:p>
              <a:p>
                <a:r>
                  <a:rPr lang="en-US" sz="2000" dirty="0" smtClean="0"/>
                  <a:t>We can choose the most likelihood parameters: </a:t>
                </a:r>
                <a:r>
                  <a:rPr lang="en-US" sz="2000" b="1" dirty="0" smtClean="0"/>
                  <a:t>Maximum </a:t>
                </a:r>
                <a:br>
                  <a:rPr lang="en-US" sz="2000" b="1" dirty="0" smtClean="0"/>
                </a:br>
                <a:r>
                  <a:rPr lang="en-US" sz="2000" b="1" dirty="0" smtClean="0"/>
                  <a:t>a-posteriori (MAP)</a:t>
                </a:r>
                <a:r>
                  <a:rPr lang="en-US" sz="2000" dirty="0" smtClean="0"/>
                  <a:t> estimate</a:t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𝜼</m:t>
                                </m:r>
                              </m:e>
                            </m:acc>
                          </m:e>
                          <m:sup>
                            <m: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</a:rPr>
                              <m:t>𝑀𝐴𝑃</m:t>
                            </m:r>
                          </m:sup>
                        </m:sSup>
                        <m: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  <m:t>=</m:t>
                        </m:r>
                        <m:limLow>
                          <m:limLowPr>
                            <m:ctrlP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  <a:ea typeface="Cambria Math" panose="02040503050406030204" pitchFamily="18" charset="0"/>
                              </a:rPr>
                              <m:t>arg</m:t>
                            </m:r>
                            <m:r>
                              <a:rPr lang="en-US" sz="200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  <a:ea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000" b="1" i="1">
                                <a:latin typeface="Cambria Math"/>
                                <a:ea typeface="Cambria Math" panose="02040503050406030204" pitchFamily="18" charset="0"/>
                              </a:rPr>
                              <m:t>𝜼</m:t>
                            </m:r>
                          </m:lim>
                        </m:limLow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/>
                                <a:ea typeface="Cambria Math" panose="02040503050406030204" pitchFamily="18" charset="0"/>
                              </a:rPr>
                              <m:t>𝜼</m:t>
                            </m:r>
                          </m:e>
                          <m:e>
                            <m:r>
                              <a:rPr lang="en-US" sz="20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𝐗</m:t>
                            </m:r>
                          </m:e>
                        </m:d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  <a:ea typeface="Cambria Math" panose="02040503050406030204" pitchFamily="18" charset="0"/>
                              </a:rPr>
                              <m:t>arg</m:t>
                            </m:r>
                            <m:r>
                              <a:rPr lang="en-US" sz="200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  <a:ea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000" b="1" i="1">
                                <a:latin typeface="Cambria Math"/>
                                <a:ea typeface="Cambria Math" panose="02040503050406030204" pitchFamily="18" charset="0"/>
                              </a:rPr>
                              <m:t>𝜼</m:t>
                            </m:r>
                          </m:lim>
                        </m:limLow>
                      </m:fName>
                      <m:e>
                        <m: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𝐗</m:t>
                            </m:r>
                          </m:e>
                          <m:e>
                            <m:r>
                              <a:rPr lang="en-US" sz="2000" b="1" i="1">
                                <a:latin typeface="Cambria Math"/>
                                <a:ea typeface="Cambria Math" panose="02040503050406030204" pitchFamily="18" charset="0"/>
                              </a:rPr>
                              <m:t>𝜼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/>
                                <a:ea typeface="Cambria Math" panose="02040503050406030204" pitchFamily="18" charset="0"/>
                              </a:rPr>
                              <m:t>𝜼</m:t>
                            </m:r>
                          </m:e>
                        </m:d>
                      </m:e>
                    </m:func>
                  </m:oMath>
                </a14:m>
                <a:endParaRPr lang="en-US" sz="2000" dirty="0" smtClean="0"/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Assuming flat (constant) prior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  <a:ea typeface="Cambria Math" panose="02040503050406030204" pitchFamily="18" charset="0"/>
                          </a:rPr>
                          <m:t>𝜼</m:t>
                        </m:r>
                      </m:e>
                    </m:d>
                    <m:r>
                      <a:rPr lang="en-US" sz="2000" b="1" i="1" smtClean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</a:rPr>
                      <m:t>𝑐𝑜𝑛𝑠𝑡</m:t>
                    </m:r>
                  </m:oMath>
                </a14:m>
                <a:r>
                  <a:rPr lang="en-US" sz="2000" dirty="0" smtClean="0"/>
                  <a:t>, we obtain </a:t>
                </a:r>
                <a:r>
                  <a:rPr lang="en-US" sz="2000" b="1" dirty="0" smtClean="0"/>
                  <a:t>Maximum likelihood (ML) </a:t>
                </a:r>
                <a:r>
                  <a:rPr lang="en-US" sz="2000" dirty="0" smtClean="0"/>
                  <a:t>estimate as a special case:</a:t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latin typeface="Cambria Math"/>
                                <a:ea typeface="Cambria Math" panose="02040503050406030204" pitchFamily="18" charset="0"/>
                              </a:rPr>
                              <m:t>𝜼</m:t>
                            </m:r>
                          </m:e>
                        </m:acc>
                      </m:e>
                      <m:sup>
                        <m: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  <m:t>𝑀𝐿</m:t>
                        </m:r>
                      </m:sup>
                    </m:sSup>
                    <m:r>
                      <a:rPr lang="en-US" sz="2000" i="1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  <a:ea typeface="Cambria Math" panose="02040503050406030204" pitchFamily="18" charset="0"/>
                              </a:rPr>
                              <m:t>arg</m:t>
                            </m:r>
                            <m:r>
                              <a:rPr lang="en-US" sz="200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  <a:ea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000" b="1" i="1">
                                <a:latin typeface="Cambria Math"/>
                                <a:ea typeface="Cambria Math" panose="02040503050406030204" pitchFamily="18" charset="0"/>
                              </a:rPr>
                              <m:t>𝜼</m:t>
                            </m:r>
                          </m:lim>
                        </m:limLow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𝐗</m:t>
                            </m:r>
                          </m:e>
                          <m:e>
                            <m:r>
                              <a:rPr lang="en-US" sz="2000" b="1" i="1">
                                <a:latin typeface="Cambria Math"/>
                                <a:ea typeface="Cambria Math" panose="02040503050406030204" pitchFamily="18" charset="0"/>
                              </a:rPr>
                              <m:t>𝜼</m:t>
                            </m:r>
                          </m:e>
                        </m:d>
                      </m:e>
                    </m:func>
                  </m:oMath>
                </a14:m>
                <a:endParaRPr lang="en-US" sz="2000" dirty="0"/>
              </a:p>
              <a:p>
                <a:endParaRPr lang="en-US" sz="2000" dirty="0" smtClean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4371" y="1196752"/>
                <a:ext cx="8229600" cy="5544616"/>
              </a:xfrm>
              <a:blipFill rotWithShape="1">
                <a:blip r:embed="rId2"/>
                <a:stretch>
                  <a:fillRect l="-593" t="-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619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Posterior predictive distribution</a:t>
            </a:r>
            <a:endParaRPr lang="en-US" dirty="0"/>
          </a:p>
        </p:txBody>
      </p:sp>
      <p:sp>
        <p:nvSpPr>
          <p:cNvPr id="3" name="AutoShape 2" descr="imap://burget@imap.fit.vutbr.cz:993/fetch%3EUID%3E/INBOX%3E113855?part=1.2&amp;type=image/png&amp;filename=Screenshot%20from%202016-06-22%2000-37-1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1839" y="1340768"/>
                <a:ext cx="8229600" cy="5184576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 smtClean="0"/>
                  <a:t>We do not need to obtain a point estimate of the parameters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/>
                          </a:rPr>
                          <m:t>𝜼</m:t>
                        </m:r>
                      </m:e>
                    </m:acc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It is always good to postpone making hard decisions</a:t>
                </a:r>
              </a:p>
              <a:p>
                <a:r>
                  <a:rPr lang="en-US" sz="2000" dirty="0" smtClean="0"/>
                  <a:t>Instead, we can take into account the uncertainty encoded in the posterior distribution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  <a:ea typeface="Cambria Math" panose="02040503050406030204" pitchFamily="18" charset="0"/>
                          </a:rPr>
                          <m:t>𝜼</m:t>
                        </m:r>
                      </m:e>
                      <m:e>
                        <m:r>
                          <a:rPr lang="en-US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𝐗</m:t>
                        </m:r>
                      </m:e>
                    </m:d>
                  </m:oMath>
                </a14:m>
                <a:r>
                  <a:rPr lang="en-US" sz="2000" dirty="0" smtClean="0"/>
                  <a:t> when evaluating </a:t>
                </a:r>
                <a:r>
                  <a:rPr lang="en-US" sz="2000" b="1" dirty="0" smtClean="0"/>
                  <a:t>posterior predictive probability </a:t>
                </a:r>
                <a:r>
                  <a:rPr lang="en-US" sz="2000" dirty="0" smtClean="0"/>
                  <a:t>for a new data point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latin typeface="Cambria Math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 smtClean="0"/>
                  <a:t>(as we did in our coin flipping example)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en-US" sz="200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𝜼</m:t>
                              </m:r>
                            </m:e>
                            <m:e>
                              <m:r>
                                <a:rPr lang="en-US" sz="20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  <a:ea typeface="Cambria Math" panose="02040503050406030204" pitchFamily="18" charset="0"/>
                            </a:rPr>
                            <m:t>d</m:t>
                          </m:r>
                        </m:e>
                      </m:nary>
                      <m:r>
                        <a:rPr lang="en-US" sz="2000" b="1" i="1">
                          <a:latin typeface="Cambria Math"/>
                          <a:ea typeface="Cambria Math" panose="02040503050406030204" pitchFamily="18" charset="0"/>
                        </a:rPr>
                        <m:t>𝜼</m:t>
                      </m:r>
                      <m:r>
                        <a:rPr lang="en-US" sz="200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1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𝜼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𝜼</m:t>
                              </m:r>
                            </m:e>
                            <m:e>
                              <m:r>
                                <a:rPr lang="en-US" sz="20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  <a:ea typeface="Cambria Math" panose="02040503050406030204" pitchFamily="18" charset="0"/>
                            </a:rPr>
                            <m:t>d</m:t>
                          </m:r>
                        </m:e>
                      </m:nary>
                      <m:r>
                        <a:rPr lang="en-US" sz="2000" b="1" i="1">
                          <a:latin typeface="Cambria Math"/>
                          <a:ea typeface="Cambria Math" panose="02040503050406030204" pitchFamily="18" charset="0"/>
                        </a:rPr>
                        <m:t>𝜼</m:t>
                      </m:r>
                    </m:oMath>
                  </m:oMathPara>
                </a14:m>
                <a:endParaRPr lang="en-US" sz="2000" dirty="0" smtClean="0"/>
              </a:p>
              <a:p>
                <a:endParaRPr lang="en-US" sz="2000" dirty="0"/>
              </a:p>
              <a:p>
                <a:r>
                  <a:rPr lang="en-US" sz="2000" dirty="0" smtClean="0"/>
                  <a:t>Rather than using one most likely setting of parameters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/>
                          </a:rPr>
                          <m:t>𝜼</m:t>
                        </m:r>
                      </m:e>
                    </m:acc>
                  </m:oMath>
                </a14:m>
                <a:r>
                  <a:rPr lang="en-US" sz="2000" dirty="0" smtClean="0"/>
                  <a:t>, we average over their different setting, which could possibly generate the observed data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US" sz="2000" b="0" dirty="0" smtClean="0">
                    <a:ea typeface="Cambria Math" panose="02040503050406030204" pitchFamily="18" charset="0"/>
                  </a:rPr>
                  <a:t/>
                </a:r>
                <a:br>
                  <a:rPr lang="en-US" sz="2000" b="0" dirty="0" smtClean="0">
                    <a:ea typeface="Cambria Math" panose="02040503050406030204" pitchFamily="18" charset="0"/>
                  </a:rPr>
                </a:br>
                <a:r>
                  <a:rPr lang="en-US" sz="2000" b="0" dirty="0" smtClean="0">
                    <a:ea typeface="Cambria Math" panose="02040503050406030204" pitchFamily="18" charset="0"/>
                    <a:sym typeface="Wingdings" panose="05000000000000000000" pitchFamily="2" charset="2"/>
                  </a:rPr>
                  <a:t> this approach is robust to overfitting</a:t>
                </a:r>
                <a:endParaRPr lang="en-US" sz="20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1839" y="1340768"/>
                <a:ext cx="8229600" cy="5184576"/>
              </a:xfrm>
              <a:blipFill rotWithShape="1">
                <a:blip r:embed="rId2"/>
                <a:stretch>
                  <a:fillRect l="-593" t="-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876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/>
              <a:t>Posterior </a:t>
            </a:r>
            <a:r>
              <a:rPr lang="en-US" dirty="0" smtClean="0"/>
              <a:t>predictive for Bernoulli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980728"/>
                <a:ext cx="8856984" cy="5832648"/>
              </a:xfrm>
            </p:spPr>
            <p:txBody>
              <a:bodyPr/>
              <a:lstStyle/>
              <a:p>
                <a:r>
                  <a:rPr lang="en-US" sz="2000" dirty="0" smtClean="0"/>
                  <a:t>Beta prior </a:t>
                </a:r>
                <a:r>
                  <a:rPr lang="en-US" sz="2000" dirty="0"/>
                  <a:t>on parameters of </a:t>
                </a:r>
                <a:r>
                  <a:rPr lang="en-US" sz="2000" dirty="0" smtClean="0"/>
                  <a:t>Bernoulli distribution </a:t>
                </a:r>
                <a:r>
                  <a:rPr lang="en-US" sz="2000" dirty="0"/>
                  <a:t>leads to </a:t>
                </a:r>
                <a:r>
                  <a:rPr lang="en-US" sz="2000" dirty="0" smtClean="0"/>
                  <a:t>Beta posterior</a:t>
                </a:r>
                <a:endParaRPr lang="en-US" sz="2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e>
                          <m:r>
                            <a:rPr lang="en-US" sz="2000" b="1" i="0" smtClean="0">
                              <a:latin typeface="Cambria Math"/>
                              <a:ea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Bern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</m:nary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Beta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000">
                          <a:latin typeface="Cambria Math"/>
                          <a:ea typeface="Cambria Math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Bern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𝐻</m:t>
                          </m:r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Bern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The </a:t>
                </a:r>
                <a:r>
                  <a:rPr lang="en-US" sz="2000" dirty="0"/>
                  <a:t>posterior predictive distribution is again </a:t>
                </a:r>
                <a:r>
                  <a:rPr lang="en-US" sz="2000" dirty="0" smtClean="0"/>
                  <a:t>Bernoulli</a:t>
                </a:r>
                <a:endParaRPr lang="en-US" sz="2000" i="1" dirty="0" smtClean="0">
                  <a:latin typeface="Cambria Math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e>
                          <m:r>
                            <a:rPr lang="en-US" sz="2000" b="1" i="0" smtClean="0">
                              <a:latin typeface="Cambria Math"/>
                              <a:ea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200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e>
                              <m:r>
                                <a:rPr lang="en-US" sz="2000" b="1" i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e>
                      </m:nary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en-US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000" b="1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/>
                            </a:rPr>
                            <m:t>Bern</m:t>
                          </m:r>
                          <m:r>
                            <a:rPr lang="en-US" sz="2000" i="1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</a:rPr>
                            <m:t>|</m:t>
                          </m:r>
                          <m:r>
                            <a:rPr lang="el-GR" sz="20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000" i="1">
                              <a:latin typeface="Cambria Math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Beta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𝜇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m:rPr>
                          <m:sty m:val="p"/>
                        </m:rPr>
                        <a:rPr lang="en-US" sz="2000" smtClean="0">
                          <a:latin typeface="Cambria Math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en-US" sz="2000" i="1" smtClean="0">
                          <a:latin typeface="Cambria Math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Bern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  <m:e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200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Bern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  <m:e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 smtClean="0">
                  <a:ea typeface="Cambria Math" panose="02040503050406030204" pitchFamily="18" charset="0"/>
                </a:endParaRPr>
              </a:p>
              <a:p>
                <a:endParaRPr lang="en-US" sz="1800" dirty="0" smtClean="0">
                  <a:ea typeface="Cambria Math" panose="02040503050406030204" pitchFamily="18" charset="0"/>
                </a:endParaRPr>
              </a:p>
              <a:p>
                <a:r>
                  <a:rPr lang="en-US" sz="2000" dirty="0" smtClean="0">
                    <a:ea typeface="Cambria Math" panose="02040503050406030204" pitchFamily="18" charset="0"/>
                  </a:rPr>
                  <a:t>In our </a:t>
                </a:r>
                <a:r>
                  <a:rPr lang="en-US" sz="2000" dirty="0"/>
                  <a:t>coin flipping </a:t>
                </a:r>
                <a:r>
                  <a:rPr lang="en-US" sz="2000" dirty="0" smtClean="0"/>
                  <a:t>example:</a:t>
                </a:r>
              </a:p>
              <a:p>
                <a:pPr marL="0" indent="0">
                  <a:buNone/>
                </a:pPr>
                <a:endParaRPr lang="en-US" sz="900" dirty="0" smtClean="0"/>
              </a:p>
              <a:p>
                <a:pPr marL="400050" lvl="1" indent="0">
                  <a:buNone/>
                </a:pPr>
                <a:r>
                  <a:rPr lang="en-US" sz="14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18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</m:d>
                    <m:r>
                      <a:rPr lang="en-US" sz="1800" b="0" i="1" smtClean="0">
                        <a:latin typeface="Cambria Math"/>
                        <a:ea typeface="Cambria Math"/>
                      </a:rPr>
                      <m:t>   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𝒰</m:t>
                    </m:r>
                    <m:d>
                      <m:dPr>
                        <m:ctrlPr>
                          <a:rPr lang="en-US" sz="1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  <m:r>
                      <a:rPr lang="en-US" sz="18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Beta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𝜇</m:t>
                        </m:r>
                      </m:e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1800" b="0" i="0" smtClean="0">
                        <a:latin typeface="Cambria Math"/>
                        <a:ea typeface="Cambria Math"/>
                      </a:rPr>
                      <m:t>= 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Beta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𝜇</m:t>
                        </m:r>
                      </m:e>
                      <m:e>
                        <m:r>
                          <a:rPr lang="en-US" sz="1800" b="0" i="1" smtClean="0">
                            <a:latin typeface="Cambria Math"/>
                          </a:rPr>
                          <m:t>1</m:t>
                        </m:r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e>
                    </m:d>
                  </m:oMath>
                </a14:m>
                <a:endParaRPr lang="en-US" sz="1800" i="1" dirty="0" smtClean="0">
                  <a:latin typeface="Cambria Math"/>
                  <a:ea typeface="Cambria Math"/>
                </a:endParaRPr>
              </a:p>
              <a:p>
                <a:pPr marL="400050" lvl="1" indent="0">
                  <a:buNone/>
                </a:pP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18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e>
                        <m:r>
                          <a:rPr lang="en-US" sz="1800" b="1" i="0" smtClean="0">
                            <a:latin typeface="Cambria Math"/>
                          </a:rPr>
                          <m:t>𝐱</m:t>
                        </m:r>
                      </m:e>
                    </m:d>
                    <m:r>
                      <a:rPr lang="en-US" sz="1800" b="0" i="1" smtClean="0">
                        <a:latin typeface="Cambria Math"/>
                      </a:rPr>
                      <m:t>  </m:t>
                    </m:r>
                    <m:r>
                      <a:rPr lang="en-US" sz="1800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Beta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𝜇</m:t>
                        </m:r>
                      </m:e>
                      <m:e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sz="1800" b="0" i="0" smtClean="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Beta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𝜇</m:t>
                        </m:r>
                      </m:e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/>
                          </a:rPr>
                          <m:t>+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𝐻</m:t>
                        </m:r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</m:d>
                    <m:r>
                      <a:rPr lang="en-US" sz="18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Beta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𝜇</m:t>
                        </m:r>
                      </m:e>
                      <m:e>
                        <m:r>
                          <a:rPr lang="en-US" sz="1800" b="0" i="1" smtClean="0">
                            <a:latin typeface="Cambria Math"/>
                          </a:rPr>
                          <m:t>1</m:t>
                        </m:r>
                        <m:r>
                          <a:rPr lang="en-US" sz="1800" i="1">
                            <a:latin typeface="Cambria Math"/>
                          </a:rPr>
                          <m:t>+</m:t>
                        </m:r>
                        <m:r>
                          <a:rPr lang="en-US" sz="1800" b="0" i="1" smtClean="0">
                            <a:latin typeface="Cambria Math"/>
                          </a:rPr>
                          <m:t>750</m:t>
                        </m:r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250</m:t>
                        </m:r>
                      </m:e>
                    </m:d>
                  </m:oMath>
                </a14:m>
                <a:r>
                  <a:rPr lang="en-US" sz="1800" i="1" dirty="0" smtClean="0">
                    <a:latin typeface="Cambria Math"/>
                    <a:ea typeface="Cambria Math"/>
                  </a:rPr>
                  <a:t/>
                </a:r>
                <a:br>
                  <a:rPr lang="en-US" sz="1800" i="1" dirty="0" smtClean="0">
                    <a:latin typeface="Cambria Math"/>
                    <a:ea typeface="Cambria Math"/>
                  </a:rPr>
                </a:br>
                <a:r>
                  <a:rPr lang="en-US" sz="1800" i="1" dirty="0" smtClean="0"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e>
                        <m:r>
                          <a:rPr lang="en-US" sz="1800" b="1">
                            <a:latin typeface="Cambria Math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1800" b="1" i="1" smtClean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Bern</m:t>
                    </m:r>
                    <m:d>
                      <m:dPr>
                        <m:ctrlPr>
                          <a:rPr lang="en-US" sz="1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e>
                        <m:f>
                          <m:fPr>
                            <m:ctrlPr>
                              <a:rPr lang="en-US" sz="18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18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18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751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100</m:t>
                        </m:r>
                        <m:r>
                          <a:rPr lang="en-US" sz="18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1800" dirty="0"/>
                      <m:t> </m:t>
                    </m:r>
                    <m:r>
                      <a:rPr lang="en-US" sz="1800" i="1">
                        <a:latin typeface="Cambria Math"/>
                      </a:rPr>
                      <m:t>=0.7495</m:t>
                    </m:r>
                  </m:oMath>
                </a14:m>
                <a:endParaRPr lang="en-US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980728"/>
                <a:ext cx="8856984" cy="5832648"/>
              </a:xfrm>
              <a:blipFill rotWithShape="1">
                <a:blip r:embed="rId2"/>
                <a:stretch>
                  <a:fillRect l="-551" t="-418" b="-5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14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Posterior predictive for </a:t>
            </a:r>
            <a:r>
              <a:rPr lang="en-US" sz="4000" dirty="0" smtClean="0"/>
              <a:t>Categorical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147248" cy="5141167"/>
              </a:xfrm>
            </p:spPr>
            <p:txBody>
              <a:bodyPr/>
              <a:lstStyle/>
              <a:p>
                <a:r>
                  <a:rPr lang="en-US" sz="2000" dirty="0" smtClean="0"/>
                  <a:t>Dirichlet</a:t>
                </a:r>
                <a:r>
                  <a:rPr lang="en-US" sz="2000" dirty="0"/>
                  <a:t> prior </a:t>
                </a:r>
                <a:r>
                  <a:rPr lang="en-US" sz="2000" dirty="0" smtClean="0"/>
                  <a:t>on parameters of Categorical distribution leads to </a:t>
                </a:r>
                <a:r>
                  <a:rPr lang="en-US" sz="2000" dirty="0" err="1" smtClean="0"/>
                  <a:t>Dirichlet</a:t>
                </a:r>
                <a:r>
                  <a:rPr lang="en-US" sz="2000" dirty="0" smtClean="0"/>
                  <a:t> posterior</a:t>
                </a:r>
              </a:p>
              <a:p>
                <a:pPr marL="0" indent="0">
                  <a:buNone/>
                </a:pPr>
                <a:endParaRPr lang="en-US" sz="2000" i="1" dirty="0" smtClean="0">
                  <a:latin typeface="Cambria Math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  <a:ea typeface="Cambria Math" panose="02040503050406030204" pitchFamily="18" charset="0"/>
                            </a:rPr>
                            <m:t>𝝅</m:t>
                          </m:r>
                        </m:e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Cat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>
                                      <a:latin typeface="Cambria Math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e>
                          </m:d>
                        </m:e>
                      </m:nary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Dir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𝝅</m:t>
                          </m:r>
                        </m:e>
                        <m:e>
                          <m:sSub>
                            <m:sSub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𝜶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000">
                          <a:latin typeface="Cambria Math"/>
                          <a:ea typeface="Cambria Math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Dir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𝝅</m:t>
                          </m:r>
                        </m:e>
                        <m:e>
                          <m:sSub>
                            <m:sSub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𝜶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r>
                            <a:rPr lang="en-US" sz="2000" b="1">
                              <a:latin typeface="Cambria Math"/>
                            </a:rPr>
                            <m:t>𝐦</m:t>
                          </m:r>
                        </m:e>
                      </m:d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Dir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𝝅</m:t>
                          </m:r>
                        </m:e>
                        <m:e>
                          <m:sSub>
                            <m:sSub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𝜶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endParaRPr lang="en-US" sz="2000" dirty="0" smtClean="0"/>
              </a:p>
              <a:p>
                <a:r>
                  <a:rPr lang="en-US" sz="2000" dirty="0" smtClean="0"/>
                  <a:t>The </a:t>
                </a:r>
                <a:r>
                  <a:rPr lang="en-US" sz="2000" dirty="0"/>
                  <a:t>posterior predictive </a:t>
                </a:r>
                <a:r>
                  <a:rPr lang="en-US" sz="2000" dirty="0" smtClean="0"/>
                  <a:t>distribution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is again Categorical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000" i="1" dirty="0" smtClean="0">
                  <a:latin typeface="Cambria Math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1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sz="2000" b="1" i="0">
                                  <a:latin typeface="Cambria Math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e>
                          <m:r>
                            <a:rPr lang="en-US" sz="2000" b="1" i="0" smtClean="0">
                              <a:latin typeface="Cambria Math"/>
                              <a:ea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en-US" sz="200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e>
                            <m:e>
                              <m:r>
                                <a:rPr lang="en-US" sz="2000" b="1" i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e>
                      </m:nary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000" b="1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Cat</m:t>
                          </m:r>
                          <m:d>
                            <m:dPr>
                              <m:ctrlPr>
                                <a:rPr lang="en-US" sz="2000" b="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0">
                                      <a:latin typeface="Cambria Math"/>
                                    </a:rPr>
                                    <m:t>𝐱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Dir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𝝅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0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latin typeface="Cambria Math"/>
                                    </a:rPr>
                                    <m:t>𝜶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en-US" sz="2000" b="1" i="1" smtClean="0">
                          <a:latin typeface="Cambria Math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200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Cat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0">
                                  <a:latin typeface="Cambria Math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  <m:e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sub>
                              </m:sSub>
                            </m:num>
                            <m:den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𝑁𝑐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Cat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>
                                  <a:latin typeface="Cambria Math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  <m:e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000" b="1" i="0" smtClean="0">
                                  <a:latin typeface="Cambria Math"/>
                                  <a:ea typeface="Cambria Math"/>
                                </a:rPr>
                                <m:t>𝐦</m:t>
                              </m:r>
                            </m:num>
                            <m:den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147248" cy="5141167"/>
              </a:xfrm>
              <a:blipFill rotWithShape="1">
                <a:blip r:embed="rId2"/>
                <a:stretch>
                  <a:fillRect l="-599" t="-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002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Student’s t-distribution</a:t>
            </a:r>
            <a:endParaRPr lang="en-US" dirty="0"/>
          </a:p>
        </p:txBody>
      </p:sp>
      <p:sp>
        <p:nvSpPr>
          <p:cNvPr id="3" name="AutoShape 2" descr="imap://burget@imap.fit.vutbr.cz:993/fetch%3EUID%3E/INBOX%3E113855?part=1.2&amp;type=image/png&amp;filename=Screenshot%20from%202016-06-22%2000-37-1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124744"/>
                <a:ext cx="8733656" cy="4525963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 smtClean="0"/>
                  <a:t>NormalGamma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prior </a:t>
                </a:r>
                <a:r>
                  <a:rPr lang="en-US" sz="2000" dirty="0"/>
                  <a:t>on parameters of Gaussian </a:t>
                </a:r>
                <a:r>
                  <a:rPr lang="en-US" sz="2000" dirty="0" smtClean="0"/>
                  <a:t>distribution </a:t>
                </a:r>
                <a:r>
                  <a:rPr lang="en-US" sz="2000" dirty="0"/>
                  <a:t>leads to </a:t>
                </a:r>
                <a:r>
                  <a:rPr lang="en-US" sz="2000" dirty="0" err="1"/>
                  <a:t>NormalGamma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 posterior</a:t>
                </a:r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US" sz="2000" b="1">
                              <a:latin typeface="Cambria Math"/>
                              <a:ea typeface="Cambria Math"/>
                            </a:rPr>
                            <m:t>𝐱</m:t>
                          </m:r>
                        </m:e>
                      </m:d>
                      <m:r>
                        <a:rPr lang="en-US" sz="2000" i="1">
                          <a:latin typeface="Cambria Math"/>
                          <a:ea typeface="Cambria Math"/>
                        </a:rPr>
                        <m:t>∝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𝒩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  <a:ea typeface="Cambria Math"/>
                        </a:rPr>
                        <m:t>NormalGamma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/>
                          <a:ea typeface="Cambria Math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  <a:ea typeface="Cambria Math"/>
                        </a:rPr>
                        <m:t>NormalGamma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e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𝜅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acc>
                            </m:num>
                            <m:den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𝜅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den>
                          </m:f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𝑁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+ 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𝜅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sz="20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0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  <m:r>
                                            <a:rPr lang="en-US" sz="2000" i="1"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𝜅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20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  <a:ea typeface="Cambria Math"/>
                        </a:rPr>
                        <m:t>NormalGamma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:endParaRPr lang="en-US" sz="1200" dirty="0"/>
              </a:p>
              <a:p>
                <a:r>
                  <a:rPr lang="en-US" sz="2000" dirty="0"/>
                  <a:t>The posterior predictive distribution is Student’s t-distribution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124744"/>
                <a:ext cx="8733656" cy="4525963"/>
              </a:xfrm>
              <a:blipFill rotWithShape="1">
                <a:blip r:embed="rId2"/>
                <a:stretch>
                  <a:fillRect l="-558" t="-539" r="-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25144"/>
            <a:ext cx="8056830" cy="194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44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/>
              <a:t>Student’s t-distribution</a:t>
            </a: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7" y="2006137"/>
            <a:ext cx="5200427" cy="372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 txBox="1">
                <a:spLocks/>
              </p:cNvSpPr>
              <p:nvPr/>
            </p:nvSpPr>
            <p:spPr bwMode="auto">
              <a:xfrm>
                <a:off x="179512" y="5887813"/>
                <a:ext cx="8856984" cy="9255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1800" kern="0" dirty="0" smtClean="0"/>
                  <a:t>Gaussian distribution is a special case of Student’s with degree of freedom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Cambria Math"/>
                      </a:rPr>
                      <m:t>𝜈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→∞ </m:t>
                    </m:r>
                  </m:oMath>
                </a14:m>
                <a:endParaRPr lang="en-US" sz="1800" b="0" i="1" dirty="0" smtClean="0">
                  <a:solidFill>
                    <a:schemeClr val="tx1"/>
                  </a:solidFill>
                  <a:latin typeface="Cambria Math"/>
                  <a:ea typeface="Cambria Math"/>
                </a:endParaRPr>
              </a:p>
              <a:p>
                <a:r>
                  <a:rPr lang="en-US" sz="1800" b="0" dirty="0" smtClean="0">
                    <a:solidFill>
                      <a:schemeClr val="tx1"/>
                    </a:solidFill>
                    <a:ea typeface="Cambria Math"/>
                  </a:rPr>
                  <a:t>For the </a:t>
                </a:r>
                <a:r>
                  <a:rPr lang="en-US" sz="1800" dirty="0">
                    <a:ea typeface="Cambria Math"/>
                  </a:rPr>
                  <a:t>posterior</a:t>
                </a:r>
                <a:r>
                  <a:rPr lang="en-US" sz="1800" b="0" dirty="0" smtClean="0">
                    <a:solidFill>
                      <a:schemeClr val="tx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Cambria Math"/>
                      </a:rPr>
                      <m:t>𝑝</m:t>
                    </m:r>
                    <m:d>
                      <m:dPr>
                        <m:endChr m:val="|"/>
                        <m:ctrlPr>
                          <a:rPr lang="en-US" sz="1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</m:d>
                    <m:r>
                      <a:rPr lang="en-US" sz="1800" b="1">
                        <a:latin typeface="Cambria Math"/>
                        <a:ea typeface="Cambria Math"/>
                      </a:rPr>
                      <m:t>𝐱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1800" b="0" dirty="0" smtClean="0">
                    <a:solidFill>
                      <a:schemeClr val="tx1"/>
                    </a:solidFill>
                    <a:ea typeface="Cambria Math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𝜈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=2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𝑁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=2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endParaRPr lang="en-US" sz="1800" kern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5887813"/>
                <a:ext cx="8856984" cy="925563"/>
              </a:xfrm>
              <a:prstGeom prst="rect">
                <a:avLst/>
              </a:prstGeom>
              <a:blipFill rotWithShape="1">
                <a:blip r:embed="rId3"/>
                <a:stretch>
                  <a:fillRect l="-413" t="-32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043608" y="931759"/>
                <a:ext cx="6984776" cy="1273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sv-SE" i="0" smtClean="0">
                          <a:latin typeface="Cambria Math"/>
                        </a:rPr>
                        <m:t>St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v-SE" i="1">
                              <a:latin typeface="Cambria Math"/>
                            </a:rPr>
                            <m:t>𝑥</m:t>
                          </m:r>
                          <m:r>
                            <a:rPr lang="sv-SE" i="1">
                              <a:latin typeface="Cambria Math"/>
                            </a:rPr>
                            <m:t> | </m:t>
                          </m:r>
                          <m:r>
                            <a:rPr lang="sv-SE" i="1" smtClean="0">
                              <a:latin typeface="Cambria Math"/>
                            </a:rPr>
                            <m:t>𝜇</m:t>
                          </m:r>
                          <m:r>
                            <a:rPr lang="sv-SE" i="1">
                              <a:latin typeface="Cambria Math"/>
                            </a:rPr>
                            <m:t>, </m:t>
                          </m:r>
                          <m:r>
                            <a:rPr lang="sv-SE" i="1" smtClean="0">
                              <a:latin typeface="Cambria Math"/>
                            </a:rPr>
                            <m:t>𝜈</m:t>
                          </m:r>
                          <m:r>
                            <a:rPr lang="sv-SE" i="1">
                              <a:latin typeface="Cambria Math"/>
                            </a:rPr>
                            <m:t>, </m:t>
                          </m:r>
                          <m:r>
                            <a:rPr lang="sv-SE" i="1" smtClean="0">
                              <a:latin typeface="Cambria Math"/>
                            </a:rPr>
                            <m:t>𝛾</m:t>
                          </m:r>
                        </m:e>
                      </m:d>
                      <m:r>
                        <a:rPr lang="sv-SE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Γ</m:t>
                          </m:r>
                          <m:d>
                            <m:dPr>
                              <m:ctrlPr>
                                <a:rPr lang="sv-SE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v-SE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sv-SE" i="1" smtClean="0">
                                      <a:latin typeface="Cambria Math"/>
                                    </a:rPr>
                                    <m:t>𝜈</m:t>
                                  </m:r>
                                </m:num>
                                <m:den>
                                  <m:r>
                                    <a:rPr lang="sv-SE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sv-SE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sv-SE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sv-SE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sv-SE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Γ</m:t>
                          </m:r>
                          <m:d>
                            <m:dPr>
                              <m:ctrlPr>
                                <a:rPr lang="en-US" b="0" i="0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v-SE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sv-SE" i="1">
                                      <a:latin typeface="Cambria Math"/>
                                    </a:rPr>
                                    <m:t>𝜈</m:t>
                                  </m:r>
                                </m:num>
                                <m:den>
                                  <m:r>
                                    <a:rPr lang="sv-SE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sSup>
                        <m:sSupPr>
                          <m:ctrlPr>
                            <a:rPr lang="sv-SE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v-SE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sv-SE" i="1">
                                      <a:latin typeface="Cambria Math"/>
                                    </a:rPr>
                                    <m:t>𝛾</m:t>
                                  </m:r>
                                </m:num>
                                <m:den>
                                  <m:r>
                                    <a:rPr lang="sv-SE" i="1">
                                      <a:latin typeface="Cambria Math"/>
                                    </a:rPr>
                                    <m:t>𝜋𝜈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sv-SE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v-SE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v-SE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sv-SE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sv-SE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sv-SE" i="1">
                                  <a:latin typeface="Cambria Math"/>
                                </a:rPr>
                                <m:t>1 +</m:t>
                              </m:r>
                              <m:f>
                                <m:fPr>
                                  <m:ctrlPr>
                                    <a:rPr lang="sv-SE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sv-SE" i="1">
                                      <a:latin typeface="Cambria Math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sv-SE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sv-SE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sv-SE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sv-SE" i="1">
                                              <a:latin typeface="Cambria Math"/>
                                            </a:rPr>
                                            <m:t> −</m:t>
                                          </m:r>
                                          <m:r>
                                            <a:rPr lang="sv-SE" i="1">
                                              <a:latin typeface="Cambria Math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sv-SE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sv-SE" i="1" smtClean="0">
                                      <a:latin typeface="Cambria Math"/>
                                    </a:rPr>
                                    <m:t>𝜈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 </m:t>
                          </m:r>
                          <m:f>
                            <m:fPr>
                              <m:ctrlPr>
                                <a:rPr lang="sv-SE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v-SE" i="1" smtClean="0">
                                  <a:latin typeface="Cambria Math"/>
                                </a:rPr>
                                <m:t>𝜈</m:t>
                              </m:r>
                            </m:num>
                            <m:den>
                              <m:r>
                                <a:rPr lang="sv-SE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 − </m:t>
                          </m:r>
                          <m:f>
                            <m:fPr>
                              <m:ctrlPr>
                                <a:rPr lang="sv-SE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v-SE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v-SE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931759"/>
                <a:ext cx="6984776" cy="127310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620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5536" y="2420888"/>
                <a:ext cx="8748464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Lets  flip the coin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= 1000</a:t>
                </a:r>
                <a:r>
                  <a:rPr lang="en-US" sz="2000" dirty="0" smtClean="0"/>
                  <a:t> times getting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= 750</a:t>
                </a:r>
                <a:r>
                  <a:rPr lang="en-US" sz="2000" dirty="0" smtClean="0"/>
                  <a:t> heads and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= 250</a:t>
                </a:r>
                <a:r>
                  <a:rPr lang="en-US" sz="2000" dirty="0" smtClean="0"/>
                  <a:t> tails.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What is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sz="2000" dirty="0" smtClean="0"/>
                  <a:t>? Intuitive (and also ML) estimate is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750 /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1000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0.75</a:t>
                </a:r>
                <a:r>
                  <a:rPr lang="en-US" sz="2000" dirty="0" smtClean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Given some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sz="2000" dirty="0" smtClean="0"/>
                  <a:t>, we can calculate probability (likelihood) of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Now lets express our </a:t>
                </a:r>
                <a:r>
                  <a:rPr lang="en-US" sz="2000" i="1" dirty="0" smtClean="0"/>
                  <a:t>ignorant </a:t>
                </a:r>
                <a:r>
                  <a:rPr lang="en-US" sz="2000" dirty="0" smtClean="0"/>
                  <a:t>prior belief about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smtClean="0"/>
                  <a:t>as: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420888"/>
                <a:ext cx="8748464" cy="2492990"/>
              </a:xfrm>
              <a:prstGeom prst="rect">
                <a:avLst/>
              </a:prstGeom>
              <a:blipFill rotWithShape="1">
                <a:blip r:embed="rId2"/>
                <a:stretch>
                  <a:fillRect l="-627" t="-1222" b="-2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Coin flipping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51920" y="1412776"/>
                <a:ext cx="26118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𝑡𝑎𝑖𝑙</m:t>
                          </m:r>
                        </m:e>
                        <m:e>
                          <m:r>
                            <a:rPr lang="el-GR" sz="24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=1−</m:t>
                      </m:r>
                      <m:r>
                        <a:rPr lang="el-GR" sz="2400" i="1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1412776"/>
                <a:ext cx="2611869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03648" y="4869160"/>
                <a:ext cx="20628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𝑝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l-GR" sz="2400" i="1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:r>
                  <a:rPr lang="en-US" sz="2400" i="1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sz="2400" dirty="0" smtClean="0">
                    <a:latin typeface="Cambria Math"/>
                    <a:ea typeface="Cambria Math"/>
                    <a:cs typeface="Times New Roman"/>
                  </a:rPr>
                  <a:t>𝒰(0,1)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869160"/>
                <a:ext cx="2062872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590" t="-12000" r="-383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165873"/>
            <a:ext cx="1905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31640" y="1988840"/>
                <a:ext cx="66579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/>
                        </a:rPr>
                        <m:t>𝐱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,…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𝑡𝑎𝑖𝑙𝑙</m:t>
                          </m:r>
                          <m:r>
                            <a:rPr lang="en-US" sz="2400" i="1">
                              <a:latin typeface="Cambria Math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h𝑒𝑎𝑑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h𝑒𝑎𝑑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,…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𝑡𝑎𝑖𝑙</m:t>
                          </m:r>
                        </m:e>
                      </m:d>
                    </m:oMath>
                  </m:oMathPara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988840"/>
                <a:ext cx="6657976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31640" y="3520580"/>
                <a:ext cx="5084982" cy="9885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𝐱</m:t>
                          </m:r>
                        </m:e>
                        <m:e>
                          <m:r>
                            <a:rPr lang="el-GR" sz="24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 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|</m:t>
                          </m:r>
                          <m:r>
                            <a:rPr lang="el-GR" sz="24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l-GR" sz="24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𝐻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l-GR" sz="24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520580"/>
                <a:ext cx="5084982" cy="9885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04187" y="5832269"/>
                <a:ext cx="6447791" cy="6930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l-GR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e>
                        <m:r>
                          <a:rPr lang="en-US" sz="2400" b="1" i="0" smtClean="0">
                            <a:latin typeface="Cambria Math"/>
                          </a:rPr>
                          <m:t>𝐱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1" i="0" smtClean="0">
                                <a:latin typeface="Cambria Math"/>
                              </a:rPr>
                              <m:t>𝐱</m:t>
                            </m:r>
                          </m:e>
                          <m:e>
                            <m:r>
                              <a:rPr lang="el-GR" sz="24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l-GR" sz="2400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1" i="0" smtClean="0">
                            <a:latin typeface="Cambria Math"/>
                          </a:rPr>
                          <m:t>𝐱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∏"/>
                            <m:supHide m:val="on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sz="2400" i="1">
                                <a:latin typeface="Cambria Math"/>
                              </a:rPr>
                              <m:t>𝑃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/>
                              </a:rPr>
                              <m:t>|</m:t>
                            </m:r>
                            <m:r>
                              <a:rPr lang="el-GR" sz="24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)</m:t>
                            </m:r>
                          </m:e>
                        </m:nary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1" i="0" smtClean="0">
                            <a:latin typeface="Cambria Math"/>
                          </a:rPr>
                          <m:t>𝐱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∝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l-GR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𝐻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1−</m:t>
                            </m:r>
                            <m:r>
                              <a:rPr lang="el-GR" sz="24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187" y="5832269"/>
                <a:ext cx="6447791" cy="6930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31640" y="1455167"/>
                <a:ext cx="22546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h𝑒𝑎𝑑</m:t>
                          </m:r>
                        </m:e>
                        <m:e>
                          <m:r>
                            <a:rPr lang="el-GR" sz="240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l-GR" sz="2400" i="1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455167"/>
                <a:ext cx="2254655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55576" y="5333146"/>
                <a:ext cx="80648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Then using Bayes rule, we obtain probability density function for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l-GR" sz="24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: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333146"/>
                <a:ext cx="8064896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831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110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Coin flipping example (cont.)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362325"/>
            <a:ext cx="1905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49812" y="2391271"/>
                <a:ext cx="31391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l-GR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e>
                        <m:r>
                          <a:rPr lang="en-US" sz="2400" b="1" i="0" smtClean="0">
                            <a:latin typeface="Cambria Math"/>
                          </a:rPr>
                          <m:t>𝐱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∝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l-GR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𝐻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1−</m:t>
                            </m:r>
                            <m:r>
                              <a:rPr lang="el-GR" sz="24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812" y="2391271"/>
                <a:ext cx="3139193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388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043607" y="1700808"/>
            <a:ext cx="3863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= 1000, H = 750</a:t>
            </a:r>
            <a:r>
              <a:rPr lang="en-US" sz="2400" dirty="0" smtClean="0"/>
              <a:t>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= 250</a:t>
            </a:r>
            <a:endParaRPr lang="en-US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72" y="1268760"/>
            <a:ext cx="3856784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809102" y="3284984"/>
                <a:ext cx="78976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→</m:t>
                      </m:r>
                      <m:r>
                        <a:rPr lang="en-US" sz="2400" b="0" i="1" smtClean="0">
                          <a:latin typeface="Cambria Math"/>
                        </a:rPr>
                        <m:t>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9102" y="3284984"/>
                <a:ext cx="789767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 rot="16200000">
                <a:off x="4528780" y="2288557"/>
                <a:ext cx="15256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→</m:t>
                      </m:r>
                      <m:r>
                        <a:rPr lang="en-US" sz="2400" b="0" i="1" smtClean="0">
                          <a:latin typeface="Cambria Math"/>
                        </a:rPr>
                        <m:t>𝑝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𝜇</m:t>
                      </m:r>
                      <m:r>
                        <a:rPr lang="en-US" sz="2400" b="0" i="1" smtClean="0">
                          <a:latin typeface="Cambria Math"/>
                        </a:rPr>
                        <m:t>|</m:t>
                      </m:r>
                      <m:r>
                        <a:rPr lang="en-US" sz="2400" b="0" i="1" smtClean="0">
                          <a:latin typeface="Cambria Math"/>
                        </a:rPr>
                        <m:t>𝑋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528780" y="2288557"/>
                <a:ext cx="1525609" cy="461665"/>
              </a:xfrm>
              <a:prstGeom prst="rect">
                <a:avLst/>
              </a:prstGeom>
              <a:blipFill rotWithShape="1">
                <a:blip r:embed="rId6"/>
                <a:stretch>
                  <a:fillRect r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2836" y="3501008"/>
                <a:ext cx="8581652" cy="3054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Posterior distribution is our </a:t>
                </a:r>
                <a:r>
                  <a:rPr lang="en-US" sz="2000" i="1" dirty="0" smtClean="0"/>
                  <a:t>new </a:t>
                </a:r>
                <a:r>
                  <a:rPr lang="en-US" sz="2000" dirty="0" smtClean="0"/>
                  <a:t>belief about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endParaRPr lang="en-US" sz="20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Flipping the coin once more, what is the probability of head?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h𝑒𝑎𝑑</m:t>
                          </m:r>
                        </m:e>
                        <m:e>
                          <m:r>
                            <a:rPr lang="en-US" sz="2000" b="1" i="0" smtClean="0">
                              <a:latin typeface="Cambria Math"/>
                            </a:rPr>
                            <m:t>𝐱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i="1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h𝑒𝑎𝑑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l-GR" sz="20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e>
                              <m:r>
                                <a:rPr lang="en-US" sz="2000" b="1" i="0" smtClean="0">
                                  <a:latin typeface="Cambria Math"/>
                                </a:rPr>
                                <m:t>𝐱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d</m:t>
                          </m:r>
                          <m:r>
                            <a:rPr lang="el-GR" sz="20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000" b="1" i="1">
                              <a:latin typeface="Cambria Math"/>
                            </a:rPr>
                            <m:t>=</m:t>
                          </m:r>
                        </m:e>
                      </m:nary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h𝑒𝑎𝑑</m:t>
                              </m:r>
                            </m:e>
                            <m:e>
                              <m:r>
                                <a:rPr lang="el-GR" sz="20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en-US" sz="2000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b="1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/>
                                </a:rPr>
                                <m:t>𝐱</m:t>
                              </m:r>
                            </m:e>
                          </m:d>
                          <m:r>
                            <a:rPr lang="en-US" sz="2000" i="1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sz="20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e>
                              <m:r>
                                <a:rPr lang="en-US" sz="2000" b="1" i="0" smtClean="0">
                                  <a:latin typeface="Cambria Math"/>
                                </a:rPr>
                                <m:t>𝐱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d</m:t>
                          </m:r>
                          <m:r>
                            <a:rPr lang="el-GR" sz="20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                     =</m:t>
                      </m:r>
                      <m:f>
                        <m:fPr>
                          <m:type m:val="li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𝐻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+2</m:t>
                              </m:r>
                            </m:e>
                          </m:d>
                        </m:den>
                      </m:f>
                      <m:r>
                        <m:rPr>
                          <m:nor/>
                        </m:rPr>
                        <a:rPr lang="en-US" sz="2000" i="1" dirty="0"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751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1002</m:t>
                          </m:r>
                        </m:den>
                      </m:f>
                      <m:r>
                        <m:rPr>
                          <m:nor/>
                        </m:rPr>
                        <a:rPr lang="en-US" sz="2000" dirty="0"/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=0.7495</m:t>
                      </m:r>
                    </m:oMath>
                  </m:oMathPara>
                </a14:m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endParaRPr lang="en-US" sz="10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Note that we never computed value of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l-GR" sz="2400" i="1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endParaRPr lang="en-US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Rule </a:t>
                </a:r>
                <a:r>
                  <a:rPr lang="en-US" sz="2000" dirty="0"/>
                  <a:t>of succession </a:t>
                </a:r>
                <a:r>
                  <a:rPr lang="en-US" sz="2000" dirty="0" smtClean="0"/>
                  <a:t>used by </a:t>
                </a:r>
                <a:r>
                  <a:rPr lang="en-US" sz="2000" dirty="0"/>
                  <a:t>Pierre-Simon Laplace </a:t>
                </a:r>
                <a:r>
                  <a:rPr lang="en-US" sz="2000" dirty="0" smtClean="0"/>
                  <a:t>to estimate that the probability of sun rising tomorrow is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(5000*365.25+1)/(5000*365.25+2)</a:t>
                </a:r>
                <a:endParaRPr lang="en-US" sz="2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36" y="3501008"/>
                <a:ext cx="8581652" cy="3054106"/>
              </a:xfrm>
              <a:prstGeom prst="rect">
                <a:avLst/>
              </a:prstGeom>
              <a:blipFill rotWithShape="1">
                <a:blip r:embed="rId7"/>
                <a:stretch>
                  <a:fillRect l="-639" b="-1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015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Distributions from our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13176"/>
              </a:xfrm>
            </p:spPr>
            <p:txBody>
              <a:bodyPr/>
              <a:lstStyle/>
              <a:p>
                <a:r>
                  <a:rPr lang="en-US" sz="2000" dirty="0" smtClean="0"/>
                  <a:t>Likelihood of observed data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𝑋</m:t>
                        </m:r>
                      </m:e>
                      <m:e>
                        <m:r>
                          <a:rPr lang="el-GR" sz="20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</m:d>
                  </m:oMath>
                </a14:m>
                <a:r>
                  <a:rPr lang="en-US" sz="2000" dirty="0" smtClean="0">
                    <a:ea typeface="Cambria Math"/>
                  </a:rPr>
                  <a:t> given a parametric model of probability distribution</a:t>
                </a:r>
              </a:p>
              <a:p>
                <a:pPr lvl="1"/>
                <a:r>
                  <a:rPr lang="en-US" sz="1800" dirty="0" smtClean="0">
                    <a:ea typeface="Cambria Math"/>
                  </a:rPr>
                  <a:t>Bernoulli distribution with parameter </a:t>
                </a:r>
                <a14:m>
                  <m:oMath xmlns:m="http://schemas.openxmlformats.org/officeDocument/2006/math">
                    <m:r>
                      <a:rPr lang="el-GR" sz="1800" i="1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endParaRPr lang="en-US" sz="1800" dirty="0" smtClean="0">
                  <a:ea typeface="Cambria Math"/>
                </a:endParaRPr>
              </a:p>
              <a:p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>Prior on the parameters of the model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𝑝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r>
                      <a:rPr lang="el-GR" sz="2000" i="1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lvl="1"/>
                <a:r>
                  <a:rPr lang="en-US" sz="1800" dirty="0" smtClean="0">
                    <a:cs typeface="Times New Roman" panose="02020603050405020304" pitchFamily="18" charset="0"/>
                  </a:rPr>
                  <a:t>Uniform prior as a special case of Beta distribution</a:t>
                </a:r>
                <a:br>
                  <a:rPr lang="en-US" sz="1800" dirty="0" smtClean="0">
                    <a:cs typeface="Times New Roman" panose="02020603050405020304" pitchFamily="18" charset="0"/>
                  </a:rPr>
                </a:br>
                <a:endParaRPr lang="en-US" sz="1800" dirty="0" smtClean="0">
                  <a:cs typeface="Times New Roman" panose="02020603050405020304" pitchFamily="18" charset="0"/>
                </a:endParaRPr>
              </a:p>
              <a:p>
                <a:r>
                  <a:rPr lang="en-US" sz="2000" dirty="0" smtClean="0">
                    <a:cs typeface="Times New Roman" panose="02020603050405020304" pitchFamily="18" charset="0"/>
                  </a:rPr>
                  <a:t>Posterior distribution of model parameters given an observed data</a:t>
                </a:r>
                <a:br>
                  <a:rPr lang="en-US" sz="2000" dirty="0" smtClean="0">
                    <a:cs typeface="Times New Roman" panose="02020603050405020304" pitchFamily="18" charset="0"/>
                  </a:rPr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0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e>
                        <m:r>
                          <a:rPr lang="en-US" sz="2000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𝑋</m:t>
                            </m:r>
                          </m:e>
                          <m:e>
                            <m:r>
                              <a:rPr lang="el-GR" sz="20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</m:d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l-GR" sz="2000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en-US" sz="2000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𝑃</m:t>
                        </m:r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𝑋</m:t>
                        </m:r>
                        <m:r>
                          <a:rPr lang="en-US" sz="20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sz="2000" dirty="0" smtClean="0">
                  <a:cs typeface="Times New Roman" panose="02020603050405020304" pitchFamily="18" charset="0"/>
                </a:endParaRPr>
              </a:p>
              <a:p>
                <a:pPr marL="400050"/>
                <a:r>
                  <a:rPr lang="en-US" sz="2000" dirty="0" smtClean="0">
                    <a:cs typeface="Times New Roman" panose="02020603050405020304" pitchFamily="18" charset="0"/>
                  </a:rPr>
                  <a:t>Posterior predictive distribution of a new observation give prior (training) observations</a:t>
                </a:r>
                <a:br>
                  <a:rPr lang="en-US" sz="2000" dirty="0" smtClean="0"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h𝑒𝑎𝑑</m:t>
                        </m:r>
                      </m:e>
                      <m:e>
                        <m:r>
                          <a:rPr lang="en-US" sz="2000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000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h𝑒𝑎𝑑</m:t>
                            </m:r>
                          </m:e>
                          <m:e>
                            <m:r>
                              <a:rPr lang="el-GR" sz="20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</m:d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20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e>
                            <m:r>
                              <a:rPr lang="en-US" sz="2000" i="1">
                                <a:latin typeface="Cambria Math"/>
                              </a:rPr>
                              <m:t>𝑋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d</m:t>
                        </m:r>
                        <m:r>
                          <a:rPr lang="el-GR" sz="20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</m:nary>
                  </m:oMath>
                </a14:m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13176"/>
              </a:xfrm>
              <a:blipFill rotWithShape="1">
                <a:blip r:embed="rId2"/>
                <a:stretch>
                  <a:fillRect l="-593" t="-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53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Bernoulli and Binomial distributions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844824"/>
            <a:ext cx="82809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“coin flipping” distribution is </a:t>
            </a:r>
            <a:r>
              <a:rPr lang="en-US" b="1" dirty="0"/>
              <a:t>Bernoulli </a:t>
            </a:r>
            <a:r>
              <a:rPr lang="en-US" b="1" dirty="0" smtClean="0"/>
              <a:t>distribution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Flipping the coin once, what is the probability of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(head) or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= 0</a:t>
            </a:r>
            <a:r>
              <a:rPr lang="en-US" dirty="0" smtClean="0">
                <a:sym typeface="Wingdings" panose="05000000000000000000" pitchFamily="2" charset="2"/>
              </a:rPr>
              <a:t> (tail)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3568" y="1383159"/>
                <a:ext cx="38098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Bern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e>
                        <m:r>
                          <a:rPr lang="el-GR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l-GR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1−</m:t>
                            </m:r>
                            <m:r>
                              <a:rPr lang="el-GR" sz="24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383159"/>
                <a:ext cx="3809889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320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3568" y="2867245"/>
                <a:ext cx="4866140" cy="705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Bin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e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l-GR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</m:e>
                            </m:eqArr>
                          </m:e>
                        </m:d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1−</m:t>
                            </m:r>
                            <m:r>
                              <a:rPr lang="el-GR" sz="24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867245"/>
                <a:ext cx="4866140" cy="7057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3568" y="3543399"/>
                <a:ext cx="8280920" cy="730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Related </a:t>
                </a:r>
                <a:r>
                  <a:rPr lang="en-US" b="1" dirty="0" smtClean="0"/>
                  <a:t>binomial distribution</a:t>
                </a:r>
                <a:r>
                  <a:rPr lang="en-US" dirty="0" smtClean="0"/>
                  <a:t> is also described by single probability </a:t>
                </a:r>
                <a14:m>
                  <m:oMath xmlns:m="http://schemas.openxmlformats.org/officeDocument/2006/math">
                    <m:r>
                      <a:rPr lang="el-GR" sz="24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How </a:t>
                </a:r>
                <a:r>
                  <a:rPr lang="en-US" dirty="0"/>
                  <a:t>many heads do I get </a:t>
                </a:r>
                <a:r>
                  <a:rPr lang="en-US" dirty="0" smtClean="0"/>
                  <a:t>if I flip the coin N times?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543399"/>
                <a:ext cx="8280920" cy="730136"/>
              </a:xfrm>
              <a:prstGeom prst="rect">
                <a:avLst/>
              </a:prstGeom>
              <a:blipFill rotWithShape="1">
                <a:blip r:embed="rId4"/>
                <a:stretch>
                  <a:fillRect l="-442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639" y="4273536"/>
            <a:ext cx="3552561" cy="253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051887" y="4499064"/>
                <a:ext cx="1008112" cy="730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= 10</a:t>
                </a:r>
              </a:p>
              <a:p>
                <a14:m>
                  <m:oMath xmlns:m="http://schemas.openxmlformats.org/officeDocument/2006/math">
                    <m:r>
                      <a:rPr lang="el-GR" sz="24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0.25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887" y="4499064"/>
                <a:ext cx="1008112" cy="730136"/>
              </a:xfrm>
              <a:prstGeom prst="rect">
                <a:avLst/>
              </a:prstGeom>
              <a:blipFill rotWithShape="1">
                <a:blip r:embed="rId6"/>
                <a:stretch>
                  <a:fillRect l="-5455" t="-4167" r="-4848" b="-1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227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10" y="3181196"/>
            <a:ext cx="6330154" cy="3560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7544" y="1988840"/>
                <a:ext cx="8424936" cy="1008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Beta distribution</a:t>
                </a:r>
                <a:r>
                  <a:rPr lang="en-US" dirty="0" smtClean="0"/>
                  <a:t> has “similar” form as Bern or Bin, but it is now function of </a:t>
                </a:r>
                <a14:m>
                  <m:oMath xmlns:m="http://schemas.openxmlformats.org/officeDocument/2006/math">
                    <m:r>
                      <a:rPr lang="el-GR" sz="20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Continuous distribution for </a:t>
                </a:r>
                <a14:m>
                  <m:oMath xmlns:m="http://schemas.openxmlformats.org/officeDocument/2006/math">
                    <m:r>
                      <a:rPr lang="el-GR" sz="20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over the interval (0,1)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ym typeface="Wingdings" panose="05000000000000000000" pitchFamily="2" charset="2"/>
                  </a:rPr>
                  <a:t>Can </a:t>
                </a:r>
                <a:r>
                  <a:rPr lang="en-US" dirty="0">
                    <a:sym typeface="Wingdings" panose="05000000000000000000" pitchFamily="2" charset="2"/>
                  </a:rPr>
                  <a:t>be used to express our prior beliefs about </a:t>
                </a:r>
                <a:r>
                  <a:rPr lang="en-US" dirty="0" smtClean="0">
                    <a:sym typeface="Wingdings" panose="05000000000000000000" pitchFamily="2" charset="2"/>
                  </a:rPr>
                  <a:t>the </a:t>
                </a:r>
                <a:r>
                  <a:rPr lang="en-US" dirty="0" smtClean="0"/>
                  <a:t>Bernoulli dist. </a:t>
                </a:r>
                <a:r>
                  <a:rPr lang="en-US" dirty="0" smtClean="0">
                    <a:sym typeface="Wingdings" panose="05000000000000000000" pitchFamily="2" charset="2"/>
                  </a:rPr>
                  <a:t>parameter </a:t>
                </a:r>
                <a14:m>
                  <m:oMath xmlns:m="http://schemas.openxmlformats.org/officeDocument/2006/math">
                    <m:r>
                      <a:rPr lang="el-GR" sz="20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988840"/>
                <a:ext cx="8424936" cy="1008546"/>
              </a:xfrm>
              <a:prstGeom prst="rect">
                <a:avLst/>
              </a:prstGeom>
              <a:blipFill rotWithShape="1">
                <a:blip r:embed="rId3"/>
                <a:stretch>
                  <a:fillRect l="-507" b="-7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ular Callout 5"/>
              <p:cNvSpPr/>
              <p:nvPr/>
            </p:nvSpPr>
            <p:spPr>
              <a:xfrm>
                <a:off x="7021474" y="3501008"/>
                <a:ext cx="2087030" cy="1584176"/>
              </a:xfrm>
              <a:prstGeom prst="wedgeRoundRectCallout">
                <a:avLst>
                  <a:gd name="adj1" fmla="val -66953"/>
                  <a:gd name="adj2" fmla="val -38863"/>
                  <a:gd name="adj3" fmla="val 16667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Uniform distribution over </a:t>
                </a:r>
                <a14:m>
                  <m:oMath xmlns:m="http://schemas.openxmlformats.org/officeDocument/2006/math">
                    <m:r>
                      <a:rPr lang="el-GR" sz="24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dirty="0" smtClean="0"/>
                  <a:t> as was the prior in our coin flipping example</a:t>
                </a:r>
              </a:p>
            </p:txBody>
          </p:sp>
        </mc:Choice>
        <mc:Fallback xmlns="">
          <p:sp>
            <p:nvSpPr>
              <p:cNvPr id="6" name="Rounded 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474" y="3501008"/>
                <a:ext cx="2087030" cy="1584176"/>
              </a:xfrm>
              <a:prstGeom prst="wedgeRoundRectCallout">
                <a:avLst>
                  <a:gd name="adj1" fmla="val -66953"/>
                  <a:gd name="adj2" fmla="val -38863"/>
                  <a:gd name="adj3" fmla="val 16667"/>
                </a:avLst>
              </a:prstGeom>
              <a:blipFill rotWithShape="1">
                <a:blip r:embed="rId4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ular Callout 14"/>
          <p:cNvSpPr/>
          <p:nvPr/>
        </p:nvSpPr>
        <p:spPr>
          <a:xfrm>
            <a:off x="2699792" y="1278935"/>
            <a:ext cx="1224136" cy="799713"/>
          </a:xfrm>
          <a:prstGeom prst="wedgeRoundRectCallout">
            <a:avLst>
              <a:gd name="adj1" fmla="val 97780"/>
              <a:gd name="adj2" fmla="val -58697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87292" y="1061244"/>
            <a:ext cx="506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Normalizing constant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64952" y="1214552"/>
                <a:ext cx="5587107" cy="861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Beta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𝜇</m:t>
                          </m:r>
                        </m:e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  <a:ea typeface="Cambria Math"/>
                                </a:rPr>
                                <m:t>Γ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</m:d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  <a:ea typeface="Cambria Math"/>
                                </a:rPr>
                                <m:t>Γ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  <a:ea typeface="Cambria Math"/>
                                </a:rPr>
                                <m:t>Γ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</m:d>
                            </m:den>
                          </m:f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l-GR" sz="24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52" y="1214552"/>
                <a:ext cx="5587107" cy="86132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629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n-US" dirty="0" smtClean="0"/>
              <a:t>Beta as a conjugate prior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7544" y="4932603"/>
                <a:ext cx="8424936" cy="1808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Using </a:t>
                </a:r>
                <a:r>
                  <a:rPr lang="en-US" b="1" dirty="0" smtClean="0"/>
                  <a:t>Beta as a prior for Bernoulli parameter </a:t>
                </a:r>
                <a14:m>
                  <m:oMath xmlns:m="http://schemas.openxmlformats.org/officeDocument/2006/math">
                    <m:r>
                      <a:rPr lang="el-GR" b="0" i="1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results in </a:t>
                </a:r>
                <a:r>
                  <a:rPr lang="en-US" b="1" dirty="0"/>
                  <a:t>Beta </a:t>
                </a:r>
                <a:r>
                  <a:rPr lang="en-US" b="1" dirty="0" smtClean="0"/>
                  <a:t>posterior </a:t>
                </a:r>
                <a:r>
                  <a:rPr lang="en-US" dirty="0" smtClean="0"/>
                  <a:t>distribution </a:t>
                </a:r>
                <a:r>
                  <a:rPr lang="en-US" dirty="0" smtClean="0">
                    <a:sym typeface="Wingdings" panose="05000000000000000000" pitchFamily="2" charset="2"/>
                  </a:rPr>
                  <a:t> </a:t>
                </a:r>
                <a:r>
                  <a:rPr lang="en-US" b="1" dirty="0" smtClean="0">
                    <a:sym typeface="Wingdings" panose="05000000000000000000" pitchFamily="2" charset="2"/>
                  </a:rPr>
                  <a:t>Beta is conjugate prior to Bernoulli</a:t>
                </a:r>
                <a:endParaRPr lang="en-US" b="1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−1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−1 </m:t>
                    </m:r>
                  </m:oMath>
                </a14:m>
                <a:r>
                  <a:rPr lang="en-US" dirty="0" smtClean="0"/>
                  <a:t>can be seen as a prior counts of heads and tails.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Continuous distribution of </a:t>
                </a:r>
                <a14:m>
                  <m:oMath xmlns:m="http://schemas.openxmlformats.org/officeDocument/2006/math">
                    <m:r>
                      <a:rPr lang="el-GR" sz="20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over the interval (0,1)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ym typeface="Wingdings" panose="05000000000000000000" pitchFamily="2" charset="2"/>
                  </a:rPr>
                  <a:t>Beta distribution can be used to express our prior beliefs about </a:t>
                </a:r>
                <a:r>
                  <a:rPr lang="en-US" dirty="0" smtClean="0">
                    <a:sym typeface="Wingdings" panose="05000000000000000000" pitchFamily="2" charset="2"/>
                  </a:rPr>
                  <a:t>the </a:t>
                </a:r>
                <a:r>
                  <a:rPr lang="en-US" dirty="0" smtClean="0"/>
                  <a:t>Bernoulli distributions </a:t>
                </a:r>
                <a:r>
                  <a:rPr lang="en-US" dirty="0">
                    <a:sym typeface="Wingdings" panose="05000000000000000000" pitchFamily="2" charset="2"/>
                  </a:rPr>
                  <a:t>parameter </a:t>
                </a:r>
                <a14:m>
                  <m:oMath xmlns:m="http://schemas.openxmlformats.org/officeDocument/2006/math">
                    <m:r>
                      <a:rPr lang="el-GR" sz="20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932603"/>
                <a:ext cx="8424936" cy="1808765"/>
              </a:xfrm>
              <a:prstGeom prst="rect">
                <a:avLst/>
              </a:prstGeom>
              <a:blipFill rotWithShape="1">
                <a:blip r:embed="rId2"/>
                <a:stretch>
                  <a:fillRect l="-507" t="-1684" b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7544" y="2567674"/>
                <a:ext cx="5539530" cy="861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Beta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𝜇</m:t>
                          </m:r>
                        </m:e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  <a:ea typeface="Cambria Math"/>
                            </a:rPr>
                            <m:t>Γ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  <a:ea typeface="Cambria Math"/>
                            </a:rPr>
                            <m:t>Γ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  <a:ea typeface="Cambria Math"/>
                            </a:rPr>
                            <m:t>Γ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</m:d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l-GR" sz="24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567674"/>
                <a:ext cx="5539530" cy="86132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7544" y="1095127"/>
                <a:ext cx="51201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/>
                        </a:rPr>
                        <m:t>𝐱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,…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0,1,…,0</m:t>
                          </m:r>
                        </m:e>
                      </m:d>
                    </m:oMath>
                  </m:oMathPara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095127"/>
                <a:ext cx="5120184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7544" y="1628800"/>
                <a:ext cx="8380628" cy="9885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𝐱</m:t>
                          </m:r>
                        </m:e>
                        <m:e>
                          <m:r>
                            <a:rPr lang="el-GR" sz="24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 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𝐵𝑒𝑟𝑛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|</m:t>
                          </m:r>
                          <m:r>
                            <a:rPr lang="el-GR" sz="24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l-GR" sz="24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el-GR" sz="2400" i="1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  <m:r>
                        <a:rPr lang="en-US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l-GR" sz="24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𝐻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l-GR" sz="24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628800"/>
                <a:ext cx="8380628" cy="9885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39552" y="3575786"/>
                <a:ext cx="7169270" cy="861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e>
                          <m:r>
                            <a:rPr lang="en-US" sz="2400" b="1" i="0" smtClean="0">
                              <a:latin typeface="Cambria Math"/>
                              <a:ea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  <m:e>
                              <m: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575786"/>
                <a:ext cx="7169270" cy="86132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619672" y="4400955"/>
                <a:ext cx="6312113" cy="468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l-GR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𝐻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1−</m:t>
                            </m:r>
                            <m:r>
                              <a:rPr lang="el-GR" sz="24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𝑏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r>
                      <a:rPr lang="en-US" sz="2400">
                        <a:latin typeface="Cambria Math"/>
                        <a:ea typeface="Cambria Math"/>
                      </a:rPr>
                      <m:t>∝</m:t>
                    </m:r>
                  </m:oMath>
                </a14:m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Beta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𝜇</m:t>
                        </m:r>
                      </m:e>
                      <m:e>
                        <m:r>
                          <a:rPr lang="en-US" sz="2400" b="0" i="1" smtClean="0">
                            <a:latin typeface="Cambria Math"/>
                          </a:rPr>
                          <m:t>𝐻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</m:oMath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400955"/>
                <a:ext cx="6312113" cy="468205"/>
              </a:xfrm>
              <a:prstGeom prst="rect">
                <a:avLst/>
              </a:prstGeom>
              <a:blipFill rotWithShape="1">
                <a:blip r:embed="rId7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ular Callout 16"/>
          <p:cNvSpPr/>
          <p:nvPr/>
        </p:nvSpPr>
        <p:spPr>
          <a:xfrm>
            <a:off x="6041636" y="4509120"/>
            <a:ext cx="258556" cy="288032"/>
          </a:xfrm>
          <a:prstGeom prst="wedgeRoundRectCallout">
            <a:avLst>
              <a:gd name="adj1" fmla="val 612848"/>
              <a:gd name="adj2" fmla="val -239978"/>
              <a:gd name="adj3" fmla="val 16667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6884466" y="4498487"/>
            <a:ext cx="258556" cy="288032"/>
          </a:xfrm>
          <a:prstGeom prst="wedgeRoundRectCallout">
            <a:avLst>
              <a:gd name="adj1" fmla="val 308539"/>
              <a:gd name="adj2" fmla="val -243669"/>
              <a:gd name="adj3" fmla="val 16667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7596336" y="3306688"/>
            <a:ext cx="1368152" cy="6263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Sufficient statistics</a:t>
            </a:r>
          </a:p>
        </p:txBody>
      </p:sp>
    </p:spTree>
    <p:extLst>
      <p:ext uri="{BB962C8B-B14F-4D97-AF65-F5344CB8AC3E}">
        <p14:creationId xmlns:p14="http://schemas.microsoft.com/office/powerpoint/2010/main" val="181613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236296" y="2092831"/>
            <a:ext cx="1749458" cy="1912233"/>
            <a:chOff x="7071014" y="4824527"/>
            <a:chExt cx="1749458" cy="1912233"/>
          </a:xfrm>
        </p:grpSpPr>
        <p:pic>
          <p:nvPicPr>
            <p:cNvPr id="22" name="Picture 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44"/>
            <a:stretch/>
          </p:blipFill>
          <p:spPr bwMode="auto">
            <a:xfrm>
              <a:off x="7092280" y="4824527"/>
              <a:ext cx="1728192" cy="1717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7956376" y="5208154"/>
                  <a:ext cx="75495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latin typeface="Cambria Math"/>
                          </a:rPr>
                          <m:t>𝐶</m:t>
                        </m:r>
                        <m:r>
                          <a:rPr lang="en-US" sz="1600" b="0" i="1" smtClean="0">
                            <a:latin typeface="Cambria Math"/>
                          </a:rPr>
                          <m:t>=3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6376" y="5208154"/>
                  <a:ext cx="754950" cy="33855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7268034" y="4875625"/>
                  <a:ext cx="320354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8034" y="4875625"/>
                  <a:ext cx="320354" cy="33855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94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8478852" y="6048395"/>
                  <a:ext cx="320354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8852" y="6048395"/>
                  <a:ext cx="320354" cy="33855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7071014" y="6398206"/>
                  <a:ext cx="32035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1014" y="6398206"/>
                  <a:ext cx="320354" cy="33855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94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Categorical and Multinomial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6967" y="2060848"/>
                <a:ext cx="27201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𝝅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67" y="2060848"/>
                <a:ext cx="2720168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203848" y="1700808"/>
            <a:ext cx="58326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One-hot encoding of a discrete event (       on a dice)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3528" y="1599183"/>
                <a:ext cx="26950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>
                          <a:latin typeface="Cambria Math"/>
                        </a:rPr>
                        <m:t>𝐱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0, 0, 1, 0, 0, 0 </m:t>
                          </m:r>
                        </m:e>
                      </m:d>
                    </m:oMath>
                  </m:oMathPara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599183"/>
                <a:ext cx="2695032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03848" y="2060848"/>
                <a:ext cx="5688632" cy="7818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Probabilities of  the events</a:t>
                </a:r>
              </a:p>
              <a:p>
                <a:r>
                  <a:rPr lang="en-US" dirty="0" smtClean="0"/>
                  <a:t>(eg.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6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6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6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6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6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for fair dice)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2060848"/>
                <a:ext cx="5688632" cy="781817"/>
              </a:xfrm>
              <a:prstGeom prst="rect">
                <a:avLst/>
              </a:prstGeom>
              <a:blipFill rotWithShape="1">
                <a:blip r:embed="rId9"/>
                <a:stretch>
                  <a:fillRect l="-965" t="-3906" b="-31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95536" y="3955299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Categorical distribution</a:t>
            </a:r>
            <a:r>
              <a:rPr lang="en-US" dirty="0" smtClean="0"/>
              <a:t> simply “returns” the probability of a given event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Sample from the distribution is the event (or its one-hot encoding)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7544" y="5661248"/>
                <a:ext cx="8280920" cy="1007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Multinomial distribution</a:t>
                </a:r>
                <a:r>
                  <a:rPr lang="en-US" dirty="0" smtClean="0"/>
                  <a:t> is also described by single probability vector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n-US" b="1" dirty="0" smtClean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How </a:t>
                </a:r>
                <a:r>
                  <a:rPr lang="en-US" dirty="0"/>
                  <a:t>many </a:t>
                </a:r>
                <a:r>
                  <a:rPr lang="en-US" dirty="0" smtClean="0"/>
                  <a:t>ones, twos, threes, … do </a:t>
                </a:r>
                <a:r>
                  <a:rPr lang="en-US" dirty="0"/>
                  <a:t>I get </a:t>
                </a:r>
                <a:r>
                  <a:rPr lang="en-US" dirty="0" smtClean="0"/>
                  <a:t>if I throw the dice N times?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Sample from the distribution is vector of numbers (e.g. 11x one, 8x two, …)</a:t>
                </a:r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661248"/>
                <a:ext cx="8280920" cy="1007135"/>
              </a:xfrm>
              <a:prstGeom prst="rect">
                <a:avLst/>
              </a:prstGeom>
              <a:blipFill rotWithShape="1">
                <a:blip r:embed="rId10"/>
                <a:stretch>
                  <a:fillRect l="-515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161419" y="3024535"/>
                <a:ext cx="1276183" cy="764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419" y="3024535"/>
                <a:ext cx="1276183" cy="76450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211960" y="3204661"/>
                <a:ext cx="30011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𝝅</m:t>
                    </m:r>
                  </m:oMath>
                </a14:m>
                <a:r>
                  <a:rPr lang="en-US" dirty="0" smtClean="0"/>
                  <a:t> is a point on a simplex</a:t>
                </a:r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3204661"/>
                <a:ext cx="3001143" cy="369332"/>
              </a:xfrm>
              <a:prstGeom prst="rect">
                <a:avLst/>
              </a:prstGeom>
              <a:blipFill rotWithShape="1">
                <a:blip r:embed="rId12"/>
                <a:stretch>
                  <a:fillRect l="-1829" t="-8333" r="-101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51520" y="2944516"/>
                <a:ext cx="2813911" cy="9885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/>
                        </a:rPr>
                        <m:t>Cat</m:t>
                      </m:r>
                      <m:r>
                        <a:rPr lang="en-US" sz="2400" i="1">
                          <a:latin typeface="Cambria Math"/>
                        </a:rPr>
                        <m:t>(</m:t>
                      </m:r>
                      <m:r>
                        <a:rPr lang="en-US" sz="2400" b="1">
                          <a:latin typeface="Cambria Math"/>
                        </a:rPr>
                        <m:t>𝐱</m:t>
                      </m:r>
                      <m:r>
                        <a:rPr lang="en-US" sz="2400" i="1">
                          <a:latin typeface="Cambria Math"/>
                        </a:rPr>
                        <m:t>|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400" i="1">
                          <a:latin typeface="Cambria Math"/>
                        </a:rPr>
                        <m:t>)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</m:oMath>
                  </m:oMathPara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944516"/>
                <a:ext cx="2813911" cy="98854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23528" y="4816724"/>
                <a:ext cx="7170361" cy="9885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Mult</m:t>
                      </m:r>
                      <m:r>
                        <a:rPr lang="en-US" sz="24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, …,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|</m:t>
                      </m:r>
                      <m:r>
                        <a:rPr lang="en-US" sz="2400" b="1" i="1" smtClean="0">
                          <a:latin typeface="Cambria Math"/>
                        </a:rPr>
                        <m:t>𝝅</m:t>
                      </m:r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r>
                        <a:rPr lang="en-US" sz="2400" b="0" i="1" smtClean="0">
                          <a:latin typeface="Cambria Math"/>
                        </a:rPr>
                        <m:t>𝑁</m:t>
                      </m:r>
                      <m:r>
                        <a:rPr lang="en-US" sz="2400" i="1">
                          <a:latin typeface="Cambria Math"/>
                        </a:rPr>
                        <m:t>)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</a:rPr>
                                <m:t>…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nary>
                        <m:naryPr>
                          <m:chr m:val="∏"/>
                          <m:sup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</m:oMath>
                  </m:oMathPara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816724"/>
                <a:ext cx="7170361" cy="98854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" descr="https://upload.wikimedia.org/wikipedia/commons/thumb/b/b1/Dice-3-b.svg/1024px-Dice-3-b.svg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453" y="1726108"/>
            <a:ext cx="334740" cy="33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05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  <p:tag name="FONTSIZE" val="10"/>
</p:tagLst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13650</TotalTime>
  <Words>3360</Words>
  <Application>Microsoft Office PowerPoint</Application>
  <PresentationFormat>On-screen Show (4:3)</PresentationFormat>
  <Paragraphs>241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Výchozí návrh</vt:lpstr>
      <vt:lpstr>PowerPoint Presentation</vt:lpstr>
      <vt:lpstr>Frequentist vs. Bayesian</vt:lpstr>
      <vt:lpstr>Coin flipping example</vt:lpstr>
      <vt:lpstr>Coin flipping example (cont.)</vt:lpstr>
      <vt:lpstr>Distributions from our example</vt:lpstr>
      <vt:lpstr>Bernoulli and Binomial distributions</vt:lpstr>
      <vt:lpstr>Beta distribution</vt:lpstr>
      <vt:lpstr>Beta as a conjugate prior</vt:lpstr>
      <vt:lpstr>Categorical and Multinomial distribution</vt:lpstr>
      <vt:lpstr>Dirichlet distribution</vt:lpstr>
      <vt:lpstr>Dirichlet as a conjugate prior</vt:lpstr>
      <vt:lpstr>Gaussian distribution (univariate)</vt:lpstr>
      <vt:lpstr>Gamma distribution</vt:lpstr>
      <vt:lpstr>NormalGamma distribution</vt:lpstr>
      <vt:lpstr>NormalGamma distribution</vt:lpstr>
      <vt:lpstr>Gaussian distribution (multivariate)</vt:lpstr>
      <vt:lpstr>Gaussian distribution (multivariate)</vt:lpstr>
      <vt:lpstr>Exponential family</vt:lpstr>
      <vt:lpstr>Exponential family</vt:lpstr>
      <vt:lpstr>Parameter estimation revisited</vt:lpstr>
      <vt:lpstr>Posterior predictive distribution</vt:lpstr>
      <vt:lpstr>Posterior predictive for Bernoulli</vt:lpstr>
      <vt:lpstr>Posterior predictive for Categorical</vt:lpstr>
      <vt:lpstr>Student’s t-distribution</vt:lpstr>
      <vt:lpstr>Student’s t-distribution</vt:lpstr>
    </vt:vector>
  </TitlesOfParts>
  <Company>VUT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Lukáš Burget</dc:creator>
  <cp:lastModifiedBy>Lukas</cp:lastModifiedBy>
  <cp:revision>258</cp:revision>
  <cp:lastPrinted>2017-07-26T03:13:28Z</cp:lastPrinted>
  <dcterms:created xsi:type="dcterms:W3CDTF">2007-07-12T20:13:03Z</dcterms:created>
  <dcterms:modified xsi:type="dcterms:W3CDTF">2017-07-26T23:49:01Z</dcterms:modified>
</cp:coreProperties>
</file>