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2" r:id="rId2"/>
    <p:sldId id="474" r:id="rId3"/>
    <p:sldId id="475" r:id="rId4"/>
    <p:sldId id="482" r:id="rId5"/>
    <p:sldId id="510" r:id="rId6"/>
    <p:sldId id="484" r:id="rId7"/>
    <p:sldId id="485" r:id="rId8"/>
    <p:sldId id="486" r:id="rId9"/>
    <p:sldId id="487" r:id="rId10"/>
    <p:sldId id="489" r:id="rId11"/>
    <p:sldId id="509" r:id="rId12"/>
    <p:sldId id="490" r:id="rId13"/>
    <p:sldId id="491" r:id="rId14"/>
    <p:sldId id="492" r:id="rId15"/>
    <p:sldId id="513" r:id="rId16"/>
    <p:sldId id="512" r:id="rId17"/>
    <p:sldId id="514" r:id="rId18"/>
    <p:sldId id="511" r:id="rId19"/>
    <p:sldId id="498" r:id="rId20"/>
    <p:sldId id="476" r:id="rId21"/>
    <p:sldId id="477" r:id="rId22"/>
    <p:sldId id="478" r:id="rId23"/>
    <p:sldId id="480" r:id="rId24"/>
    <p:sldId id="481" r:id="rId25"/>
    <p:sldId id="494" r:id="rId26"/>
    <p:sldId id="495" r:id="rId27"/>
    <p:sldId id="497" r:id="rId28"/>
    <p:sldId id="499" r:id="rId29"/>
    <p:sldId id="502" r:id="rId30"/>
    <p:sldId id="501" r:id="rId31"/>
    <p:sldId id="504" r:id="rId32"/>
    <p:sldId id="505" r:id="rId33"/>
    <p:sldId id="506" r:id="rId34"/>
    <p:sldId id="508" r:id="rId35"/>
    <p:sldId id="503" r:id="rId36"/>
  </p:sldIdLst>
  <p:sldSz cx="9144000" cy="6858000" type="screen4x3"/>
  <p:notesSz cx="6858000" cy="9144000"/>
  <p:custDataLst>
    <p:tags r:id="rId3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FF3399"/>
    <a:srgbClr val="FF66FF"/>
    <a:srgbClr val="FF0000"/>
    <a:srgbClr val="000066"/>
    <a:srgbClr val="A50021"/>
    <a:srgbClr val="003366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3" autoAdjust="0"/>
    <p:restoredTop sz="86506" autoAdjust="0"/>
  </p:normalViewPr>
  <p:slideViewPr>
    <p:cSldViewPr>
      <p:cViewPr>
        <p:scale>
          <a:sx n="90" d="100"/>
          <a:sy n="90" d="100"/>
        </p:scale>
        <p:origin x="-174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6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4.png"/><Relationship Id="rId7" Type="http://schemas.openxmlformats.org/officeDocument/2006/relationships/image" Target="../media/image6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00.png"/><Relationship Id="rId4" Type="http://schemas.openxmlformats.org/officeDocument/2006/relationships/image" Target="../media/image5.png"/><Relationship Id="rId9" Type="http://schemas.openxmlformats.org/officeDocument/2006/relationships/image" Target="../media/image6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</a:t>
            </a:r>
            <a:r>
              <a:rPr lang="en-US" sz="3600" dirty="0" smtClean="0"/>
              <a:t>in Machine Learning</a:t>
            </a:r>
          </a:p>
          <a:p>
            <a:endParaRPr lang="en-US" altLang="en-US" sz="3600" dirty="0"/>
          </a:p>
          <a:p>
            <a:r>
              <a:rPr lang="en-US" altLang="en-US" sz="2800" dirty="0"/>
              <a:t> Approximate inference in Bayesian models</a:t>
            </a:r>
            <a:endParaRPr lang="cs-CZ" altLang="en-US" sz="28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Escuela</a:t>
            </a:r>
            <a:r>
              <a:rPr lang="en-US" sz="2000" kern="0" dirty="0"/>
              <a:t> de </a:t>
            </a:r>
            <a:r>
              <a:rPr lang="en-US" sz="2000" kern="0" dirty="0" err="1"/>
              <a:t>Ciencias</a:t>
            </a:r>
            <a:r>
              <a:rPr lang="en-US" sz="2000" kern="0" dirty="0"/>
              <a:t> </a:t>
            </a:r>
            <a:r>
              <a:rPr lang="en-US" sz="2000" kern="0" dirty="0" err="1"/>
              <a:t>Informáticas</a:t>
            </a:r>
            <a:r>
              <a:rPr lang="en-US" sz="2000" kern="0" dirty="0"/>
              <a:t> 2017</a:t>
            </a:r>
          </a:p>
          <a:p>
            <a:pPr marL="0" indent="0" algn="ctr">
              <a:buNone/>
            </a:pPr>
            <a:r>
              <a:rPr lang="en-US" sz="2000" kern="0" dirty="0" smtClean="0"/>
              <a:t>Buenos Aires, July 24-29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377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  <a:blipFill rotWithShape="1">
                <a:blip r:embed="rId3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0269"/>
                <a:ext cx="8229600" cy="752947"/>
              </a:xfrm>
            </p:spPr>
            <p:txBody>
              <a:bodyPr/>
              <a:lstStyle/>
              <a:p>
                <a:r>
                  <a:rPr lang="en-US" sz="2000" dirty="0" smtClean="0"/>
                  <a:t>Again, we obtain induced factorization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0269"/>
                <a:ext cx="8229600" cy="752947"/>
              </a:xfrm>
              <a:blipFill rotWithShape="1">
                <a:blip r:embed="rId4"/>
                <a:stretch>
                  <a:fillRect l="-593" t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108538"/>
            <a:ext cx="8676456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Flashback - Factorization over components</a:t>
            </a:r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2532" y="836712"/>
                <a:ext cx="9252520" cy="5842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kern="0" dirty="0" smtClean="0"/>
                  <a:t>Example with only 3 fames (</a:t>
                </a:r>
                <a:r>
                  <a:rPr lang="en-US" sz="1800" kern="0" dirty="0" err="1" smtClean="0"/>
                  <a:t>i.e</a:t>
                </a:r>
                <a:r>
                  <a:rPr lang="en-US" sz="18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𝐳</m:t>
                    </m:r>
                    <m:r>
                      <a:rPr lang="en-US" sz="1800" b="0" i="0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kern="0" dirty="0" smtClean="0"/>
                  <a:t>)</a:t>
                </a:r>
              </a:p>
              <a:p>
                <a:pPr marL="0" indent="0">
                  <a:buNone/>
                </a:pPr>
                <a:endParaRPr lang="en-US" sz="1100" kern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5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550" b="0" i="1" dirty="0" smtClean="0">
                    <a:latin typeface="Cambria Math"/>
                  </a:rPr>
                  <a:t/>
                </a:r>
                <a:br>
                  <a:rPr lang="en-US" sz="155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155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5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5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5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50" b="0" i="1" smtClean="0">
                              <a:latin typeface="Cambria Math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5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5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r>
                            <a:rPr lang="en-US" sz="155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50" i="1">
                              <a:latin typeface="Cambria Math"/>
                            </a:rPr>
                            <m:t>=</m:t>
                          </m: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r>
                            <a:rPr lang="en-US" sz="155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50" i="1">
                              <a:latin typeface="Cambria Math"/>
                            </a:rPr>
                            <m:t>=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50" i="1">
                              <a:latin typeface="Cambria Math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155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32" y="836712"/>
                <a:ext cx="9252520" cy="5842917"/>
              </a:xfrm>
              <a:prstGeom prst="rect">
                <a:avLst/>
              </a:prstGeom>
              <a:blipFill rotWithShape="1">
                <a:blip r:embed="rId2"/>
                <a:stretch>
                  <a:fillRect l="-593" t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9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sz="4000" dirty="0" smtClean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2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Updating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means updating the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" y="1196752"/>
            <a:ext cx="8964487" cy="24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72" y="3896567"/>
            <a:ext cx="2774788" cy="2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solidFill>
                      <a:srgbClr val="000000"/>
                    </a:solidFill>
                  </a:rPr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Updating distributions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𝝅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means updating the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=[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78513" cy="36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 smtClean="0">
                    <a:solidFill>
                      <a:srgbClr val="000000"/>
                    </a:solidFill>
                  </a:rPr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483199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(. )</m:t>
                    </m:r>
                  </m:oMath>
                </a14:m>
                <a:r>
                  <a:rPr lang="en-US" dirty="0" smtClean="0"/>
                  <a:t> is digamma function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Updating distributions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:r>
                  <a:rPr lang="en-US" dirty="0" smtClean="0"/>
                  <a:t>computing responsibilities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31992"/>
                <a:ext cx="770485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1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06565"/>
            <a:ext cx="8712969" cy="16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11" y="3725343"/>
            <a:ext cx="3175049" cy="7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4000" dirty="0" smtClean="0"/>
              <a:t>Summary of VB-GMM updates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507288" cy="4525963"/>
              </a:xfrm>
            </p:spPr>
            <p:txBody>
              <a:bodyPr/>
              <a:lstStyle/>
              <a:p>
                <a:r>
                  <a:rPr lang="en-US" sz="2000" dirty="0" smtClean="0"/>
                  <a:t>Update distributions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(i.e. the responsibilities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dirty="0" smtClean="0"/>
                  <a:t>):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=1..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, update parameters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0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900" dirty="0" smtClean="0"/>
              </a:p>
              <a:p>
                <a:r>
                  <a:rPr lang="en-US" sz="2000" dirty="0" smtClean="0"/>
                  <a:t>Iterate until convergence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507288" cy="4525963"/>
              </a:xfrm>
              <a:blipFill rotWithShape="1">
                <a:blip r:embed="rId2"/>
                <a:stretch>
                  <a:fillRect l="-573" t="-539" b="-36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63638"/>
            <a:ext cx="1717905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8" y="3374107"/>
            <a:ext cx="3680272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4123"/>
            <a:ext cx="8136904" cy="8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8" y="3511375"/>
            <a:ext cx="2774788" cy="2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kas\Desktop\Bayesian Models in Machine Learning\VB_mu_lambda_posteri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2" y="2420888"/>
            <a:ext cx="9612560" cy="46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VB parameter posteriors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/>
              <a:lstStyle/>
              <a:p>
                <a:r>
                  <a:rPr lang="en-US" sz="1800" dirty="0" smtClean="0"/>
                  <a:t>Priors: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, 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|0.0,  0.05,  0.05,  0.05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,  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=1..</m:t>
                    </m:r>
                    <m:r>
                      <a:rPr lang="en-US" sz="1800" i="1">
                        <a:latin typeface="Cambria Math"/>
                      </a:rPr>
                      <m:t>𝐶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, 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Dir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|[1, 1, 1, 1, 1, 1]</m:t>
                        </m:r>
                      </m:e>
                    </m:d>
                  </m:oMath>
                </a14:m>
                <a:endParaRPr lang="en-US" sz="1000" dirty="0" smtClean="0">
                  <a:latin typeface="Cambria Math"/>
                </a:endParaRPr>
              </a:p>
              <a:p>
                <a:r>
                  <a:rPr lang="en-US" sz="1800" dirty="0" smtClean="0"/>
                  <a:t>Posteriors:</a:t>
                </a:r>
                <a:endParaRPr lang="en-US" sz="180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 smtClean="0"/>
                          <m:t>17.1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8.3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32.2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 1.0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1.0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46.4</m:t>
                        </m:r>
                      </m:e>
                    </m:d>
                  </m:oMath>
                </a14:m>
                <a:r>
                  <a:rPr lang="en-US" sz="1800" b="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for the 6 Gaussian components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3"/>
                <a:stretch>
                  <a:fillRect l="-444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995936" y="5157192"/>
            <a:ext cx="1224136" cy="576064"/>
          </a:xfrm>
          <a:prstGeom prst="wedgeRoundRectCallout">
            <a:avLst>
              <a:gd name="adj1" fmla="val -59919"/>
              <a:gd name="adj2" fmla="val 1049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Fallback to prior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995936" y="5157192"/>
            <a:ext cx="1224136" cy="576064"/>
          </a:xfrm>
          <a:prstGeom prst="wedgeRoundRectCallout">
            <a:avLst>
              <a:gd name="adj1" fmla="val 52127"/>
              <a:gd name="adj2" fmla="val -888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Fallback to prior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364088" y="1628800"/>
            <a:ext cx="1224136" cy="576064"/>
          </a:xfrm>
          <a:prstGeom prst="wedgeRoundRectCallout">
            <a:avLst>
              <a:gd name="adj1" fmla="val -133749"/>
              <a:gd name="adj2" fmla="val 569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Fallback to prior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VB-GMM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363272" cy="4525963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 can be evaluated to check for the convergence</a:t>
                </a:r>
              </a:p>
              <a:p>
                <a:pPr lvl="1"/>
                <a:r>
                  <a:rPr lang="en-US" sz="1800" dirty="0" smtClean="0">
                    <a:solidFill>
                      <a:srgbClr val="000000"/>
                    </a:solidFill>
                    <a:ea typeface="Cambria Math"/>
                  </a:rPr>
                  <a:t>Formula not shown here</a:t>
                </a:r>
              </a:p>
              <a:p>
                <a:pPr lvl="1"/>
                <a:endParaRPr lang="en-US" sz="160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Posterior predictive distribution is a mixture </a:t>
                </a:r>
                <a:r>
                  <a:rPr lang="en-US" sz="2000" dirty="0"/>
                  <a:t>component </a:t>
                </a:r>
                <a:r>
                  <a:rPr lang="en-US" sz="2000" dirty="0" smtClean="0"/>
                  <a:t>specific posterior </a:t>
                </a:r>
                <a:r>
                  <a:rPr lang="en-US" sz="2000" dirty="0"/>
                  <a:t>predictive </a:t>
                </a:r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of Student’s t-distributions</a:t>
                </a:r>
              </a:p>
              <a:p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n-US" sz="2000" dirty="0" smtClean="0"/>
                  <a:t>where mixture weights are give by </a:t>
                </a:r>
                <a:r>
                  <a:rPr lang="en-US" sz="2000" dirty="0"/>
                  <a:t>categorical </a:t>
                </a:r>
                <a:r>
                  <a:rPr lang="en-US" sz="2000" dirty="0" smtClean="0"/>
                  <a:t>posterior predictive: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  <a:p>
                <a:pPr marL="514350" lvl="1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363272" cy="4525963"/>
              </a:xfrm>
              <a:blipFill rotWithShape="1">
                <a:blip r:embed="rId2"/>
                <a:stretch>
                  <a:fillRect l="-583" t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VB predictive vs. ML solution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600" cy="41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5005625"/>
                <a:ext cx="80648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VB</a:t>
                </a:r>
                <a:r>
                  <a:rPr lang="en-US" sz="2000" dirty="0" smtClean="0"/>
                  <a:t> was initialized from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ML</a:t>
                </a:r>
                <a:r>
                  <a:rPr lang="en-US" sz="2000" dirty="0" smtClean="0"/>
                  <a:t> solution – first update of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dirty="0" smtClean="0"/>
                  <a:t> uses the responsibilities from last ML iteration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VB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recovers from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ML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overfitting and more robust solution closer to the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true distribution</a:t>
                </a:r>
                <a:r>
                  <a:rPr lang="en-US" sz="2000" dirty="0" smtClean="0"/>
                  <a:t> for generating the training data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05625"/>
                <a:ext cx="806489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81" t="-1843" r="-1437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inference </a:t>
            </a:r>
            <a:br>
              <a:rPr lang="en-US" dirty="0" smtClean="0"/>
            </a:br>
            <a:r>
              <a:rPr lang="en-US" sz="4000" dirty="0" smtClean="0"/>
              <a:t>(for Bayesian GMM)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 smtClean="0">
                    <a:solidFill>
                      <a:schemeClr val="bg2"/>
                    </a:solidFill>
                  </a:rPr>
                  <a:t>Variational Bayes</a:t>
                </a:r>
              </a:p>
              <a:p>
                <a:pPr lvl="3"/>
                <a:r>
                  <a:rPr lang="en-US" dirty="0" smtClean="0">
                    <a:solidFill>
                      <a:schemeClr val="bg2"/>
                    </a:solidFill>
                  </a:rPr>
                  <a:t>Approximate intractable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with 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lvl="3"/>
                <a:r>
                  <a:rPr lang="en-US" dirty="0" smtClean="0">
                    <a:solidFill>
                      <a:schemeClr val="bg2"/>
                    </a:solidFill>
                  </a:rPr>
                  <a:t>Iteratively tune parameters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||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pPr lvl="3"/>
                <a:endParaRPr lang="en-US" dirty="0"/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Gibbs sampling</a:t>
                </a:r>
              </a:p>
              <a:p>
                <a:pPr lvl="3"/>
                <a:r>
                  <a:rPr lang="en-US" dirty="0" smtClean="0">
                    <a:solidFill>
                      <a:schemeClr val="tx1"/>
                    </a:solidFill>
                  </a:rPr>
                  <a:t>Instead of obtaining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dirty="0" smtClean="0">
                    <a:solidFill>
                      <a:schemeClr val="tx1"/>
                    </a:solidFill>
                  </a:rPr>
                  <a:t>Integrating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(e.g. for predictive distribution) can be approximated with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empirical expectations</a:t>
                </a:r>
                <a:endParaRPr lang="en-US" i="1" dirty="0" smtClean="0">
                  <a:solidFill>
                    <a:schemeClr val="bg2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bg2"/>
                    </a:solidFill>
                  </a:rPr>
                  <a:t>…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</p:spPr>
            <p:txBody>
              <a:bodyPr/>
              <a:lstStyle/>
              <a:p>
                <a:r>
                  <a:rPr lang="en-US" sz="2000" dirty="0" smtClean="0"/>
                  <a:t>We assume that the observed data were generated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Dir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For Gaussian component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=1…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sz="1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800" b="0" i="0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𝜅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b="0" dirty="0" smtClean="0"/>
              </a:p>
              <a:p>
                <a:pPr lvl="1"/>
                <a:r>
                  <a:rPr lang="en-US" sz="1800" dirty="0" smtClean="0"/>
                  <a:t>For each observation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=1…</m:t>
                    </m:r>
                    <m:r>
                      <a:rPr lang="en-US" sz="18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1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1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1400" dirty="0"/>
              </a:p>
              <a:p>
                <a:pPr marL="457200"/>
                <a:endParaRPr lang="en-US" sz="1400" dirty="0" smtClean="0"/>
              </a:p>
              <a:p>
                <a:pPr marL="457200"/>
                <a:r>
                  <a:rPr lang="en-US" sz="2000" dirty="0" smtClean="0"/>
                  <a:t>The task is to infer the posterior distribution of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given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observed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data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 marL="457200"/>
                <a:endParaRPr lang="en-US" sz="1400" dirty="0" smtClean="0"/>
              </a:p>
              <a:p>
                <a:pPr marL="457200"/>
                <a:r>
                  <a:rPr lang="en-US" sz="2000" dirty="0" smtClean="0"/>
                  <a:t>Intractable: need for approximations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  <a:blipFill rotWithShape="1">
                <a:blip r:embed="rId2"/>
                <a:stretch>
                  <a:fillRect l="-834" t="-49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Bayesian Gaussian Mixture Model</a:t>
            </a:r>
            <a:endParaRPr lang="cs-CZ" altLang="en-US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AutoShape 13"/>
          <p:cNvCxnSpPr>
            <a:cxnSpLocks noChangeShapeType="1"/>
            <a:stCxn id="39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42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80813" y="2954726"/>
                <a:ext cx="502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13" y="2954726"/>
                <a:ext cx="50212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AutoShape 13"/>
          <p:cNvCxnSpPr>
            <a:cxnSpLocks noChangeShapeType="1"/>
            <a:endCxn id="39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b="43953"/>
          <a:stretch/>
        </p:blipFill>
        <p:spPr bwMode="auto">
          <a:xfrm>
            <a:off x="467544" y="6130469"/>
            <a:ext cx="8604447" cy="6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99144" y="242799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2492896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92896"/>
                <a:ext cx="114736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</a:t>
            </a:r>
            <a:r>
              <a:rPr lang="en-US" dirty="0"/>
              <a:t>S</a:t>
            </a:r>
            <a:r>
              <a:rPr lang="en-US" dirty="0" smtClean="0"/>
              <a:t>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</p:spPr>
            <p:txBody>
              <a:bodyPr/>
              <a:lstStyle/>
              <a:p>
                <a:r>
                  <a:rPr lang="en-US" sz="2000" dirty="0" smtClean="0"/>
                  <a:t>Assume we cannot sample from complex joint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but it is possible to sample from conditional distributions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/>
                  <a:t> and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b="0" i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b="0" i="1" smtClean="0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 smtClean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and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 smtClean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Iterate previous two steps</a:t>
                </a:r>
              </a:p>
              <a:p>
                <a:pPr marL="857250" lvl="1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r>
                  <a:rPr lang="en-US" sz="2000" dirty="0" smtClean="0"/>
                  <a:t>After several iterations (burn-in) the algorithm starts generating samples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It can be extended to more than two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  <a:blipFill rotWithShape="1">
                <a:blip r:embed="rId2"/>
                <a:stretch>
                  <a:fillRect l="-593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Gibbs Sampling for Bayesian GMM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4176"/>
                <a:ext cx="8229600" cy="5213176"/>
              </a:xfrm>
            </p:spPr>
            <p:txBody>
              <a:bodyPr/>
              <a:lstStyle/>
              <a:p>
                <a:r>
                  <a:rPr lang="en-US" sz="2000" dirty="0" smtClean="0"/>
                  <a:t>Using sampled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{</m:t>
                        </m:r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/>
                  <a:t>, generate new samples (hard assignments of observations to GMM components) from posterior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pPr lvl="1"/>
                <a:r>
                  <a:rPr lang="en-US" sz="1800" dirty="0" smtClean="0"/>
                  <a:t>The distribution is just like the responsibilities from EM: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2000" dirty="0" smtClean="0"/>
              </a:p>
              <a:p>
                <a:r>
                  <a:rPr lang="en-US" sz="2000" dirty="0" smtClean="0"/>
                  <a:t>Using the sampled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for each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/>
                  <a:t>generate </a:t>
                </a:r>
                <a:r>
                  <a:rPr lang="en-US" sz="2000" dirty="0"/>
                  <a:t>new samples </a:t>
                </a:r>
                <a:r>
                  <a:rPr lang="en-US" sz="2000" dirty="0" smtClean="0"/>
                  <a:t>of GMM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/>
                  <a:t> from posteriors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 smtClean="0"/>
                  <a:t>Estimate sufficient statistics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 using the observations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1600" dirty="0" smtClean="0"/>
                  <a:t> (i.e. those hard assigned to the component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 smtClean="0"/>
                  <a:t>) and calculated the posterior as:</a:t>
                </a:r>
                <a:endParaRPr lang="en-US" sz="1600" dirty="0"/>
              </a:p>
              <a:p>
                <a:pPr lvl="1"/>
                <a:endParaRPr lang="en-US" sz="1100" dirty="0"/>
              </a:p>
              <a:p>
                <a:pPr lvl="1"/>
                <a:endParaRPr lang="en-US" sz="11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/>
                  <a:t> from posterior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e>
                        <m:sSup>
                          <m:sSup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p>
                            <m:r>
                              <a:rPr lang="en-US" sz="2000" b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𝜶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𝐍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where the vector of component occupation counts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𝐍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given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4176"/>
                <a:ext cx="8229600" cy="5213176"/>
              </a:xfrm>
              <a:blipFill rotWithShape="1">
                <a:blip r:embed="rId2"/>
                <a:stretch>
                  <a:fillRect l="-593" t="-46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852936"/>
                <a:ext cx="8244408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∗−1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∗−1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8244408" cy="7455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8843" y="4940923"/>
                <a:ext cx="9252520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NormalGam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ma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3" y="4940923"/>
                <a:ext cx="9252520" cy="720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5-iterations of GS</a:t>
            </a:r>
            <a:endParaRPr lang="en-US" dirty="0"/>
          </a:p>
        </p:txBody>
      </p:sp>
      <p:pic>
        <p:nvPicPr>
          <p:cNvPr id="36866" name="Picture 2" descr="C:\Users\Lukas\Desktop\qqq\GibbsSampling_5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Predictive distributions</a:t>
                </a:r>
                <a:r>
                  <a:rPr lang="en-US" dirty="0"/>
                  <a:t> can be approximated by empirical expectations using the samples from the posterior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0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9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smtClean="0"/>
              <a:t>30-iterations </a:t>
            </a:r>
            <a:r>
              <a:rPr lang="en-US" dirty="0"/>
              <a:t>of GS</a:t>
            </a:r>
          </a:p>
        </p:txBody>
      </p:sp>
      <p:pic>
        <p:nvPicPr>
          <p:cNvPr id="35842" name="Picture 2" descr="C:\Users\Lukas\Desktop\qqq\GibbsSampling_30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Predictive distributions</a:t>
                </a:r>
                <a:r>
                  <a:rPr lang="en-US" dirty="0"/>
                  <a:t> can be approximated by empirical expectations using the samples from the posterior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0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4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dirty="0" smtClean="0"/>
              <a:t>Collapsed GS for </a:t>
            </a:r>
            <a:r>
              <a:rPr lang="en-US" sz="4000" dirty="0"/>
              <a:t>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</p:spPr>
            <p:txBody>
              <a:bodyPr/>
              <a:lstStyle/>
              <a:p>
                <a:r>
                  <a:rPr lang="en-US" sz="2000" dirty="0" smtClean="0"/>
                  <a:t>Sampling discrete latent variables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 fine as they have limited number of possible values</a:t>
                </a:r>
              </a:p>
              <a:p>
                <a:r>
                  <a:rPr lang="en-US" sz="2000" dirty="0" smtClean="0"/>
                  <a:t>For </a:t>
                </a:r>
                <a:r>
                  <a:rPr lang="en-US" sz="2000" dirty="0"/>
                  <a:t>continuous latent variables </a:t>
                </a:r>
                <a:r>
                  <a:rPr lang="en-US" sz="2000" dirty="0" smtClean="0"/>
                  <a:t>like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, however, we might need too many samples to get a reasonable representation of their posterior distributions (especially for multivariate higher dimensional variables).</a:t>
                </a:r>
              </a:p>
              <a:p>
                <a:r>
                  <a:rPr lang="en-US" sz="2000" dirty="0" smtClean="0"/>
                  <a:t>Collapsed Gibbs Sampling</a:t>
                </a:r>
              </a:p>
              <a:p>
                <a:pPr lvl="1"/>
                <a:r>
                  <a:rPr lang="en-US" sz="1600" dirty="0" smtClean="0"/>
                  <a:t>Iterates over (and samples only from) a subset of the latent variables in the model (e.g. the discrete ones)</a:t>
                </a:r>
              </a:p>
              <a:p>
                <a:pPr lvl="1"/>
                <a:r>
                  <a:rPr lang="en-US" sz="1600" dirty="0" smtClean="0"/>
                  <a:t>integrates (marginalizes) over the remaining (continuous) variables</a:t>
                </a:r>
              </a:p>
              <a:p>
                <a:pPr marL="400050"/>
                <a:r>
                  <a:rPr lang="en-US" sz="2000" dirty="0" smtClean="0"/>
                  <a:t>CBS for Bayesian GMM:</a:t>
                </a:r>
              </a:p>
              <a:p>
                <a:pPr marL="57150" indent="0">
                  <a:buNone/>
                </a:pPr>
                <a:endParaRPr lang="en-US" sz="2000" dirty="0" smtClean="0"/>
              </a:p>
              <a:p>
                <a:pPr marL="57150" indent="0">
                  <a:buNone/>
                </a:pPr>
                <a:endParaRPr lang="en-US" sz="2000" dirty="0" smtClean="0"/>
              </a:p>
              <a:p>
                <a:pPr marL="57150" indent="0">
                  <a:buNone/>
                </a:pPr>
                <a:endParaRPr lang="en-US" sz="2000" dirty="0" smtClean="0"/>
              </a:p>
              <a:p>
                <a:pPr marL="57150" indent="0">
                  <a:buNone/>
                </a:pPr>
                <a:r>
                  <a:rPr lang="en-US" sz="2000" dirty="0" smtClean="0"/>
                  <a:t>	where</a:t>
                </a:r>
                <a:r>
                  <a:rPr lang="en-US" sz="2000" b="1" dirty="0" smtClean="0"/>
                  <a:t> </a:t>
                </a:r>
                <a:endParaRPr lang="en-US" sz="1800" b="1" i="0" dirty="0" smtClean="0">
                  <a:latin typeface="Cambria Math"/>
                </a:endParaRPr>
              </a:p>
              <a:p>
                <a:pPr marL="57150" indent="0">
                  <a:buNone/>
                </a:pPr>
                <a:r>
                  <a:rPr lang="en-US" sz="1800" b="1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𝐳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removed</a:t>
                </a:r>
              </a:p>
              <a:p>
                <a:pPr marL="57150" indent="0">
                  <a:buNone/>
                </a:pPr>
                <a:r>
                  <a:rPr lang="en-US" sz="1800" b="1" dirty="0"/>
                  <a:t>	</a:t>
                </a:r>
                <a:r>
                  <a:rPr lang="en-US" sz="18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removed</a:t>
                </a:r>
                <a:endParaRPr lang="en-US" sz="2000" dirty="0"/>
              </a:p>
              <a:p>
                <a:pPr marL="514350" lvl="1" indent="0">
                  <a:buNone/>
                </a:pPr>
                <a:endParaRPr lang="en-US" sz="2000" dirty="0" smtClean="0"/>
              </a:p>
              <a:p>
                <a:pPr marL="51435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  <a:blipFill rotWithShape="1">
                <a:blip r:embed="rId2"/>
                <a:stretch>
                  <a:fillRect l="-593" t="-539" r="-593" b="-2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93890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 smtClean="0"/>
                  <a:t>CGS </a:t>
                </a:r>
                <a:r>
                  <a:rPr lang="en-US" sz="4000" dirty="0"/>
                  <a:t>for </a:t>
                </a:r>
                <a:r>
                  <a:rPr lang="en-US" sz="4000" dirty="0" smtClean="0"/>
                  <a:t>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How do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?</a:t>
                </a:r>
              </a:p>
              <a:p>
                <a:r>
                  <a:rPr lang="en-US" sz="2000" dirty="0" smtClean="0"/>
                  <a:t>Lets first introduce some useful distributions</a:t>
                </a:r>
              </a:p>
              <a:p>
                <a:r>
                  <a:rPr lang="en-US" sz="2000" dirty="0" smtClean="0"/>
                  <a:t>Posterior distribution of weights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 (or corresponding vector of component occupation counts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Posterior predictive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27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0" y="3308250"/>
            <a:ext cx="7916494" cy="6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06453"/>
            <a:ext cx="7560839" cy="13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/>
              <a:lstStyle/>
              <a:p>
                <a:r>
                  <a:rPr lang="en-US" sz="4000" dirty="0" smtClean="0"/>
                  <a:t>CGS </a:t>
                </a:r>
                <a:r>
                  <a:rPr lang="en-US" sz="4000" dirty="0"/>
                  <a:t>for </a:t>
                </a:r>
                <a:r>
                  <a:rPr lang="en-US" sz="4000" dirty="0" smtClean="0"/>
                  <a:t>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92480" cy="4525963"/>
              </a:xfrm>
            </p:spPr>
            <p:txBody>
              <a:bodyPr/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\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define the subset </a:t>
                </a:r>
                <a:r>
                  <a:rPr lang="en-US" sz="2000" dirty="0"/>
                  <a:t>of observations assigned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 </a:t>
                </a:r>
                <a:r>
                  <a:rPr lang="en-US" sz="2000" dirty="0"/>
                  <a:t>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Posterior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 is estimated in the usual way using only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\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Posterior predictive </a:t>
                </a:r>
                <a:r>
                  <a:rPr lang="en-US" sz="2000" dirty="0" err="1" smtClean="0"/>
                  <a:t>distrib</a:t>
                </a:r>
                <a:r>
                  <a:rPr lang="en-US" sz="2000" dirty="0" smtClean="0"/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for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 given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\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92480" cy="4525963"/>
              </a:xfrm>
              <a:blipFill rotWithShape="1">
                <a:blip r:embed="rId3"/>
                <a:stretch>
                  <a:fillRect l="-548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933909"/>
            <a:ext cx="8066565" cy="221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6102"/>
            <a:ext cx="9001000" cy="19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/>
              <a:lstStyle/>
              <a:p>
                <a:r>
                  <a:rPr lang="en-US" sz="4000" dirty="0" smtClean="0"/>
                  <a:t>CGS </a:t>
                </a:r>
                <a:r>
                  <a:rPr lang="en-US" sz="4000" dirty="0"/>
                  <a:t>for </a:t>
                </a:r>
                <a:r>
                  <a:rPr lang="en-US" sz="4000" dirty="0" smtClean="0"/>
                  <a:t>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4000" b="1">
                            <a:latin typeface="Cambria Math"/>
                          </a:rPr>
                          <m:t>𝐱</m:t>
                        </m:r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92480" cy="5822107"/>
              </a:xfrm>
            </p:spPr>
            <p:txBody>
              <a:bodyPr/>
              <a:lstStyle/>
              <a:p>
                <a:r>
                  <a:rPr lang="en-US" sz="2000" dirty="0" smtClean="0"/>
                  <a:t>Finally, using Bayes rule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The Collapsed Gibbs sampling iterations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gives us samples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~ 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latin typeface="Cambria Math"/>
                      </a:rPr>
                      <m:t>𝐳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 smtClean="0"/>
                  <a:t>. What can we do with that?</a:t>
                </a:r>
              </a:p>
              <a:p>
                <a:r>
                  <a:rPr lang="en-US" sz="2000" dirty="0" smtClean="0"/>
                  <a:t>GMM posterior predictive distribution for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sz="2000" dirty="0" smtClean="0"/>
                  <a:t> and (sampled)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𝐳</m:t>
                    </m:r>
                  </m:oMath>
                </a14:m>
                <a:endParaRPr lang="en-US" sz="2000" b="1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/>
                  <a:t>Full predictive </a:t>
                </a:r>
                <a:r>
                  <a:rPr lang="en-US" sz="2000" dirty="0" smtClean="0"/>
                  <a:t>distribution can be </a:t>
                </a:r>
                <a:r>
                  <a:rPr lang="en-US" sz="2000" dirty="0"/>
                  <a:t>approximated using </a:t>
                </a:r>
                <a:r>
                  <a:rPr lang="en-US" sz="2000" dirty="0" smtClean="0"/>
                  <a:t>the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/>
                  <a:t> as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92480" cy="5822107"/>
              </a:xfrm>
              <a:blipFill rotWithShape="1">
                <a:blip r:embed="rId3"/>
                <a:stretch>
                  <a:fillRect l="-548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" y="5614885"/>
            <a:ext cx="5503341" cy="7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49674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2" y="1340768"/>
            <a:ext cx="8289467" cy="7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1" y="4588127"/>
            <a:ext cx="4982952" cy="65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2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Bayesian GMM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</p:spPr>
            <p:txBody>
              <a:bodyPr/>
              <a:lstStyle/>
              <a:p>
                <a:r>
                  <a:rPr lang="en-US" sz="2000" dirty="0" smtClean="0"/>
                  <a:t>Lets consider Bayesian GMM with an infinite number of Gaussian components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=1..∞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priors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for </a:t>
                </a:r>
                <a:r>
                  <a:rPr lang="en-US" sz="2000" dirty="0"/>
                  <a:t>Gaussian component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=1…∞</m:t>
                    </m:r>
                  </m:oMath>
                </a14:m>
                <a:r>
                  <a:rPr lang="en-US" sz="2000" dirty="0" smtClean="0"/>
                  <a:t> can be defined as before: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| </m:t>
                        </m:r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𝜅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However, we need an infinite number of mixture weights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 smtClean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 ]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so that</a:t>
                </a: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b="0" i="1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We also need a suitable prior distribution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  <a:blipFill rotWithShape="1">
                <a:blip r:embed="rId2"/>
                <a:stretch>
                  <a:fillRect l="-834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13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AutoShape 13"/>
          <p:cNvCxnSpPr>
            <a:cxnSpLocks noChangeShapeType="1"/>
            <a:stCxn id="34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36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80813" y="2954726"/>
                <a:ext cx="502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13" y="2954726"/>
                <a:ext cx="50212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13"/>
          <p:cNvCxnSpPr>
            <a:cxnSpLocks noChangeShapeType="1"/>
            <a:endCxn id="34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699144" y="242799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3568" y="2492896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92896"/>
                <a:ext cx="11473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breaking process - GEM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</p:spPr>
            <p:txBody>
              <a:bodyPr/>
              <a:lstStyle/>
              <a:p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for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=1,2,…, ∞</m:t>
                    </m:r>
                  </m:oMath>
                </a14:m>
                <a:r>
                  <a:rPr lang="en-US" sz="1800" i="1" dirty="0" smtClean="0">
                    <a:latin typeface="Cambria Math"/>
                  </a:rPr>
                  <a:t> </a:t>
                </a:r>
                <a:br>
                  <a:rPr lang="en-US" sz="1800" i="1" dirty="0" smtClean="0">
                    <a:latin typeface="Cambria Math"/>
                  </a:rPr>
                </a:br>
                <a:r>
                  <a:rPr lang="en-US" sz="180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/>
                          </a:rPr>
                          <m:t>1,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1800" b="0" i="1" dirty="0" smtClean="0">
                    <a:latin typeface="Cambria Math"/>
                  </a:rPr>
                  <a:t/>
                </a:r>
                <a:br>
                  <a:rPr lang="en-US" sz="1800" b="0" i="1" dirty="0" smtClean="0">
                    <a:latin typeface="Cambria Math"/>
                  </a:rPr>
                </a:br>
                <a:r>
                  <a:rPr lang="en-US" sz="1800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1800" b="0" i="1" smtClean="0">
                            <a:latin typeface="Cambria Math"/>
                          </a:rPr>
                          <m:t> (1−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Take a unit length stick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=1,2,…, ∞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in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/>
                          </a:rPr>
                          <m:t>0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1,</m:t>
                        </m:r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Break the stick into two pieces with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: 1−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length of the first piece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second piece is the stick to be broken in further iterations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The resulting infinite dimensional vector of weights is a sample from </a:t>
                </a:r>
                <a:br>
                  <a:rPr lang="en-US" sz="1800" dirty="0" smtClean="0"/>
                </a:br>
                <a:r>
                  <a:rPr lang="en-US" sz="1800" dirty="0" smtClean="0"/>
                  <a:t> the stick breaking process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GEM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/>
                  <a:t>Griffiths, Engen and McCloskey)</a:t>
                </a:r>
                <a:endParaRPr lang="en-US" sz="1600" dirty="0" smtClean="0"/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GEM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𝛼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i="1" dirty="0" smtClean="0">
                    <a:latin typeface="Cambria Math"/>
                  </a:rPr>
                  <a:t> </a:t>
                </a:r>
                <a:r>
                  <a:rPr lang="en-US" sz="1800" dirty="0" smtClean="0"/>
                  <a:t>can be used as a prior for  infinite number of  component weights </a:t>
                </a:r>
              </a:p>
              <a:p>
                <a:r>
                  <a:rPr lang="en-US" sz="1800" dirty="0" smtClean="0"/>
                  <a:t>With small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concentration parameter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dirty="0" smtClean="0"/>
                  <a:t>, only few weights will be non-</a:t>
                </a:r>
                <a:r>
                  <a:rPr lang="en-US" sz="1800" dirty="0" err="1" smtClean="0"/>
                  <a:t>negligable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  <a:blipFill rotWithShape="1">
                <a:blip r:embed="rId2"/>
                <a:stretch>
                  <a:fillRect l="-434" t="-126" r="-217" b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3911"/>
            <a:ext cx="3024336" cy="24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6459" y="2169267"/>
                <a:ext cx="1527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1,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59" y="2169267"/>
                <a:ext cx="15279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inference </a:t>
            </a:r>
            <a:br>
              <a:rPr lang="en-US" dirty="0" smtClean="0"/>
            </a:br>
            <a:r>
              <a:rPr lang="en-US" sz="4000" dirty="0" smtClean="0"/>
              <a:t>(for Bayesian GMM)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 smtClean="0"/>
                  <a:t>Variational Bayes</a:t>
                </a:r>
              </a:p>
              <a:p>
                <a:pPr lvl="3"/>
                <a:r>
                  <a:rPr lang="en-US" dirty="0" smtClean="0"/>
                  <a:t>Approximate intractable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 i="0" smtClean="0"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 smtClean="0"/>
                  <a:t>Iteratively tune parameters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dirty="0" smtClean="0"/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endParaRPr lang="en-US" dirty="0"/>
              </a:p>
              <a:p>
                <a:pPr lvl="2"/>
                <a:r>
                  <a:rPr lang="en-US" dirty="0" smtClean="0">
                    <a:solidFill>
                      <a:schemeClr val="bg2"/>
                    </a:solidFill>
                  </a:rPr>
                  <a:t>Gibbs sampling</a:t>
                </a:r>
              </a:p>
              <a:p>
                <a:pPr lvl="3"/>
                <a:r>
                  <a:rPr lang="en-US" dirty="0" smtClean="0">
                    <a:solidFill>
                      <a:schemeClr val="bg2"/>
                    </a:solidFill>
                  </a:rPr>
                  <a:t>Instead of obtaining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dirty="0" smtClean="0">
                    <a:solidFill>
                      <a:schemeClr val="bg2"/>
                    </a:solidFill>
                  </a:rPr>
                  <a:t>Integrating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(e.g. for predictive distribution) can be approximated with </a:t>
                </a:r>
                <a:r>
                  <a:rPr lang="en-US" i="1" dirty="0" smtClean="0">
                    <a:solidFill>
                      <a:schemeClr val="bg2"/>
                    </a:solidFill>
                  </a:rPr>
                  <a:t>empirical expectations</a:t>
                </a:r>
              </a:p>
              <a:p>
                <a:pPr lvl="2"/>
                <a:r>
                  <a:rPr lang="en-US" dirty="0" smtClean="0">
                    <a:solidFill>
                      <a:schemeClr val="bg2"/>
                    </a:solidFill>
                  </a:rPr>
                  <a:t>…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Bayesian GMM</a:t>
            </a:r>
            <a:endParaRPr lang="en-US" dirty="0"/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13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AutoShape 13"/>
          <p:cNvCxnSpPr>
            <a:cxnSpLocks noChangeShapeType="1"/>
            <a:stCxn id="34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36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80813" y="2954726"/>
                <a:ext cx="502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13" y="2954726"/>
                <a:ext cx="5021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13"/>
          <p:cNvCxnSpPr>
            <a:cxnSpLocks noChangeShapeType="1"/>
            <a:endCxn id="34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699144" y="242799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3568" y="2492896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92896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"/>
              <p:cNvSpPr txBox="1">
                <a:spLocks/>
              </p:cNvSpPr>
              <p:nvPr/>
            </p:nvSpPr>
            <p:spPr bwMode="auto">
              <a:xfrm>
                <a:off x="2977480" y="1268760"/>
                <a:ext cx="6059016" cy="518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We assume that the observed data were generated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kern="0">
                        <a:latin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1800" b="0" i="0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,… </m:t>
                        </m:r>
                      </m:e>
                    </m:d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kern="0" smtClean="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0">
                        <a:latin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 ker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kern="0" dirty="0" smtClean="0"/>
              </a:p>
              <a:p>
                <a:pPr lvl="1"/>
                <a:r>
                  <a:rPr lang="en-US" sz="1800" kern="0" dirty="0" smtClean="0"/>
                  <a:t>For Gaussian component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/>
                      </a:rPr>
                      <m:t>𝑐</m:t>
                    </m:r>
                    <m:r>
                      <a:rPr lang="en-US" sz="1800" i="1" kern="0">
                        <a:latin typeface="Cambria Math"/>
                      </a:rPr>
                      <m:t>=1…</m:t>
                    </m:r>
                    <m:r>
                      <a:rPr lang="en-US" sz="1800" i="1" kern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1800" kern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i="1" kern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 kern="0" smtClean="0">
                        <a:latin typeface="Cambria Math"/>
                      </a:rPr>
                      <m:t>,</m:t>
                    </m:r>
                    <m:r>
                      <a:rPr lang="en-US" sz="1800" i="1" ker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i="1" kern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kern="0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 kern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 ker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</a:rPr>
                          <m:t>|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𝑚</m:t>
                        </m:r>
                        <m:r>
                          <a:rPr lang="en-US" sz="1800" kern="0" smtClean="0">
                            <a:latin typeface="Cambria Math"/>
                          </a:rPr>
                          <m:t>,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𝜅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,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𝑎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kern="0" dirty="0" smtClean="0"/>
              </a:p>
              <a:p>
                <a:pPr lvl="1"/>
                <a:r>
                  <a:rPr lang="en-US" sz="1800" kern="0" dirty="0" smtClean="0"/>
                  <a:t>For each observation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/>
                      </a:rPr>
                      <m:t>𝑖</m:t>
                    </m:r>
                    <m:r>
                      <a:rPr lang="en-US" sz="1800" i="1" kern="0" smtClean="0">
                        <a:latin typeface="Cambria Math"/>
                      </a:rPr>
                      <m:t>=1…</m:t>
                    </m:r>
                    <m:r>
                      <a:rPr lang="en-US" sz="1800" i="1" kern="0" smtClean="0">
                        <a:latin typeface="Cambria Math"/>
                      </a:rPr>
                      <m:t>𝑁</m:t>
                    </m:r>
                  </m:oMath>
                </a14:m>
                <a:endParaRPr lang="en-US" sz="1800" kern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800" b="1" i="1" kern="0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1600" kern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0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sz="1800" i="1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0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 ker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1400" kern="0" dirty="0"/>
              </a:p>
              <a:p>
                <a:pPr marL="457200"/>
                <a:endParaRPr lang="en-US" sz="1400" kern="0" dirty="0" smtClean="0"/>
              </a:p>
              <a:p>
                <a:pPr marL="457200"/>
                <a:r>
                  <a:rPr lang="en-US" sz="2000" kern="0" dirty="0" smtClean="0"/>
                  <a:t>Obviously the observed data can be generated from at most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𝑁</m:t>
                    </m:r>
                    <m:r>
                      <a:rPr lang="en-US" sz="200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 smtClean="0"/>
                  <a:t>Gaussian components.</a:t>
                </a:r>
              </a:p>
              <a:p>
                <a:pPr marL="114300" indent="0">
                  <a:buNone/>
                </a:pPr>
                <a:endParaRPr lang="en-US" sz="2000" kern="0" dirty="0" smtClean="0"/>
              </a:p>
              <a:p>
                <a:pPr marL="457200"/>
                <a:r>
                  <a:rPr lang="en-US" sz="2000" kern="0" dirty="0" smtClean="0"/>
                  <a:t>Again, the task is to infer the posterior distribution of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</a:rPr>
                      <m:t>p</m:t>
                    </m:r>
                    <m:r>
                      <a:rPr lang="en-US" sz="2000" kern="0" smtClean="0">
                        <a:latin typeface="Cambria Math"/>
                      </a:rPr>
                      <m:t>(</m:t>
                    </m:r>
                    <m:r>
                      <a:rPr lang="en-US" sz="2000" b="1" i="1" kern="0" smtClean="0">
                        <a:latin typeface="Cambria Math"/>
                      </a:rPr>
                      <m:t>𝝅</m:t>
                    </m:r>
                    <m:r>
                      <a:rPr lang="en-US" sz="200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/>
                      </a:rPr>
                      <m:t>…|</m:t>
                    </m:r>
                    <m:r>
                      <a:rPr lang="en-US" sz="2000" b="1" kern="0" smtClean="0">
                        <a:latin typeface="Cambria Math"/>
                      </a:rPr>
                      <m:t>𝐱</m:t>
                    </m:r>
                    <m:r>
                      <a:rPr lang="en-US" sz="200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/>
                  <a:t> given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observed</m:t>
                    </m:r>
                    <m: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data</m:t>
                    </m:r>
                    <m: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kern="0" smtClean="0">
                        <a:latin typeface="Cambria Math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 i="1" ker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ker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ker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kern="0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0" dirty="0" smtClean="0"/>
              </a:p>
            </p:txBody>
          </p:sp>
        </mc:Choice>
        <mc:Fallback xmlns="">
          <p:sp>
            <p:nvSpPr>
              <p:cNvPr id="4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7480" y="1268760"/>
                <a:ext cx="6059016" cy="5184576"/>
              </a:xfrm>
              <a:prstGeom prst="rect">
                <a:avLst/>
              </a:prstGeom>
              <a:blipFill rotWithShape="1">
                <a:blip r:embed="rId9"/>
                <a:stretch>
                  <a:fillRect l="-805" t="-4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7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CGS </a:t>
            </a:r>
            <a:r>
              <a:rPr lang="en-US" dirty="0"/>
              <a:t>for </a:t>
            </a:r>
            <a:r>
              <a:rPr lang="en-US" dirty="0" smtClean="0"/>
              <a:t>infinite Bayesian </a:t>
            </a:r>
            <a:r>
              <a:rPr lang="en-US" dirty="0"/>
              <a:t>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/>
              <a:lstStyle/>
              <a:p>
                <a:r>
                  <a:rPr lang="en-US" sz="2000" dirty="0" smtClean="0"/>
                  <a:t>We can use the same Collapsed </a:t>
                </a:r>
                <a:r>
                  <a:rPr lang="en-US" sz="2000" dirty="0"/>
                  <a:t>Gibbs </a:t>
                </a:r>
                <a:r>
                  <a:rPr lang="en-US" sz="2000" dirty="0" smtClean="0"/>
                  <a:t>sampling iterations that we used in the case of the BGMM with fixed number of Gaussian components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where again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and the component posterior predictive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only difference will be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which is evaluated using Chinese Restaurant Process (CRP)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667" t="-538" b="-5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7626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35696" y="4581128"/>
            <a:ext cx="5771424" cy="721419"/>
            <a:chOff x="107504" y="4678973"/>
            <a:chExt cx="5771425" cy="721419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43" b="74870"/>
            <a:stretch/>
          </p:blipFill>
          <p:spPr bwMode="auto">
            <a:xfrm>
              <a:off x="107504" y="4725144"/>
              <a:ext cx="2327352" cy="48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5" t="62606" r="38351"/>
            <a:stretch/>
          </p:blipFill>
          <p:spPr bwMode="auto">
            <a:xfrm>
              <a:off x="2210696" y="4678973"/>
              <a:ext cx="3668233" cy="72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473135" y="3335726"/>
            <a:ext cx="5380204" cy="648072"/>
            <a:chOff x="827585" y="3789040"/>
            <a:chExt cx="6028276" cy="77368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98"/>
            <a:stretch/>
          </p:blipFill>
          <p:spPr bwMode="auto">
            <a:xfrm>
              <a:off x="827585" y="3789040"/>
              <a:ext cx="1649802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9"/>
            <a:stretch/>
          </p:blipFill>
          <p:spPr bwMode="auto">
            <a:xfrm>
              <a:off x="2211171" y="3795179"/>
              <a:ext cx="4644690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07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Restaurant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Let the prior on the infinite weight vector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GEM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i="0" dirty="0" smtClean="0">
                  <a:latin typeface="Cambria Math"/>
                </a:endParaRPr>
              </a:p>
              <a:p>
                <a:r>
                  <a:rPr lang="en-US" sz="2000" b="0" dirty="0" smtClean="0"/>
                  <a:t>Let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=1..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be samples generated from an (unknown) “infinite categorical distribution”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2000" b="1" dirty="0" smtClean="0"/>
              </a:p>
              <a:p>
                <a:r>
                  <a:rPr lang="en-US" sz="2000" b="0" dirty="0" smtClean="0"/>
                  <a:t>The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∝  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𝝅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intractable</a:t>
                </a:r>
              </a:p>
              <a:p>
                <a:pPr lvl="1"/>
                <a:r>
                  <a:rPr lang="en-US" sz="1800" dirty="0" smtClean="0"/>
                  <a:t>We cannot even easily sample from it as the sample would be infinite vector of weights</a:t>
                </a:r>
              </a:p>
              <a:p>
                <a:r>
                  <a:rPr lang="en-US" sz="2000" dirty="0" smtClean="0"/>
                  <a:t>However the predictive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000" b="1" i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=∫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1" smtClean="0">
                        <a:latin typeface="Cambria Math"/>
                      </a:rPr>
                      <m:t>d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can be evaluated as</a:t>
                </a: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24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is the number of observations assigned by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𝐳</m:t>
                    </m:r>
                  </m:oMath>
                </a14:m>
                <a:r>
                  <a:rPr lang="en-US" sz="2000" dirty="0" smtClean="0"/>
                  <a:t> to category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 and</a:t>
                </a:r>
                <a:r>
                  <a:rPr lang="en-US" sz="2000" dirty="0"/>
                  <a:t>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 smtClean="0"/>
                  <a:t> is a new so far not seen category.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39" b="-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1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Restaurant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Imagine Chinese Restaurant with an infinite number of tables, each with infinite capacity</a:t>
                </a:r>
              </a:p>
              <a:p>
                <a:r>
                  <a:rPr lang="en-US" sz="2000" dirty="0" smtClean="0"/>
                  <a:t>The first customer sits at the first table</a:t>
                </a:r>
              </a:p>
              <a:p>
                <a:r>
                  <a:rPr lang="en-US" sz="2000" dirty="0" smtClean="0"/>
                  <a:t>Every new customer:</a:t>
                </a:r>
              </a:p>
              <a:p>
                <a:pPr lvl="1"/>
                <a:r>
                  <a:rPr lang="en-US" sz="1800" dirty="0" smtClean="0"/>
                  <a:t>Joins already occupied table with probability proportional to the number of customers sitting at that table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pPr lvl="1"/>
                <a:r>
                  <a:rPr lang="en-US" sz="1800" dirty="0" smtClean="0"/>
                  <a:t>or starts a new table with probability proportional to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concentrarion parameter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3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2696"/>
                <a:ext cx="8784976" cy="6048672"/>
              </a:xfrm>
            </p:spPr>
            <p:txBody>
              <a:bodyPr>
                <a:noAutofit/>
              </a:bodyPr>
              <a:lstStyle/>
              <a:p>
                <a:pPr marL="57150" indent="0">
                  <a:spcBef>
                    <a:spcPct val="0"/>
                  </a:spcBef>
                  <a:buNone/>
                </a:pPr>
                <a:r>
                  <a:rPr lang="en-US" sz="1800" dirty="0" smtClean="0"/>
                  <a:t>We have defined Infinite BGMM as (for simplicity assuming the same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1800" dirty="0" smtClean="0"/>
                  <a:t> for all Gaussian component variances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𝜎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and conjugate prior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endChr m:val="|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):</a:t>
                </a:r>
              </a:p>
              <a:p>
                <a:pPr marL="57150" indent="0">
                  <a:spcBef>
                    <a:spcPct val="0"/>
                  </a:spcBef>
                  <a:buNone/>
                </a:pPr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b="0" i="1" dirty="0" smtClean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 smtClean="0"/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r>
                  <a:rPr lang="en-US" sz="1800" dirty="0" smtClean="0"/>
                  <a:t>Alternative definition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1,  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00" b="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b="1" i="1" dirty="0" smtClean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),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i="1" dirty="0" smtClean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dirty="0" smtClean="0"/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r>
                  <a:rPr lang="en-US" sz="1800" dirty="0" smtClean="0"/>
                  <a:t>or using </a:t>
                </a:r>
                <a:r>
                  <a:rPr lang="en-US" sz="1800" dirty="0" err="1" smtClean="0"/>
                  <a:t>Dirichlet</a:t>
                </a:r>
                <a:r>
                  <a:rPr lang="en-US" sz="1800" dirty="0" smtClean="0"/>
                  <a:t> Process with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base distribution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 smtClean="0"/>
                  <a:t> and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concentration parameter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1800" dirty="0" smtClean="0"/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𝐷𝑃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                    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         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b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2696"/>
                <a:ext cx="8784976" cy="6048672"/>
              </a:xfrm>
              <a:blipFill rotWithShape="1">
                <a:blip r:embed="rId2"/>
                <a:stretch>
                  <a:fillRect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1026" name="Picture 2" descr="File:Dirichlet process draws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5285"/>
            <a:ext cx="4958011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kern="0" dirty="0" smtClean="0">
                    <a:ea typeface="Cambria Math"/>
                  </a:rPr>
                  <a:t>Samples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sz="2000" b="0" i="0" kern="0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kern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96744" y="1556792"/>
                <a:ext cx="1403648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b="0" dirty="0" smtClean="0"/>
              </a:p>
              <a:p>
                <a:endParaRPr lang="en-US" sz="2000" dirty="0"/>
              </a:p>
              <a:p>
                <a:endParaRPr lang="en-US" sz="2000" b="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=100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</m:t>
                    </m:r>
                    <m:r>
                      <a:rPr lang="en-US" sz="2000" b="0" i="0" smtClean="0">
                        <a:latin typeface="Cambria Math"/>
                      </a:rPr>
                      <m:t>000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44" y="1556792"/>
                <a:ext cx="1403648" cy="40934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6125234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kern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</m:oMath>
                </a14:m>
                <a:r>
                  <a:rPr lang="en-US" sz="2000" b="0" i="0" kern="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kern="0" dirty="0" smtClean="0">
                    <a:ea typeface="Cambria Math"/>
                  </a:rPr>
                  <a:t>is discrete distribution with continuous support</a:t>
                </a:r>
                <a:endParaRPr lang="en-US" sz="2000" kern="0" dirty="0">
                  <a:latin typeface="Cambria Math"/>
                  <a:ea typeface="Cambria Math"/>
                </a:endParaRPr>
              </a:p>
              <a:p>
                <a:r>
                  <a:rPr lang="en-US" sz="2000" b="0" kern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000" kern="0" dirty="0">
                    <a:ea typeface="Cambria Math"/>
                  </a:rPr>
                  <a:t> is </a:t>
                </a:r>
                <a:r>
                  <a:rPr lang="en-US" sz="2000" kern="0" dirty="0" smtClean="0">
                    <a:ea typeface="Cambria Math"/>
                  </a:rPr>
                  <a:t>distribution over discrete distributions </a:t>
                </a:r>
                <a:r>
                  <a:rPr lang="en-US" sz="2000" kern="0" dirty="0">
                    <a:ea typeface="Cambria Math"/>
                  </a:rPr>
                  <a:t>with continuous support</a:t>
                </a:r>
                <a:endParaRPr lang="en-US" sz="2000" b="0" kern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25234"/>
                <a:ext cx="914400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Bayes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756173"/>
                <a:ext cx="8738403" cy="1977083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, which is good approximation for the true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, which in turn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rgbClr val="000000"/>
                    </a:solidFill>
                  </a:rPr>
                  <a:t>“Handcraft” a reasonable parametric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and optimize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w.r.t. its parameters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accent2"/>
                    </a:solidFill>
                  </a:rPr>
                  <a:t>Mean field approximation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assuming factorized form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756173"/>
                <a:ext cx="8738403" cy="1977083"/>
              </a:xfrm>
              <a:blipFill rotWithShape="1">
                <a:blip r:embed="rId2"/>
                <a:stretch>
                  <a:fillRect l="-558" t="-1235" r="-70"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9181"/>
            <a:ext cx="8784976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 smtClean="0"/>
              <a:t>Minimizing </a:t>
            </a:r>
            <a:r>
              <a:rPr lang="en-US" sz="3600" dirty="0" err="1" smtClean="0"/>
              <a:t>Kullback-Leibler</a:t>
            </a:r>
            <a:r>
              <a:rPr lang="en-US" sz="3600" dirty="0" smtClean="0"/>
              <a:t> divergence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15" y="1091877"/>
                <a:ext cx="8820473" cy="896963"/>
              </a:xfrm>
            </p:spPr>
            <p:txBody>
              <a:bodyPr/>
              <a:lstStyle/>
              <a:p>
                <a:r>
                  <a:rPr lang="en-US" sz="2000" dirty="0" smtClean="0"/>
                  <a:t>We optimize parameters of (simpler)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 smtClean="0"/>
                  <a:t> to minimize </a:t>
                </a:r>
                <a:r>
                  <a:rPr lang="en-US" sz="2000" dirty="0" err="1" smtClean="0"/>
                  <a:t>Kullback-Leibler</a:t>
                </a:r>
                <a:r>
                  <a:rPr lang="en-US" sz="2000" dirty="0" smtClean="0"/>
                  <a:t> divergence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15" y="1091877"/>
                <a:ext cx="8820473" cy="896963"/>
              </a:xfrm>
              <a:blipFill rotWithShape="1">
                <a:blip r:embed="rId2"/>
                <a:stretch>
                  <a:fillRect l="-622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3500"/>
            <a:ext cx="8762551" cy="28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563888" y="5157192"/>
                <a:ext cx="5553000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Two local optima when (numerically)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  <m:r>
                          <a:rPr lang="en-US" sz="2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i="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i="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dirty="0" smtClean="0"/>
                  <a:t>VB performs this optimization</a:t>
                </a:r>
                <a:endParaRPr lang="en-US" sz="2000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5157192"/>
                <a:ext cx="5553000" cy="1512168"/>
              </a:xfrm>
              <a:prstGeom prst="rect">
                <a:avLst/>
              </a:prstGeom>
              <a:blipFill rotWithShape="1">
                <a:blip r:embed="rId4"/>
                <a:stretch>
                  <a:fillRect l="-988" t="-16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9512" y="5157192"/>
                <a:ext cx="3384376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dirty="0" smtClean="0"/>
                  <a:t>Not VB objective</a:t>
                </a:r>
                <a:endParaRPr lang="en-US" sz="2000" kern="0" dirty="0"/>
              </a:p>
              <a:p>
                <a:r>
                  <a:rPr lang="en-US" sz="2000" kern="0" dirty="0" smtClean="0">
                    <a:solidFill>
                      <a:schemeClr val="accent2"/>
                    </a:solidFill>
                  </a:rPr>
                  <a:t>Expectation propagation</a:t>
                </a:r>
                <a:endParaRPr lang="en-US" sz="2000" kern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57192"/>
                <a:ext cx="3384376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1439" t="-1613" b="-4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5868144" y="2141066"/>
            <a:ext cx="288032" cy="56166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1486289" y="3594282"/>
            <a:ext cx="288032" cy="2715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 – Mean field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Popular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Bayes optimization method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Variant of </a:t>
                </a:r>
                <a:r>
                  <a:rPr lang="en-US" sz="2000" dirty="0" err="1" smtClean="0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 Bayes, where the set of model variables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, can be split into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, …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a typeface="Cambria Math"/>
                  </a:rPr>
                  <a:t>, with </a:t>
                </a:r>
                <a:r>
                  <a:rPr lang="en-US" sz="2000" dirty="0" smtClean="0">
                    <a:solidFill>
                      <a:schemeClr val="accent2"/>
                    </a:solidFill>
                    <a:ea typeface="Cambria Math"/>
                  </a:rPr>
                  <a:t>conditionally conjugate priors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  <a:ea typeface="Cambria Math"/>
                  </a:rPr>
                  <a:t> is tractable with conjugate prior</a:t>
                </a:r>
              </a:p>
              <a:p>
                <a:pPr lvl="1"/>
                <a:r>
                  <a:rPr lang="en-US" sz="1800" dirty="0" smtClean="0">
                    <a:solidFill>
                      <a:srgbClr val="000000"/>
                    </a:solidFill>
                    <a:ea typeface="Cambria Math"/>
                  </a:rPr>
                  <a:t>E.g. for Bayesian GMM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  <m:r>
                          <a:rPr lang="en-US" sz="1800" b="1" i="0" smtClean="0">
                            <a:latin typeface="Cambria Math"/>
                          </a:rPr>
                          <m:t>,</m:t>
                        </m:r>
                        <m:r>
                          <a:rPr lang="en-US" sz="1800" b="1" i="0" smtClean="0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  <a:ea typeface="Cambria Math"/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Normal</m:t>
                    </m:r>
                    <m:r>
                      <m:rPr>
                        <m:sty m:val="p"/>
                      </m:rPr>
                      <a:rPr lang="en-US" sz="1800" i="0" smtClean="0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amma</m:t>
                    </m:r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  <a:ea typeface="Cambria Math"/>
                  </a:rPr>
                  <a:t> prior</a:t>
                </a:r>
              </a:p>
              <a:p>
                <a:r>
                  <a:rPr lang="en-US" sz="2200" dirty="0" smtClean="0">
                    <a:solidFill>
                      <a:srgbClr val="000000"/>
                    </a:solidFill>
                    <a:ea typeface="Cambria Math"/>
                  </a:rPr>
                  <a:t>We assume factorized approximate posterior</a:t>
                </a: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20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200" dirty="0" smtClean="0">
                    <a:solidFill>
                      <a:srgbClr val="000000"/>
                    </a:solidFill>
                    <a:ea typeface="Cambria Math"/>
                  </a:rPr>
                  <a:t>This factorization dictates the optimal (</a:t>
                </a:r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conjugate)</a:t>
                </a:r>
                <a:r>
                  <a:rPr lang="en-US" sz="2200" dirty="0" smtClean="0">
                    <a:solidFill>
                      <a:srgbClr val="000000"/>
                    </a:solidFill>
                    <a:ea typeface="Cambria Math"/>
                  </a:rPr>
                  <a:t> distributions for the factors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solidFill>
                      <a:srgbClr val="000000"/>
                    </a:solidFill>
                    <a:ea typeface="Cambria Math"/>
                  </a:rPr>
                  <a:t> and brings well defined iterative update formulas: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815" t="-612" r="-1556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23728" y="3995772"/>
                <a:ext cx="4536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</a:rPr>
                      <m:t>…=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95772"/>
                <a:ext cx="453650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07704" y="5589240"/>
                <a:ext cx="4968552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4968552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8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4" y="-27384"/>
            <a:ext cx="8229600" cy="648072"/>
          </a:xfrm>
        </p:spPr>
        <p:txBody>
          <a:bodyPr/>
          <a:lstStyle/>
          <a:p>
            <a:r>
              <a:rPr lang="en-US" sz="4000" dirty="0" smtClean="0"/>
              <a:t>Mean field - update</a:t>
            </a:r>
            <a:endParaRPr lang="en-US" sz="4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9995"/>
            <a:ext cx="828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" y="4929973"/>
            <a:ext cx="6657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1" y="5762170"/>
            <a:ext cx="3895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0" y="2492896"/>
            <a:ext cx="8172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/>
          <a:stretch/>
        </p:blipFill>
        <p:spPr bwMode="auto">
          <a:xfrm>
            <a:off x="230063" y="695956"/>
            <a:ext cx="8734425" cy="1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107504" y="1772816"/>
                <a:ext cx="8856984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6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sz="1600" i="1" kern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Now, lets optimize the lower bound 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b="0" i="0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w.r.t only one distribution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18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     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is normalized to be a valid distribution (therefore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)</a:t>
                </a:r>
              </a:p>
              <a:p>
                <a:endParaRPr lang="en-US" sz="11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is maximized by setting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term to zero, which implies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In general, we can iteratively update each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given the others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en-US" sz="16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16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as:</a:t>
                </a:r>
              </a:p>
              <a:p>
                <a:endParaRPr lang="en-US" sz="1100" kern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 smtClean="0">
                    <a:solidFill>
                      <a:srgbClr val="000000"/>
                    </a:solidFill>
                    <a:ea typeface="Cambria Math"/>
                  </a:rPr>
                  <a:t>     where each update guaranties to improve the lower bound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endParaRPr lang="en-US" sz="1600" kern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772816"/>
                <a:ext cx="8856984" cy="4896544"/>
              </a:xfrm>
              <a:prstGeom prst="rect">
                <a:avLst/>
              </a:prstGeom>
              <a:blipFill rotWithShape="1">
                <a:blip r:embed="rId7"/>
                <a:stretch>
                  <a:fillRect l="-275" t="-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1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/>
              <a:lstStyle/>
              <a:p>
                <a:r>
                  <a:rPr lang="en-US" sz="2000" dirty="0" smtClean="0"/>
                  <a:t>Joint likelihood for Bayesian GMM</a:t>
                </a:r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pPr marL="57150" indent="0">
                  <a:buNone/>
                </a:pPr>
                <a:endParaRPr lang="en-US" sz="1800" dirty="0" smtClean="0"/>
              </a:p>
              <a:p>
                <a:pPr marL="57150" indent="0">
                  <a:buNone/>
                </a:pPr>
                <a:endParaRPr lang="en-US" sz="1800" dirty="0" smtClean="0"/>
              </a:p>
              <a:p>
                <a:pPr marL="57150" indent="0">
                  <a:buNone/>
                </a:pPr>
                <a:r>
                  <a:rPr lang="en-US" sz="2000" dirty="0" smtClean="0"/>
                  <a:t>where</a:t>
                </a:r>
              </a:p>
              <a:p>
                <a:pPr marL="57150" indent="0">
                  <a:buNone/>
                </a:pPr>
                <a:endParaRPr lang="en-US" sz="1800" dirty="0" smtClean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 smtClean="0"/>
              </a:p>
              <a:p>
                <a:pPr marL="57150" indent="0">
                  <a:buNone/>
                </a:pPr>
                <a:endParaRPr lang="en-US" sz="1800" dirty="0" smtClean="0"/>
              </a:p>
              <a:p>
                <a:pPr marL="57150" indent="0">
                  <a:buNone/>
                </a:pPr>
                <a:endParaRPr lang="en-US" sz="2000" dirty="0" smtClean="0"/>
              </a:p>
              <a:p>
                <a:pPr marL="400050"/>
                <a:r>
                  <a:rPr lang="en-US" sz="2000" dirty="0" smtClean="0"/>
                  <a:t>Mean field approximation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𝝁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  <m:r>
                          <a:rPr lang="en-US" sz="2000" b="1"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𝝁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1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dictates updates:</a:t>
                </a:r>
              </a:p>
              <a:p>
                <a:pPr marL="400050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2"/>
                <a:stretch>
                  <a:fillRect l="-593" t="-538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/>
          <a:stretch/>
        </p:blipFill>
        <p:spPr bwMode="auto">
          <a:xfrm>
            <a:off x="539552" y="1340768"/>
            <a:ext cx="8604447" cy="12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Bayes for GMM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5709642" cy="14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5317521"/>
            <a:ext cx="6372200" cy="14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531441"/>
            <a:ext cx="8984109" cy="10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sz="4000" dirty="0" smtClean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04245"/>
                <a:ext cx="8229600" cy="824955"/>
              </a:xfrm>
            </p:spPr>
            <p:txBody>
              <a:bodyPr/>
              <a:lstStyle/>
              <a:p>
                <a:r>
                  <a:rPr lang="en-US" sz="2000" dirty="0" smtClean="0"/>
                  <a:t>We see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2000" dirty="0" smtClean="0"/>
                  <a:t> further factorizes - so called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induced factorization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04245"/>
                <a:ext cx="8229600" cy="824955"/>
              </a:xfrm>
              <a:blipFill rotWithShape="1">
                <a:blip r:embed="rId4"/>
                <a:stretch>
                  <a:fillRect l="-59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2577042" y="4962434"/>
            <a:ext cx="3816424" cy="504056"/>
          </a:xfrm>
          <a:prstGeom prst="wedgeRoundRectCallout">
            <a:avLst>
              <a:gd name="adj1" fmla="val -66338"/>
              <a:gd name="adj2" fmla="val 1067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kern="0" dirty="0" smtClean="0"/>
              <a:t>Similar </a:t>
            </a:r>
            <a:r>
              <a:rPr lang="en-US" kern="0" dirty="0"/>
              <a:t>to responsibilities from EM</a:t>
            </a:r>
            <a:endParaRPr lang="en-US" kern="0" dirty="0">
              <a:solidFill>
                <a:schemeClr val="accent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1604"/>
            <a:ext cx="8748464" cy="29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18799</TotalTime>
  <Words>3340</Words>
  <Application>Microsoft Office PowerPoint</Application>
  <PresentationFormat>On-screen Show (4:3)</PresentationFormat>
  <Paragraphs>341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Výchozí návrh</vt:lpstr>
      <vt:lpstr>PowerPoint Presentation</vt:lpstr>
      <vt:lpstr>Bayesian Gaussian Mixture Model</vt:lpstr>
      <vt:lpstr>Approximate inference  (for Bayesian GMM)</vt:lpstr>
      <vt:lpstr>Variational Bayes</vt:lpstr>
      <vt:lpstr>Minimizing Kullback-Leibler divergence</vt:lpstr>
      <vt:lpstr>VB – Mean field approximation</vt:lpstr>
      <vt:lpstr>Mean field - update</vt:lpstr>
      <vt:lpstr>Variational Bayes for GMM</vt:lpstr>
      <vt:lpstr>VBGMM – update for q(z)</vt:lpstr>
      <vt:lpstr>VBGMM – update for q(π,μ, λ)</vt:lpstr>
      <vt:lpstr>Flashback - Factorization over components</vt:lpstr>
      <vt:lpstr>VBGMM – update for q(μ_c, λ_c )</vt:lpstr>
      <vt:lpstr>VBGMM – update for q(π)</vt:lpstr>
      <vt:lpstr>VBGMM – update for q(z_n )</vt:lpstr>
      <vt:lpstr>Summary of VB-GMM updates</vt:lpstr>
      <vt:lpstr>VB parameter posteriors</vt:lpstr>
      <vt:lpstr>Evaluating VB-GMM</vt:lpstr>
      <vt:lpstr>VB predictive vs. ML solution</vt:lpstr>
      <vt:lpstr>Approximate inference  (for Bayesian GMM)</vt:lpstr>
      <vt:lpstr>Gibbs Sampling</vt:lpstr>
      <vt:lpstr>Gibbs Sampling for Bayesian GMM</vt:lpstr>
      <vt:lpstr>First 5-iterations of GS</vt:lpstr>
      <vt:lpstr>First 30-iterations of GS</vt:lpstr>
      <vt:lpstr>Collapsed GS for Bayesian GMM</vt:lpstr>
      <vt:lpstr>CGS for BGMM - P(z_i│z_(\i) )</vt:lpstr>
      <vt:lpstr>CGS for BGMM - p(x_i│z_i,x_(\i),z_(\i) )</vt:lpstr>
      <vt:lpstr>CGS for BGMM - p(x_i│x,z_(\i) )</vt:lpstr>
      <vt:lpstr>Infinite Bayesian GMM</vt:lpstr>
      <vt:lpstr>Stick breaking process - GEM</vt:lpstr>
      <vt:lpstr>Infinite Bayesian GMM</vt:lpstr>
      <vt:lpstr>CGS for infinite Bayesian GMM</vt:lpstr>
      <vt:lpstr>Chinese Restaurant Process</vt:lpstr>
      <vt:lpstr>Chinese Restaurant Process</vt:lpstr>
      <vt:lpstr>Dirichlet Process</vt:lpstr>
      <vt:lpstr>Dirichlet process</vt:lpstr>
    </vt:vector>
  </TitlesOfParts>
  <Company>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Lukas</cp:lastModifiedBy>
  <cp:revision>318</cp:revision>
  <cp:lastPrinted>2017-07-27T05:58:25Z</cp:lastPrinted>
  <dcterms:created xsi:type="dcterms:W3CDTF">2007-07-12T20:13:03Z</dcterms:created>
  <dcterms:modified xsi:type="dcterms:W3CDTF">2017-08-13T12:08:02Z</dcterms:modified>
</cp:coreProperties>
</file>