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1"/>
  </p:sldMasterIdLst>
  <p:notesMasterIdLst>
    <p:notesMasterId r:id="rId43"/>
  </p:notesMasterIdLst>
  <p:sldIdLst>
    <p:sldId id="256" r:id="rId2"/>
    <p:sldId id="295" r:id="rId3"/>
    <p:sldId id="263" r:id="rId4"/>
    <p:sldId id="289" r:id="rId5"/>
    <p:sldId id="287" r:id="rId6"/>
    <p:sldId id="288" r:id="rId7"/>
    <p:sldId id="279" r:id="rId8"/>
    <p:sldId id="280" r:id="rId9"/>
    <p:sldId id="285" r:id="rId10"/>
    <p:sldId id="267" r:id="rId11"/>
    <p:sldId id="271" r:id="rId12"/>
    <p:sldId id="265" r:id="rId13"/>
    <p:sldId id="300" r:id="rId14"/>
    <p:sldId id="268" r:id="rId15"/>
    <p:sldId id="257" r:id="rId16"/>
    <p:sldId id="266" r:id="rId17"/>
    <p:sldId id="259" r:id="rId18"/>
    <p:sldId id="275" r:id="rId19"/>
    <p:sldId id="261" r:id="rId20"/>
    <p:sldId id="260" r:id="rId21"/>
    <p:sldId id="262" r:id="rId22"/>
    <p:sldId id="264" r:id="rId23"/>
    <p:sldId id="269" r:id="rId24"/>
    <p:sldId id="283" r:id="rId25"/>
    <p:sldId id="286" r:id="rId26"/>
    <p:sldId id="284" r:id="rId27"/>
    <p:sldId id="276" r:id="rId28"/>
    <p:sldId id="278" r:id="rId29"/>
    <p:sldId id="272" r:id="rId30"/>
    <p:sldId id="277" r:id="rId31"/>
    <p:sldId id="293" r:id="rId32"/>
    <p:sldId id="294" r:id="rId33"/>
    <p:sldId id="292" r:id="rId34"/>
    <p:sldId id="291" r:id="rId35"/>
    <p:sldId id="298" r:id="rId36"/>
    <p:sldId id="299" r:id="rId37"/>
    <p:sldId id="297" r:id="rId38"/>
    <p:sldId id="270" r:id="rId39"/>
    <p:sldId id="296" r:id="rId40"/>
    <p:sldId id="281" r:id="rId41"/>
    <p:sldId id="25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1302" autoAdjust="0"/>
  </p:normalViewPr>
  <p:slideViewPr>
    <p:cSldViewPr snapToGrid="0" snapToObjects="1">
      <p:cViewPr>
        <p:scale>
          <a:sx n="100" d="100"/>
          <a:sy n="100" d="100"/>
        </p:scale>
        <p:origin x="1536" y="204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86923-A222-4AB4-BDC3-03A0FB91C077}" type="datetimeFigureOut">
              <a:rPr lang="cs-CZ" smtClean="0"/>
              <a:pPr/>
              <a:t>9.4.2018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62304-D761-4F4B-A48B-69FD64FEBD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4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 června 1992</a:t>
            </a:r>
            <a:r>
              <a:rPr lang="cs-CZ" baseline="0" dirty="0" smtClean="0"/>
              <a:t> do 1.4.2017 – CET 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1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Black </a:t>
            </a:r>
            <a:r>
              <a:rPr lang="cs-CZ" dirty="0" err="1" smtClean="0"/>
              <a:t>burst</a:t>
            </a:r>
            <a:r>
              <a:rPr lang="cs-CZ" baseline="0" dirty="0" smtClean="0"/>
              <a:t> – kompozitní videosignál s černou – jen synchronizační impulsy</a:t>
            </a:r>
          </a:p>
          <a:p>
            <a:r>
              <a:rPr lang="cs-CZ" dirty="0" smtClean="0"/>
              <a:t>https://www.youtube.com/watch?v=qqmbrt17DjE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941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LTC -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timecode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audio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VITC – [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vitsee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Vertical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interval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timecode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uvnitř videosignálu ve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vertikálním zhášecím impulsu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Burnt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 – vpálený v obraze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350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optiky odolnost vůči elektromagnetickému rušení</a:t>
            </a:r>
          </a:p>
          <a:p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Hammingova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kódování s paritou a paritním bitem, umožňující nejen detekci chybějících datových jednotek, ale i určení jejich pozice při přenosu.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Licenčně omezeno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především pro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použití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SMPTE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(Society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Motion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Picture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Television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Engineers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standardů (definuje více než 400 standardů, doporučené postupy a techniky pro televizi, film, zvuk nebo zdravotnictví). </a:t>
            </a: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SDTI -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Serial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Transport Interface </a:t>
            </a: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http://www.</a:t>
            </a:r>
            <a:r>
              <a:rPr lang="cs-CZ" dirty="0" err="1" smtClean="0"/>
              <a:t>tvfreak.cz</a:t>
            </a:r>
            <a:r>
              <a:rPr lang="cs-CZ" dirty="0" smtClean="0"/>
              <a:t>/</a:t>
            </a:r>
            <a:r>
              <a:rPr lang="cs-CZ" dirty="0" err="1" smtClean="0"/>
              <a:t>sdi</a:t>
            </a:r>
            <a:r>
              <a:rPr lang="cs-CZ" dirty="0" smtClean="0"/>
              <a:t>-a-ti-druzi-aneb-na-</a:t>
            </a:r>
            <a:r>
              <a:rPr lang="cs-CZ" dirty="0" err="1" smtClean="0"/>
              <a:t>cem</a:t>
            </a:r>
            <a:r>
              <a:rPr lang="cs-CZ" dirty="0" smtClean="0"/>
              <a:t>-frci-</a:t>
            </a:r>
            <a:r>
              <a:rPr lang="cs-CZ" dirty="0" err="1" smtClean="0"/>
              <a:t>profici</a:t>
            </a:r>
            <a:r>
              <a:rPr lang="cs-CZ" dirty="0" smtClean="0"/>
              <a:t>/4521-2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4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Myšlenka použití současných rozvodů, souborů</a:t>
            </a:r>
          </a:p>
          <a:p>
            <a:r>
              <a:rPr lang="cs-CZ" dirty="0" smtClean="0"/>
              <a:t>Překódováno</a:t>
            </a:r>
          </a:p>
          <a:p>
            <a:r>
              <a:rPr lang="cs-CZ" dirty="0" smtClean="0"/>
              <a:t>Pouze </a:t>
            </a:r>
            <a:r>
              <a:rPr lang="cs-CZ" dirty="0" err="1" smtClean="0"/>
              <a:t>profi</a:t>
            </a:r>
            <a:r>
              <a:rPr lang="cs-CZ" dirty="0" smtClean="0"/>
              <a:t> použití</a:t>
            </a:r>
          </a:p>
          <a:p>
            <a:r>
              <a:rPr lang="cs-CZ" dirty="0" smtClean="0"/>
              <a:t>Nelze bez </a:t>
            </a:r>
            <a:r>
              <a:rPr lang="cs-CZ" dirty="0" err="1" smtClean="0"/>
              <a:t>rozkódování</a:t>
            </a:r>
            <a:r>
              <a:rPr lang="cs-CZ" dirty="0" smtClean="0"/>
              <a:t> upravovat/stříhat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196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https://en.wikipedia.org/wiki/DNxHD_codec#cite_note-8</a:t>
            </a:r>
          </a:p>
          <a:p>
            <a:r>
              <a:rPr lang="cs-CZ" dirty="0" smtClean="0"/>
              <a:t>https://en.wikipedia.org/wiki/List_of_DNxHD_codec_resolutions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734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Audiostopy</a:t>
            </a:r>
            <a:r>
              <a:rPr lang="cs-CZ" dirty="0" smtClean="0"/>
              <a:t> v sudém počtu a jen mono</a:t>
            </a:r>
          </a:p>
          <a:p>
            <a:r>
              <a:rPr lang="cs-CZ" dirty="0" err="1" smtClean="0"/>
              <a:t>Dc</a:t>
            </a:r>
            <a:r>
              <a:rPr lang="cs-CZ" dirty="0" smtClean="0"/>
              <a:t> - </a:t>
            </a:r>
            <a:r>
              <a:rPr lang="cs-CZ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</a:t>
            </a: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DC </a:t>
            </a:r>
            <a:r>
              <a:rPr lang="cs-CZ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Precision</a:t>
            </a:r>
            <a:endParaRPr lang="cs-CZ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 &lt;integer&gt;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FFmpeg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Keyframe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interval, also known as GOP length. This determines the maximum distance between I-frames.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bf</a:t>
            </a: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</a:t>
            </a:r>
            <a:r>
              <a:rPr lang="cs-CZ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integer</a:t>
            </a: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 B snímky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-</a:t>
            </a:r>
            <a:r>
              <a:rPr lang="cs-CZ" dirty="0" err="1" smtClean="0"/>
              <a:t>vtag</a:t>
            </a:r>
            <a:r>
              <a:rPr lang="cs-CZ" dirty="0" smtClean="0"/>
              <a:t> </a:t>
            </a:r>
            <a:r>
              <a:rPr lang="cs-CZ" dirty="0" err="1" smtClean="0"/>
              <a:t>fourcc</a:t>
            </a:r>
            <a:endParaRPr lang="cs-CZ" dirty="0" smtClean="0"/>
          </a:p>
          <a:p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vbv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buffer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00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Velmi komplikovaný a ne všechny části standardu se používají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Obrázky, titulky, mapováno na časový kód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Přímo podporují kamery (Sony XDCAM, Panasonic DVCPRO P2)</a:t>
            </a:r>
          </a:p>
          <a:p>
            <a:r>
              <a:rPr lang="cs-CZ" dirty="0" smtClean="0"/>
              <a:t>http://www.ezr8.com/</a:t>
            </a:r>
            <a:r>
              <a:rPr lang="cs-CZ" dirty="0" err="1" smtClean="0"/>
              <a:t>mxf.html</a:t>
            </a:r>
            <a:r>
              <a:rPr lang="cs-CZ" dirty="0" smtClean="0"/>
              <a:t>#5-1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tvtechnology.com</a:t>
            </a:r>
            <a:r>
              <a:rPr lang="cs-CZ" dirty="0" smtClean="0"/>
              <a:t>/</a:t>
            </a:r>
            <a:r>
              <a:rPr lang="cs-CZ" dirty="0" err="1" smtClean="0"/>
              <a:t>research</a:t>
            </a:r>
            <a:r>
              <a:rPr lang="cs-CZ" dirty="0" smtClean="0"/>
              <a:t>-&amp;-</a:t>
            </a:r>
            <a:r>
              <a:rPr lang="cs-CZ" dirty="0" err="1" smtClean="0"/>
              <a:t>standards</a:t>
            </a:r>
            <a:r>
              <a:rPr lang="cs-CZ" dirty="0" smtClean="0"/>
              <a:t>/0114/</a:t>
            </a:r>
            <a:r>
              <a:rPr lang="cs-CZ" dirty="0" err="1" smtClean="0"/>
              <a:t>mxf</a:t>
            </a:r>
            <a:r>
              <a:rPr lang="cs-CZ" dirty="0" smtClean="0"/>
              <a:t>/262167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738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511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CE-HTML =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electronics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(spotřební elektronika)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https://en.wikipedia.org/wiki/MPEG_transport_stream#Program_Specific_Information_.28PSI.29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  - (program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reference) synchronizační hodiny, každých 40ms (+- 500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PMT –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Map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PMTs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899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Modré tlačítko – zobrazení jen</a:t>
            </a:r>
            <a:r>
              <a:rPr lang="cs-CZ" baseline="0" dirty="0" smtClean="0"/>
              <a:t> ve vybraný </a:t>
            </a:r>
            <a:r>
              <a:rPr lang="cs-CZ" dirty="0" smtClean="0"/>
              <a:t>okamžik – např. Ordinace,</a:t>
            </a:r>
            <a:r>
              <a:rPr lang="cs-CZ" baseline="0" dirty="0" smtClean="0"/>
              <a:t> reklama </a:t>
            </a:r>
            <a:r>
              <a:rPr lang="cs-CZ" baseline="0" dirty="0" err="1" smtClean="0"/>
              <a:t>etc</a:t>
            </a:r>
            <a:r>
              <a:rPr lang="cs-CZ" baseline="0" dirty="0" smtClean="0"/>
              <a:t>..</a:t>
            </a:r>
          </a:p>
          <a:p>
            <a:r>
              <a:rPr lang="cs-CZ" dirty="0" smtClean="0"/>
              <a:t>Nyní nově i u </a:t>
            </a:r>
            <a:r>
              <a:rPr lang="cs-CZ" dirty="0" err="1" smtClean="0"/>
              <a:t>Čra</a:t>
            </a:r>
            <a:r>
              <a:rPr lang="cs-CZ" baseline="0" dirty="0" smtClean="0"/>
              <a:t> v DVB-T i T2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14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Mezinárodní organizace inženýrů z odvětví „pohyblivých obrázků“</a:t>
            </a:r>
          </a:p>
          <a:p>
            <a:r>
              <a:rPr lang="cs-CZ" dirty="0" smtClean="0"/>
              <a:t>Podobně jako </a:t>
            </a: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IEEE (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mezinárodní nezisková profesní organizace usilující o vzestup technologie související s elektrotechnikou)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ale ta je až od 1963 (47 let později)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918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https://medium.com/advanced-computer-vision/h-264-vs-h-265-a-technical-comparison-when-will-h-265-dominate-the-market-26659303171a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28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 pozemní televizní vysílání je technicky zastaralé a příliš nákladné. Jako televizní skupina za digitální pozemní vysílání musíme platit my, zatímco v případě satelitního, kabelového nebo internetového vysílání platí operátoři nám, protože své služby a obsah, který je v nejlepší možné kvalitě, sami prodávají zákazníkům.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Satelitní, kabelové nebo IPTV vysílání nabízí mnohem levnější technická řešení a divákům přináší doplňkové služby, které přes terestriální vysílání nemají. Podíl na sledovanosti v pozemním vysílání se navíc neliší od podílu v jiných platformách.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pozemním digitálním vysílání nebudeme nabízet naše programy v HD kvalitě, pokud nebude toto vysílání kódované. Kódování signálu je důležité, aby se zamezilo nelegálnímu kopírování a distribuci našeho obsahu. Také je zásadní mít i pro pozemní digitální vysílání funkční obchodní model. Kódované vysílání spolu s funkčním obchodním modelem by podpořilo tento typ vysílání i do budoucna.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603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 pozemní televizní vysílání je technicky zastaralé a příliš nákladné. Jako televizní skupina za digitální pozemní vysílání musíme platit my, zatímco v případě satelitního, kabelového nebo internetového vysílání platí operátoři nám, protože své služby a obsah, který je v nejlepší možné kvalitě, sami prodávají zákazníkům.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Satelitní, kabelové nebo IPTV vysílání nabízí mnohem levnější technická řešení a divákům přináší doplňkové služby, které přes terestriální vysílání nemají. Podíl na sledovanosti v pozemním vysílání se navíc neliší od podílu v jiných platformách.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pozemním digitálním vysílání nebudeme nabízet naše programy v HD kvalitě, pokud nebude toto vysílání kódované. Kódování signálu je důležité, aby se zamezilo nelegálnímu kopírování a distribuci našeho obsahu. Také je zásadní mít i pro pozemní digitální vysílání funkční obchodní model. Kódované vysílání spolu s funkčním obchodním modelem by podpořilo tento typ vysílání i do budoucna.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035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 pozemní televizní vysílání je technicky zastaralé a příliš nákladné. Jako televizní skupina za digitální pozemní vysílání musíme platit my, zatímco v případě satelitního, kabelového nebo internetového vysílání platí operátoři nám, protože své služby a obsah, který je v nejlepší možné kvalitě, sami prodávají zákazníkům.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Satelitní, kabelové nebo IPTV vysílání nabízí mnohem levnější technická řešení a divákům přináší doplňkové služby, které přes terestriální vysílání nemají. Podíl na sledovanosti v pozemním vysílání se navíc neliší od podílu v jiných platformách.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pozemním digitálním vysílání nebudeme nabízet naše programy v HD kvalitě, pokud nebude toto vysílání kódované. Kódování signálu je důležité, aby se zamezilo nelegálnímu kopírování a distribuci našeho obsahu. Také je zásadní mít i pro pozemní digitální vysílání funkční obchodní model. Kódované vysílání spolu s funkčním obchodním modelem by podpořilo tento typ vysílání i do budoucna.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320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93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9pPr>
          </a:lstStyle>
          <a:p>
            <a:pPr eaLnBrk="1"/>
            <a:fld id="{30B00114-B6A6-409E-83D8-975CA24A9121}" type="slidenum">
              <a:rPr lang="en-US" altLang="cs-CZ" sz="120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US" alt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65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9pPr>
          </a:lstStyle>
          <a:p>
            <a:pPr algn="r" eaLnBrk="1">
              <a:lnSpc>
                <a:spcPct val="86000"/>
              </a:lnSpc>
            </a:pPr>
            <a:fld id="{8A24C054-EE53-4F6A-BA1B-6CD4C48830F8}" type="slidenum">
              <a:rPr lang="en-US" altLang="cs-CZ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86000"/>
                </a:lnSpc>
              </a:pPr>
              <a:t>4</a:t>
            </a:fld>
            <a:endParaRPr lang="en-US" alt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cs-CZ" altLang="cs-CZ"/>
          </a:p>
        </p:txBody>
      </p:sp>
      <p:sp>
        <p:nvSpPr>
          <p:cNvPr id="36869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279" anchor="ctr" anchorCtr="1"/>
          <a:lstStyle/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SDTV: 480i (NTSC, 720×480 rozdělené do dvou 240-řádkových oblastí)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SDTV: 576i (PAL, 720×576 rozdělené do dvou 288-řádkových oblastí)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EDTV: 480p (NTSC, 720×480)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HDTV: 720p (1280×720)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HDTV: 1080i (1280×1080, 1440×1080, nebo 1920×1080 rozdělené do dvou 540-řádkových oblastí)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HDTV: 1080p (1920*1080 </a:t>
            </a:r>
            <a:r>
              <a:rPr lang="cs-CZ" altLang="cs-CZ" i="1" dirty="0" err="1" smtClean="0">
                <a:ea typeface="DejaVu Sans" charset="0"/>
                <a:cs typeface="DejaVu Sans" charset="0"/>
              </a:rPr>
              <a:t>progressive</a:t>
            </a:r>
            <a:r>
              <a:rPr lang="cs-CZ" altLang="cs-CZ" i="1" dirty="0" smtClean="0">
                <a:ea typeface="DejaVu Sans" charset="0"/>
                <a:cs typeface="DejaVu Sans" charset="0"/>
              </a:rPr>
              <a:t> </a:t>
            </a:r>
            <a:r>
              <a:rPr lang="cs-CZ" altLang="cs-CZ" i="1" dirty="0" err="1" smtClean="0">
                <a:ea typeface="DejaVu Sans" charset="0"/>
                <a:cs typeface="DejaVu Sans" charset="0"/>
              </a:rPr>
              <a:t>scan</a:t>
            </a:r>
            <a:r>
              <a:rPr lang="cs-CZ" altLang="cs-CZ" dirty="0" smtClean="0">
                <a:ea typeface="DejaVu Sans" charset="0"/>
                <a:cs typeface="DejaVu Sans" charset="0"/>
              </a:rPr>
              <a:t>)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err="1" smtClean="0">
                <a:ea typeface="DejaVu Sans" charset="0"/>
                <a:cs typeface="DejaVu Sans" charset="0"/>
              </a:rPr>
              <a:t>ripy</a:t>
            </a:r>
            <a:r>
              <a:rPr lang="cs-CZ" altLang="cs-CZ" dirty="0" smtClean="0">
                <a:ea typeface="DejaVu Sans" charset="0"/>
                <a:cs typeface="DejaVu Sans" charset="0"/>
              </a:rPr>
              <a:t>: cokoliv dělitelné 8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Neplést s</a:t>
            </a:r>
            <a:r>
              <a:rPr lang="cs-CZ" altLang="cs-CZ" baseline="0" dirty="0" smtClean="0">
                <a:ea typeface="DejaVu Sans" charset="0"/>
                <a:cs typeface="DejaVu Sans" charset="0"/>
              </a:rPr>
              <a:t> 2K resp. 4K pro kina (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2048 × 1080,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4096 × 2160) 1.90:1 (256:135)</a:t>
            </a:r>
            <a:endParaRPr lang="cs-CZ" altLang="cs-CZ" dirty="0" smtClean="0">
              <a:ea typeface="DejaVu Sans" charset="0"/>
              <a:cs typeface="DejaVu Sans" charset="0"/>
            </a:endParaRP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cs-CZ" altLang="cs-CZ" dirty="0" smtClean="0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4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9pPr>
          </a:lstStyle>
          <a:p>
            <a:pPr eaLnBrk="1"/>
            <a:fld id="{16189C91-AAE2-4526-A881-53AEC44C1252}" type="slidenum">
              <a:rPr lang="en-US" altLang="cs-CZ" sz="120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US" alt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65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9pPr>
          </a:lstStyle>
          <a:p>
            <a:pPr algn="r" eaLnBrk="1">
              <a:lnSpc>
                <a:spcPct val="86000"/>
              </a:lnSpc>
            </a:pPr>
            <a:fld id="{B218F50E-B1C7-4B5F-B118-57859EAB12E8}" type="slidenum">
              <a:rPr lang="en-US" altLang="cs-CZ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86000"/>
                </a:lnSpc>
              </a:pPr>
              <a:t>5</a:t>
            </a:fld>
            <a:endParaRPr lang="en-US" alt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cs-CZ" altLang="cs-CZ"/>
          </a:p>
        </p:txBody>
      </p:sp>
      <p:sp>
        <p:nvSpPr>
          <p:cNvPr id="3277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279" anchor="ctr" anchorCtr="1"/>
          <a:lstStyle/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Prokládání spočívá v tom, že v jednom okamžiku </a:t>
            </a:r>
            <a:r>
              <a:rPr lang="cs-CZ" altLang="cs-CZ" b="1" dirty="0" smtClean="0">
                <a:ea typeface="DejaVu Sans" charset="0"/>
                <a:cs typeface="DejaVu Sans" charset="0"/>
              </a:rPr>
              <a:t>se nepřenáší celý obraz</a:t>
            </a:r>
            <a:r>
              <a:rPr lang="cs-CZ" altLang="cs-CZ" dirty="0" smtClean="0">
                <a:ea typeface="DejaVu Sans" charset="0"/>
                <a:cs typeface="DejaVu Sans" charset="0"/>
              </a:rPr>
              <a:t>, ale pouze jeho </a:t>
            </a:r>
            <a:r>
              <a:rPr lang="cs-CZ" altLang="cs-CZ" b="1" dirty="0" smtClean="0">
                <a:ea typeface="DejaVu Sans" charset="0"/>
                <a:cs typeface="DejaVu Sans" charset="0"/>
              </a:rPr>
              <a:t>liché řádky, v dalším okamžiku pouze sudé </a:t>
            </a:r>
            <a:r>
              <a:rPr lang="cs-CZ" altLang="cs-CZ" dirty="0" smtClean="0">
                <a:ea typeface="DejaVu Sans" charset="0"/>
                <a:cs typeface="DejaVu Sans" charset="0"/>
              </a:rPr>
              <a:t>(</a:t>
            </a:r>
            <a:r>
              <a:rPr lang="cs-CZ" altLang="cs-CZ" b="1" dirty="0" smtClean="0">
                <a:ea typeface="DejaVu Sans" charset="0"/>
                <a:cs typeface="DejaVu Sans" charset="0"/>
              </a:rPr>
              <a:t>případně obráceně</a:t>
            </a:r>
            <a:r>
              <a:rPr lang="cs-CZ" altLang="cs-CZ" dirty="0" smtClean="0">
                <a:ea typeface="DejaVu Sans" charset="0"/>
                <a:cs typeface="DejaVu Sans" charset="0"/>
              </a:rPr>
              <a:t>) Systém PAL používá 50 půlsnímků/s a NTSC 60 půlsnímků/s.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b="1" dirty="0" smtClean="0">
                <a:ea typeface="DejaVu Sans" charset="0"/>
                <a:cs typeface="DejaVu Sans" charset="0"/>
              </a:rPr>
              <a:t>Pořadí půlsnímků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Systém NTSC používá obrácené pořadí půlsnímků. Tedy nejprve sudé a pak liché. Stejný způsob je pak používán i formátu DV (a to i u PAL DV!)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cs-CZ" altLang="cs-CZ" dirty="0" smtClean="0">
              <a:ea typeface="DejaVu Sans" charset="0"/>
              <a:cs typeface="DejaVu Sans" charset="0"/>
            </a:endParaRP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Pokud budeme ale zobrazovat snímky v obráceném pořadí, dostaneme přesně to co vidíme na obr2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cs-CZ" altLang="cs-CZ" dirty="0" smtClean="0">
              <a:ea typeface="DejaVu Sans" charset="0"/>
              <a:cs typeface="DejaVu Sans" charset="0"/>
            </a:endParaRP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Pokud obraz budeme také </a:t>
            </a:r>
            <a:r>
              <a:rPr lang="cs-CZ" altLang="cs-CZ" b="1" dirty="0" err="1" smtClean="0">
                <a:ea typeface="DejaVu Sans" charset="0"/>
                <a:cs typeface="DejaVu Sans" charset="0"/>
              </a:rPr>
              <a:t>prokládaně</a:t>
            </a:r>
            <a:r>
              <a:rPr lang="cs-CZ" altLang="cs-CZ" b="1" dirty="0" smtClean="0">
                <a:ea typeface="DejaVu Sans" charset="0"/>
                <a:cs typeface="DejaVu Sans" charset="0"/>
              </a:rPr>
              <a:t> zaznamenávat</a:t>
            </a:r>
            <a:r>
              <a:rPr lang="cs-CZ" altLang="cs-CZ" dirty="0" smtClean="0">
                <a:ea typeface="DejaVu Sans" charset="0"/>
                <a:cs typeface="DejaVu Sans" charset="0"/>
              </a:rPr>
              <a:t>, dostaneme 2 časově posunuté půlsnímky. Lidskému oku to při prokládaném zobrazení nevadí, problém nastane u neprokládaných zobrazovačů (LCD, plasma a cokoliv co je připojeno k PC). Prokládání je tedy potřeba odstranit a sestavit celý snímek.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cs-CZ" altLang="cs-CZ" dirty="0" smtClean="0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4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9pPr>
          </a:lstStyle>
          <a:p>
            <a:pPr eaLnBrk="1"/>
            <a:fld id="{D3EB0EFD-8154-4A0A-AE13-318F3869B735}" type="slidenum">
              <a:rPr lang="en-US" altLang="cs-CZ" sz="120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 alt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650" rIns="0" bIns="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bg1"/>
                </a:solidFill>
                <a:latin typeface="Consolas" pitchFamily="1" charset="0"/>
                <a:cs typeface="Arial Unicode MS" charset="0"/>
              </a:defRPr>
            </a:lvl9pPr>
          </a:lstStyle>
          <a:p>
            <a:pPr algn="r" eaLnBrk="1">
              <a:lnSpc>
                <a:spcPct val="86000"/>
              </a:lnSpc>
            </a:pPr>
            <a:fld id="{4F09DFAF-047B-47D9-A1A0-F6B2A63F2106}" type="slidenum">
              <a:rPr lang="en-US" altLang="cs-CZ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86000"/>
                </a:lnSpc>
              </a:pPr>
              <a:t>6</a:t>
            </a:fld>
            <a:endParaRPr lang="en-US" altLang="cs-CZ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cs-CZ" altLang="cs-CZ"/>
          </a:p>
        </p:txBody>
      </p:sp>
      <p:sp>
        <p:nvSpPr>
          <p:cNvPr id="3482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279" anchor="ctr" anchorCtr="1"/>
          <a:lstStyle/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Snímková frekvence je frekvence, s jakou zobrazovací zařízení zobrazuje jednotlivé unikátní snímky, případně záznamové zařízení zachycuje snímky. Snímková frekvence se obvykle udává v jednotkách FPS (z anglického </a:t>
            </a:r>
            <a:r>
              <a:rPr lang="cs-CZ" altLang="cs-CZ" i="1" dirty="0" err="1" smtClean="0">
                <a:ea typeface="DejaVu Sans" charset="0"/>
                <a:cs typeface="DejaVu Sans" charset="0"/>
              </a:rPr>
              <a:t>frames</a:t>
            </a:r>
            <a:r>
              <a:rPr lang="cs-CZ" altLang="cs-CZ" i="1" dirty="0" smtClean="0">
                <a:ea typeface="DejaVu Sans" charset="0"/>
                <a:cs typeface="DejaVu Sans" charset="0"/>
              </a:rPr>
              <a:t> per second</a:t>
            </a:r>
            <a:r>
              <a:rPr lang="cs-CZ" altLang="cs-CZ" dirty="0" smtClean="0">
                <a:ea typeface="DejaVu Sans" charset="0"/>
                <a:cs typeface="DejaVu Sans" charset="0"/>
              </a:rPr>
              <a:t>) nebo prostě v hertzích – v obou případech jednotka odpovídá jednomu snímku za sekundu.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Ve filmu, televizi a při zpracování videa existuje několik běžně používaných hodnot snímkové frekvence: 24 Hz, 25 Hz, 30 Hz, 50 Hz a 60 Hz.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cs-CZ" altLang="cs-CZ" dirty="0" smtClean="0">
              <a:ea typeface="DejaVu Sans" charset="0"/>
              <a:cs typeface="DejaVu Sans" charset="0"/>
            </a:endParaRP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60i – NTSC televize, DVD nebo domácí videokamery (po přechodu na barvu to je 60×1000/1001)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50i – (50 prokládaných = 25 snímků) - standard pro PAL a SECAM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30p – speciální typy naskenovaných klasických filmů (70 mm) + videoklipy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24p – neprokládaný používaný u klasických filmů, pro převod do NTSC je film zpomalen na 23,976, pro PAL/SECAM zrychlen na 25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25p – odvozeno od PAL televize (50i), vhodné pro zobrazení na PC, LCD monitorech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cs-CZ" altLang="cs-CZ" dirty="0" smtClean="0">
                <a:ea typeface="DejaVu Sans" charset="0"/>
                <a:cs typeface="DejaVu Sans" charset="0"/>
              </a:rPr>
              <a:t>50p a 60p – neprokládaný použitý u HDTV. I když specifikace není součástí ATSC či DVB, bývá podporován u STB a videorekordérů. </a:t>
            </a:r>
          </a:p>
          <a:p>
            <a:pPr>
              <a:lnSpc>
                <a:spcPct val="93000"/>
              </a:lnSpc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cs-CZ" altLang="cs-CZ" dirty="0" smtClean="0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3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OFDM -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orthogonal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division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multiplexing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15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4:4:4 – kino, produkce</a:t>
            </a:r>
          </a:p>
          <a:p>
            <a:r>
              <a:rPr lang="cs-CZ" dirty="0" smtClean="0"/>
              <a:t>4:2:2</a:t>
            </a:r>
            <a:r>
              <a:rPr lang="cs-CZ" baseline="0" dirty="0" smtClean="0"/>
              <a:t> – TV prostředí + </a:t>
            </a:r>
            <a:r>
              <a:rPr lang="cs-CZ" baseline="0" dirty="0" err="1" smtClean="0"/>
              <a:t>poloprofi</a:t>
            </a:r>
            <a:endParaRPr lang="cs-CZ" baseline="0" dirty="0" smtClean="0"/>
          </a:p>
          <a:p>
            <a:r>
              <a:rPr lang="cs-CZ" baseline="0" dirty="0" smtClean="0"/>
              <a:t>4:2:0 – </a:t>
            </a:r>
            <a:r>
              <a:rPr lang="cs-CZ" baseline="0" dirty="0" err="1" smtClean="0"/>
              <a:t>domáci</a:t>
            </a:r>
            <a:r>
              <a:rPr lang="cs-CZ" baseline="0" dirty="0" smtClean="0"/>
              <a:t> prostředí</a:t>
            </a:r>
            <a:endParaRPr lang="cs-CZ" dirty="0" smtClean="0"/>
          </a:p>
          <a:p>
            <a:r>
              <a:rPr lang="cs-CZ" dirty="0" smtClean="0"/>
              <a:t>4:1:1 – DV, DVCAM</a:t>
            </a:r>
          </a:p>
          <a:p>
            <a:r>
              <a:rPr lang="cs-CZ" dirty="0" smtClean="0"/>
              <a:t>3:1:1 – HDCAM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17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Neplést s </a:t>
            </a:r>
            <a:r>
              <a:rPr lang="cs-CZ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Betamax</a:t>
            </a:r>
            <a:endParaRPr lang="cs-CZ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Betacam</a:t>
            </a: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1982 Sony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Betacam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Digibeta</a:t>
            </a:r>
            <a:endParaRPr lang="cs-CZ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1993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Betacam</a:t>
            </a: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SX</a:t>
            </a:r>
          </a:p>
          <a:p>
            <a:pPr>
              <a:buFontTx/>
              <a:buChar char="-"/>
            </a:pPr>
            <a:r>
              <a:rPr lang="cs-CZ" dirty="0" smtClean="0"/>
              <a:t>MPEG-2</a:t>
            </a:r>
            <a:r>
              <a:rPr lang="cs-CZ" baseline="0" dirty="0" smtClean="0"/>
              <a:t> 4:2:2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P@ML</a:t>
            </a:r>
          </a:p>
          <a:p>
            <a:pPr>
              <a:buFontTx/>
              <a:buNone/>
            </a:pPr>
            <a:r>
              <a:rPr lang="cs-CZ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Betacam</a:t>
            </a: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IMX</a:t>
            </a:r>
          </a:p>
          <a:p>
            <a:pPr>
              <a:buFontTx/>
              <a:buNone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</a:t>
            </a:r>
          </a:p>
          <a:p>
            <a:pPr>
              <a:buFontTx/>
              <a:buNone/>
            </a:pP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HDCAM </a:t>
            </a:r>
          </a:p>
          <a:p>
            <a:pPr>
              <a:buFontTx/>
              <a:buChar char="-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1997</a:t>
            </a:r>
          </a:p>
          <a:p>
            <a:pPr>
              <a:buFontTx/>
              <a:buChar char="-"/>
            </a:pP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upsampled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1920×1080 on playback.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HDCAM SR - 2003</a:t>
            </a:r>
          </a:p>
          <a:p>
            <a:pPr>
              <a:buFontTx/>
              <a:buChar char="-"/>
            </a:pP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79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GOP cannot end in a B frame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http://www.</a:t>
            </a:r>
            <a:r>
              <a:rPr lang="cs-CZ" dirty="0" err="1" smtClean="0"/>
              <a:t>tiliam.com</a:t>
            </a:r>
            <a:r>
              <a:rPr lang="cs-CZ" dirty="0" smtClean="0"/>
              <a:t>/Blog/2015/07/06/</a:t>
            </a:r>
            <a:r>
              <a:rPr lang="cs-CZ" dirty="0" err="1" smtClean="0"/>
              <a:t>effective</a:t>
            </a:r>
            <a:r>
              <a:rPr lang="cs-CZ" dirty="0" smtClean="0"/>
              <a:t>-use-</a:t>
            </a:r>
            <a:r>
              <a:rPr lang="cs-CZ" dirty="0" err="1" smtClean="0"/>
              <a:t>long</a:t>
            </a:r>
            <a:r>
              <a:rPr lang="cs-CZ" dirty="0" smtClean="0"/>
              <a:t>-</a:t>
            </a:r>
            <a:r>
              <a:rPr lang="cs-CZ" dirty="0" err="1" smtClean="0"/>
              <a:t>gop</a:t>
            </a:r>
            <a:r>
              <a:rPr lang="cs-CZ" dirty="0" smtClean="0"/>
              <a:t>-video-</a:t>
            </a:r>
            <a:r>
              <a:rPr lang="cs-CZ" dirty="0" err="1" smtClean="0"/>
              <a:t>codecs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62304-D761-4F4B-A48B-69FD64FEBDB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82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FA6-1861-4C53-9166-05B2D71C57A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1"/>
          <p:cNvSpPr>
            <a:spLocks noGrp="1"/>
          </p:cNvSpPr>
          <p:nvPr>
            <p:ph type="title"/>
          </p:nvPr>
        </p:nvSpPr>
        <p:spPr>
          <a:xfrm>
            <a:off x="467544" y="284208"/>
            <a:ext cx="7747926" cy="681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latin typeface="Organica R" panose="02000703000000090004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264030"/>
            <a:ext cx="7758270" cy="4862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Organica L" panose="02000703000000090004" pitchFamily="50" charset="-18"/>
                <a:cs typeface="Verdana"/>
              </a:defRPr>
            </a:lvl1pPr>
            <a:lvl2pPr>
              <a:defRPr>
                <a:latin typeface="Organica L" panose="02000703000000090004" pitchFamily="50" charset="-18"/>
                <a:cs typeface="Verdana"/>
              </a:defRPr>
            </a:lvl2pPr>
            <a:lvl3pPr>
              <a:defRPr>
                <a:latin typeface="Organica L" panose="02000703000000090004" pitchFamily="50" charset="-18"/>
                <a:cs typeface="Verdana"/>
              </a:defRPr>
            </a:lvl3pPr>
            <a:lvl4pPr>
              <a:defRPr>
                <a:latin typeface="Organica L" panose="02000703000000090004" pitchFamily="50" charset="-18"/>
                <a:cs typeface="Verdana"/>
              </a:defRPr>
            </a:lvl4pPr>
            <a:lvl5pPr>
              <a:defRPr>
                <a:latin typeface="Organica L" panose="02000703000000090004" pitchFamily="50" charset="-18"/>
                <a:cs typeface="Verdana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pic>
        <p:nvPicPr>
          <p:cNvPr id="12" name="Picture 9" descr="SPIRALA-bez-stin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448" y="341235"/>
            <a:ext cx="557870" cy="557870"/>
          </a:xfrm>
          <a:prstGeom prst="rect">
            <a:avLst/>
          </a:prstGeom>
        </p:spPr>
      </p:pic>
      <p:cxnSp>
        <p:nvCxnSpPr>
          <p:cNvPr id="9" name="Straight Connector 6"/>
          <p:cNvCxnSpPr/>
          <p:nvPr/>
        </p:nvCxnSpPr>
        <p:spPr>
          <a:xfrm>
            <a:off x="8391671" y="1264030"/>
            <a:ext cx="1735" cy="5092321"/>
          </a:xfrm>
          <a:prstGeom prst="line">
            <a:avLst/>
          </a:prstGeom>
          <a:ln>
            <a:solidFill>
              <a:srgbClr val="EA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7"/>
          <p:cNvCxnSpPr/>
          <p:nvPr/>
        </p:nvCxnSpPr>
        <p:spPr>
          <a:xfrm>
            <a:off x="8392538" y="165788"/>
            <a:ext cx="0" cy="9087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7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7758270" cy="3952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7747926" cy="8048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540A-BE88-7D40-89FB-11B528DA8F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/>
          </p:nvPr>
        </p:nvSpPr>
        <p:spPr>
          <a:xfrm>
            <a:off x="467544" y="4686036"/>
            <a:ext cx="7747926" cy="681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0" name="Picture 9" descr="SPIRALA-bez-stin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448" y="341235"/>
            <a:ext cx="557870" cy="557870"/>
          </a:xfrm>
          <a:prstGeom prst="rect">
            <a:avLst/>
          </a:prstGeom>
        </p:spPr>
      </p:pic>
      <p:cxnSp>
        <p:nvCxnSpPr>
          <p:cNvPr id="12" name="Straight Connector 6"/>
          <p:cNvCxnSpPr/>
          <p:nvPr/>
        </p:nvCxnSpPr>
        <p:spPr>
          <a:xfrm>
            <a:off x="8391671" y="1264030"/>
            <a:ext cx="1735" cy="5092321"/>
          </a:xfrm>
          <a:prstGeom prst="line">
            <a:avLst/>
          </a:prstGeom>
          <a:ln>
            <a:solidFill>
              <a:srgbClr val="EA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7"/>
          <p:cNvCxnSpPr/>
          <p:nvPr/>
        </p:nvCxnSpPr>
        <p:spPr>
          <a:xfrm>
            <a:off x="8392538" y="165788"/>
            <a:ext cx="0" cy="9087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1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540A-BE88-7D40-89FB-11B528DA8F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Zástupný symbol pro nadpis 1"/>
          <p:cNvSpPr>
            <a:spLocks noGrp="1"/>
          </p:cNvSpPr>
          <p:nvPr>
            <p:ph type="title"/>
          </p:nvPr>
        </p:nvSpPr>
        <p:spPr>
          <a:xfrm>
            <a:off x="467544" y="284208"/>
            <a:ext cx="7747926" cy="681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cs-CZ" sz="2400" b="1" i="0" kern="1200" smtClean="0">
                <a:solidFill>
                  <a:srgbClr val="E5002E"/>
                </a:solidFill>
                <a:latin typeface="Organica R" panose="02000703000000090004" pitchFamily="50" charset="-18"/>
                <a:ea typeface="+mj-ea"/>
                <a:cs typeface="Verdana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264030"/>
            <a:ext cx="7758270" cy="4862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6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633" y="1585125"/>
            <a:ext cx="5022198" cy="1730068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latin typeface="Organica R" panose="02000703000000090004" pitchFamily="50" charset="-18"/>
                <a:cs typeface="Verdana"/>
              </a:defRPr>
            </a:lvl1pPr>
          </a:lstStyle>
          <a:p>
            <a:r>
              <a:rPr lang="cs-C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633" y="3542783"/>
            <a:ext cx="5022198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Organica R" panose="02000703000000090004" pitchFamily="50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633" y="5456238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rganica L" panose="02000703000000090004" pitchFamily="50" charset="-18"/>
                <a:cs typeface="Verdana"/>
              </a:defRPr>
            </a:lvl1pPr>
          </a:lstStyle>
          <a:p>
            <a:fld id="{865E496A-F10D-E845-A365-AE4DE5057704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540A-BE88-7D40-89FB-11B528DA8F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SPIRAL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172" y="1893993"/>
            <a:ext cx="2638080" cy="31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6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3241888"/>
            <a:ext cx="5059680" cy="2542539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Organica R" panose="02000703000000090004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2" y="1406527"/>
            <a:ext cx="5059679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540A-BE88-7D40-89FB-11B528DA8F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PIRAL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172" y="1893993"/>
            <a:ext cx="2638080" cy="31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14" y="3241888"/>
            <a:ext cx="5047363" cy="2542539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Organica R" panose="02000703000000090004" pitchFamily="50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114" y="1406527"/>
            <a:ext cx="491648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Organica R" panose="02000703000000090004" pitchFamily="50" charset="-1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540A-BE88-7D40-89FB-11B528DA8F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PIRAL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41" y="1893993"/>
            <a:ext cx="2638080" cy="31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9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540A-BE88-7D40-89FB-11B528DA8F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/>
          </p:nvPr>
        </p:nvSpPr>
        <p:spPr>
          <a:xfrm>
            <a:off x="467544" y="284208"/>
            <a:ext cx="7747926" cy="681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64030"/>
            <a:ext cx="3805634" cy="4862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415234" y="1264030"/>
            <a:ext cx="3805634" cy="4862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10" name="Picture 9" descr="SPIRALA-bez-stin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448" y="341235"/>
            <a:ext cx="557870" cy="557870"/>
          </a:xfrm>
          <a:prstGeom prst="rect">
            <a:avLst/>
          </a:prstGeom>
        </p:spPr>
      </p:pic>
      <p:cxnSp>
        <p:nvCxnSpPr>
          <p:cNvPr id="14" name="Straight Connector 6"/>
          <p:cNvCxnSpPr/>
          <p:nvPr/>
        </p:nvCxnSpPr>
        <p:spPr>
          <a:xfrm>
            <a:off x="8391671" y="1264030"/>
            <a:ext cx="1735" cy="5092321"/>
          </a:xfrm>
          <a:prstGeom prst="line">
            <a:avLst/>
          </a:prstGeom>
          <a:ln>
            <a:solidFill>
              <a:srgbClr val="EA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7"/>
          <p:cNvCxnSpPr/>
          <p:nvPr/>
        </p:nvCxnSpPr>
        <p:spPr>
          <a:xfrm>
            <a:off x="8392538" y="165788"/>
            <a:ext cx="0" cy="9087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4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0155"/>
            <a:ext cx="3805634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9195"/>
            <a:ext cx="3805634" cy="42669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540A-BE88-7D40-89FB-11B528DA8F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467544" y="284208"/>
            <a:ext cx="7747926" cy="681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409836" y="1110155"/>
            <a:ext cx="3805634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4"/>
          </p:nvPr>
        </p:nvSpPr>
        <p:spPr>
          <a:xfrm>
            <a:off x="4415234" y="1859195"/>
            <a:ext cx="3805634" cy="42669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12" name="Picture 9" descr="SPIRALA-bez-stin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448" y="341235"/>
            <a:ext cx="557870" cy="557870"/>
          </a:xfrm>
          <a:prstGeom prst="rect">
            <a:avLst/>
          </a:prstGeom>
        </p:spPr>
      </p:pic>
      <p:cxnSp>
        <p:nvCxnSpPr>
          <p:cNvPr id="14" name="Straight Connector 6"/>
          <p:cNvCxnSpPr/>
          <p:nvPr/>
        </p:nvCxnSpPr>
        <p:spPr>
          <a:xfrm>
            <a:off x="8391671" y="1264030"/>
            <a:ext cx="1735" cy="5092321"/>
          </a:xfrm>
          <a:prstGeom prst="line">
            <a:avLst/>
          </a:prstGeom>
          <a:ln>
            <a:solidFill>
              <a:srgbClr val="EA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7"/>
          <p:cNvCxnSpPr/>
          <p:nvPr/>
        </p:nvCxnSpPr>
        <p:spPr>
          <a:xfrm>
            <a:off x="8392538" y="165788"/>
            <a:ext cx="0" cy="9087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1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540A-BE88-7D40-89FB-11B528DA8F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467544" y="284208"/>
            <a:ext cx="7747926" cy="681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Picture 9" descr="SPIRALA-bez-stin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448" y="341235"/>
            <a:ext cx="557870" cy="557870"/>
          </a:xfrm>
          <a:prstGeom prst="rect">
            <a:avLst/>
          </a:prstGeom>
        </p:spPr>
      </p:pic>
      <p:cxnSp>
        <p:nvCxnSpPr>
          <p:cNvPr id="10" name="Straight Connector 6"/>
          <p:cNvCxnSpPr/>
          <p:nvPr/>
        </p:nvCxnSpPr>
        <p:spPr>
          <a:xfrm>
            <a:off x="8391671" y="1264030"/>
            <a:ext cx="1735" cy="5092321"/>
          </a:xfrm>
          <a:prstGeom prst="line">
            <a:avLst/>
          </a:prstGeom>
          <a:ln>
            <a:solidFill>
              <a:srgbClr val="EA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7"/>
          <p:cNvCxnSpPr/>
          <p:nvPr/>
        </p:nvCxnSpPr>
        <p:spPr>
          <a:xfrm>
            <a:off x="8392538" y="165788"/>
            <a:ext cx="0" cy="9087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99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540A-BE88-7D40-89FB-11B528DA8F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 descr="SPIRALA-bez-stin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448" y="341235"/>
            <a:ext cx="557870" cy="557870"/>
          </a:xfrm>
          <a:prstGeom prst="rect">
            <a:avLst/>
          </a:prstGeom>
        </p:spPr>
      </p:pic>
      <p:cxnSp>
        <p:nvCxnSpPr>
          <p:cNvPr id="8" name="Straight Connector 6"/>
          <p:cNvCxnSpPr/>
          <p:nvPr/>
        </p:nvCxnSpPr>
        <p:spPr>
          <a:xfrm>
            <a:off x="8391671" y="1264030"/>
            <a:ext cx="1735" cy="5092321"/>
          </a:xfrm>
          <a:prstGeom prst="line">
            <a:avLst/>
          </a:prstGeom>
          <a:ln>
            <a:solidFill>
              <a:srgbClr val="EA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7"/>
          <p:cNvCxnSpPr/>
          <p:nvPr/>
        </p:nvCxnSpPr>
        <p:spPr>
          <a:xfrm>
            <a:off x="8392538" y="165788"/>
            <a:ext cx="0" cy="9087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8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457327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2814319" cy="46910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540A-BE88-7D40-89FB-11B528DA8F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/>
          </p:nvPr>
        </p:nvSpPr>
        <p:spPr>
          <a:xfrm>
            <a:off x="467544" y="284208"/>
            <a:ext cx="2803976" cy="1150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0" name="Picture 9" descr="SPIRALA-bez-stin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448" y="341235"/>
            <a:ext cx="557870" cy="557870"/>
          </a:xfrm>
          <a:prstGeom prst="rect">
            <a:avLst/>
          </a:prstGeom>
        </p:spPr>
      </p:pic>
      <p:cxnSp>
        <p:nvCxnSpPr>
          <p:cNvPr id="12" name="Straight Connector 6"/>
          <p:cNvCxnSpPr/>
          <p:nvPr/>
        </p:nvCxnSpPr>
        <p:spPr>
          <a:xfrm>
            <a:off x="8391671" y="1264030"/>
            <a:ext cx="1735" cy="5092321"/>
          </a:xfrm>
          <a:prstGeom prst="line">
            <a:avLst/>
          </a:prstGeom>
          <a:ln>
            <a:solidFill>
              <a:srgbClr val="EA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7"/>
          <p:cNvCxnSpPr/>
          <p:nvPr/>
        </p:nvCxnSpPr>
        <p:spPr>
          <a:xfrm>
            <a:off x="8392538" y="165788"/>
            <a:ext cx="0" cy="9087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2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7758270" cy="4906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4476" y="6320823"/>
            <a:ext cx="452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rganica L Regular"/>
                <a:cs typeface="Organica L Regular"/>
              </a:defRPr>
            </a:lvl1pPr>
          </a:lstStyle>
          <a:p>
            <a:fld id="{DA2E540A-BE88-7D40-89FB-11B528DA8F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467544" y="284208"/>
            <a:ext cx="7747926" cy="681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8" name="Picture 14" descr="brandlista_2015_new-grey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85" y="6366435"/>
            <a:ext cx="7658900" cy="2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7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41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E5002E"/>
          </a:solidFill>
          <a:latin typeface="Organica R bold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Organica R bold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rganica R bold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Organica R bold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rganica R bold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rganica R bold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jpeg"/><Relationship Id="rId2" Type="http://schemas.openxmlformats.org/officeDocument/2006/relationships/audio" Target="file:///D:\Dokumenty%20lok&#225;ln&#237;\GoogleDrive\Kancel&#225;&#345;\Form&#225;ty%20v%20TV%20Nova\dolbyE.wav" TargetMode="External"/><Relationship Id="rId1" Type="http://schemas.microsoft.com/office/2007/relationships/media" Target="file:///D:\Dokumenty%20lok&#225;ln&#237;\GoogleDrive\Kancel&#225;&#345;\Form&#225;ty%20v%20TV%20Nova\dolbyE.wav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gital_Video_Broadcasting" TargetMode="External"/><Relationship Id="rId7" Type="http://schemas.openxmlformats.org/officeDocument/2006/relationships/hyperlink" Target="https://en.wikipedia.org/wiki/XDCAM" TargetMode="External"/><Relationship Id="rId2" Type="http://schemas.openxmlformats.org/officeDocument/2006/relationships/hyperlink" Target="https://en.wikipedia.org/wiki/DV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Satellite_contribution" TargetMode="External"/><Relationship Id="rId5" Type="http://schemas.openxmlformats.org/officeDocument/2006/relationships/hyperlink" Target="https://en.wikipedia.org/wiki/Betacam" TargetMode="External"/><Relationship Id="rId4" Type="http://schemas.openxmlformats.org/officeDocument/2006/relationships/hyperlink" Target="https://en.wikipedia.org/wiki/HD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novaplus.nova.cz/porad/volejte-novu/video/8964-zakulisi-odbavovaci-pracoviste-televize-nova/" TargetMode="Externa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cs/firefox/addon/firehbbtv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hyperlink" Target="http://hbbtv-src.nova.cz/nova_redbutton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novaplus.nova.cz/porad/volejte-novu/video/8969-zakulisi-primy-prenos-jak-funguje-zive-vysilani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r8.com/mxf.html" TargetMode="External"/><Relationship Id="rId2" Type="http://schemas.openxmlformats.org/officeDocument/2006/relationships/hyperlink" Target="http://www.tvfreak.cz/sdi-a-ti-druzi-aneb-na-cem-frci-profici/4521-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bbtv.org/" TargetMode="External"/><Relationship Id="rId5" Type="http://schemas.openxmlformats.org/officeDocument/2006/relationships/hyperlink" Target="http://en.wikipedia.org/" TargetMode="External"/><Relationship Id="rId4" Type="http://schemas.openxmlformats.org/officeDocument/2006/relationships/hyperlink" Target="http://www.tvtechnology.com/research-&amp;-standards/0114/mxf/26216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Formáty a technologie v TV prostředí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Vladimír Novotný, TV Nova s. r. 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Betacam</a:t>
            </a:r>
            <a:endParaRPr lang="cs-CZ" dirty="0" smtClean="0"/>
          </a:p>
          <a:p>
            <a:pPr lvl="1"/>
            <a:r>
              <a:rPr lang="cs-CZ" dirty="0" smtClean="0"/>
              <a:t>½“ páska</a:t>
            </a:r>
          </a:p>
          <a:p>
            <a:pPr lvl="1"/>
            <a:r>
              <a:rPr lang="cs-CZ" dirty="0" smtClean="0"/>
              <a:t>300 řádků obrazu</a:t>
            </a:r>
          </a:p>
          <a:p>
            <a:r>
              <a:rPr lang="cs-CZ" dirty="0" err="1" smtClean="0"/>
              <a:t>Betacam</a:t>
            </a:r>
            <a:r>
              <a:rPr lang="cs-CZ" dirty="0" smtClean="0"/>
              <a:t> SP</a:t>
            </a:r>
          </a:p>
          <a:p>
            <a:pPr lvl="1"/>
            <a:r>
              <a:rPr lang="cs-CZ" dirty="0" smtClean="0"/>
              <a:t>340 řádků</a:t>
            </a:r>
          </a:p>
          <a:p>
            <a:r>
              <a:rPr lang="cs-CZ" dirty="0" smtClean="0"/>
              <a:t>Digital </a:t>
            </a:r>
            <a:r>
              <a:rPr lang="cs-CZ" dirty="0" err="1" smtClean="0"/>
              <a:t>Betacam</a:t>
            </a:r>
            <a:r>
              <a:rPr lang="cs-CZ" dirty="0" smtClean="0"/>
              <a:t> (</a:t>
            </a:r>
            <a:r>
              <a:rPr lang="cs-CZ" dirty="0" err="1" smtClean="0"/>
              <a:t>Digibeta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2.34</a:t>
            </a:r>
            <a:r>
              <a:rPr lang="cs-CZ" dirty="0" smtClean="0"/>
              <a:t>:</a:t>
            </a:r>
            <a:r>
              <a:rPr lang="en-US" dirty="0" smtClean="0"/>
              <a:t>1 DCT</a:t>
            </a:r>
            <a:r>
              <a:rPr lang="cs-CZ" dirty="0" smtClean="0"/>
              <a:t> komprimovaný digitální komponentní video signál</a:t>
            </a:r>
          </a:p>
          <a:p>
            <a:pPr lvl="1"/>
            <a:r>
              <a:rPr lang="cs-CZ" dirty="0" smtClean="0"/>
              <a:t>10 bit YUV 4:2:2, 720x576, 90MBit/s</a:t>
            </a:r>
          </a:p>
          <a:p>
            <a:pPr lvl="1"/>
            <a:r>
              <a:rPr lang="cs-CZ" dirty="0" smtClean="0"/>
              <a:t>4 kanály PCM 48kHz / 20 bit + 1 analogový</a:t>
            </a:r>
          </a:p>
          <a:p>
            <a:r>
              <a:rPr lang="cs-CZ" dirty="0" smtClean="0"/>
              <a:t>HDCAM (SR)</a:t>
            </a:r>
          </a:p>
          <a:p>
            <a:pPr lvl="1"/>
            <a:r>
              <a:rPr lang="en-US" dirty="0" smtClean="0"/>
              <a:t>8-bit DCT</a:t>
            </a:r>
            <a:r>
              <a:rPr lang="cs-CZ" dirty="0" smtClean="0"/>
              <a:t>, 3:1:1, 144 </a:t>
            </a:r>
            <a:r>
              <a:rPr lang="cs-CZ" dirty="0" err="1" smtClean="0"/>
              <a:t>Mbit</a:t>
            </a:r>
            <a:r>
              <a:rPr lang="cs-CZ" dirty="0" smtClean="0"/>
              <a:t>/s</a:t>
            </a:r>
          </a:p>
          <a:p>
            <a:pPr lvl="1"/>
            <a:r>
              <a:rPr lang="cs-CZ" dirty="0" smtClean="0"/>
              <a:t>1440×1080i</a:t>
            </a: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HDCAM SR</a:t>
            </a:r>
          </a:p>
          <a:p>
            <a:pPr lvl="1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bits 4:2:2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nebo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4:4:4 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RGB, 440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Mbit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/s</a:t>
            </a:r>
          </a:p>
          <a:p>
            <a:pPr lvl="1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1920x1080</a:t>
            </a:r>
          </a:p>
          <a:p>
            <a:pPr lvl="1"/>
            <a:endParaRPr lang="cs-CZ" dirty="0" smtClean="0"/>
          </a:p>
        </p:txBody>
      </p:sp>
      <p:pic>
        <p:nvPicPr>
          <p:cNvPr id="13313" name="Picture 1" descr="D:\Downloads\Betacam-logo-composit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75" y="284208"/>
            <a:ext cx="3957795" cy="1826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</a:t>
            </a:r>
            <a:r>
              <a:rPr lang="cs-CZ" dirty="0" err="1" smtClean="0"/>
              <a:t>Digi</a:t>
            </a:r>
            <a:r>
              <a:rPr lang="cs-CZ" dirty="0" smtClean="0"/>
              <a:t>)Beta (SP)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5" name="Picture 1" descr="D:\Downloads\CameraZOOM-20160503143136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3730109"/>
            <a:ext cx="4913348" cy="2396055"/>
          </a:xfrm>
          <a:prstGeom prst="rect">
            <a:avLst/>
          </a:prstGeom>
          <a:noFill/>
        </p:spPr>
      </p:pic>
      <p:pic>
        <p:nvPicPr>
          <p:cNvPr id="26627" name="Picture 3" descr="File:Digital betacam tape (649860908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36060"/>
            <a:ext cx="2215661" cy="1651201"/>
          </a:xfrm>
          <a:prstGeom prst="rect">
            <a:avLst/>
          </a:prstGeom>
          <a:noFill/>
        </p:spPr>
      </p:pic>
      <p:pic>
        <p:nvPicPr>
          <p:cNvPr id="26629" name="Picture 5" descr="File:Digital betacam tape (649859945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669" y="1936060"/>
            <a:ext cx="2381775" cy="1642054"/>
          </a:xfrm>
          <a:prstGeom prst="rect">
            <a:avLst/>
          </a:prstGeom>
          <a:noFill/>
        </p:spPr>
      </p:pic>
      <p:pic>
        <p:nvPicPr>
          <p:cNvPr id="26631" name="Picture 7" descr="File:Hdc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893" y="1936060"/>
            <a:ext cx="2583330" cy="165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GOP (MPEG-2)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 (</a:t>
            </a:r>
            <a:r>
              <a:rPr lang="cs-CZ" dirty="0" err="1" smtClean="0"/>
              <a:t>intra</a:t>
            </a:r>
            <a:r>
              <a:rPr lang="cs-CZ" dirty="0" smtClean="0"/>
              <a:t>) – kompletní informace (jako JPEG)</a:t>
            </a:r>
          </a:p>
          <a:p>
            <a:r>
              <a:rPr lang="cs-CZ" dirty="0" smtClean="0"/>
              <a:t>P (</a:t>
            </a:r>
            <a:r>
              <a:rPr lang="cs-CZ" dirty="0" err="1" smtClean="0"/>
              <a:t>predictive</a:t>
            </a:r>
            <a:r>
              <a:rPr lang="cs-CZ" dirty="0" smtClean="0"/>
              <a:t>) – jen změny (pohybové) oproti předchozímu I/P</a:t>
            </a:r>
          </a:p>
          <a:p>
            <a:r>
              <a:rPr lang="cs-CZ" dirty="0" smtClean="0"/>
              <a:t>B (</a:t>
            </a:r>
            <a:r>
              <a:rPr lang="cs-CZ" dirty="0" err="1" smtClean="0"/>
              <a:t>bipredictive</a:t>
            </a:r>
            <a:r>
              <a:rPr lang="cs-CZ" dirty="0" smtClean="0"/>
              <a:t>) – změny oproti předchozímu a budoucímu I/P</a:t>
            </a:r>
          </a:p>
          <a:p>
            <a:r>
              <a:rPr lang="cs-CZ" dirty="0" smtClean="0"/>
              <a:t>Open GOP / </a:t>
            </a:r>
            <a:r>
              <a:rPr lang="cs-CZ" dirty="0" err="1" smtClean="0"/>
              <a:t>Closed</a:t>
            </a:r>
            <a:r>
              <a:rPr lang="cs-CZ" dirty="0" smtClean="0"/>
              <a:t> GOP</a:t>
            </a:r>
          </a:p>
          <a:p>
            <a:r>
              <a:rPr lang="cs-CZ" dirty="0" err="1" smtClean="0"/>
              <a:t>Intra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(I </a:t>
            </a:r>
            <a:r>
              <a:rPr lang="cs-CZ" dirty="0" err="1" smtClean="0"/>
              <a:t>frame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M=3, N=15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http://www.tiliam.com/Blog/sites/default/files/open-go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566" y="2838397"/>
            <a:ext cx="3788328" cy="1010221"/>
          </a:xfrm>
          <a:prstGeom prst="rect">
            <a:avLst/>
          </a:prstGeom>
          <a:noFill/>
        </p:spPr>
      </p:pic>
      <p:pic>
        <p:nvPicPr>
          <p:cNvPr id="1028" name="Picture 4" descr="http://www.tiliam.com/Blog/sites/default/files/closed-go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568" y="4236721"/>
            <a:ext cx="3557005" cy="1012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Genlock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Synchronizace zařízení</a:t>
            </a:r>
          </a:p>
          <a:p>
            <a:pPr lvl="1"/>
            <a:r>
              <a:rPr lang="cs-CZ" dirty="0"/>
              <a:t>Black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cs-CZ" dirty="0"/>
              <a:t> </a:t>
            </a:r>
            <a:r>
              <a:rPr lang="cs-CZ" dirty="0" err="1" smtClean="0"/>
              <a:t>burst</a:t>
            </a:r>
            <a:r>
              <a:rPr lang="cs-CZ" dirty="0" smtClean="0"/>
              <a:t> (SD)</a:t>
            </a:r>
          </a:p>
          <a:p>
            <a:pPr lvl="1"/>
            <a:r>
              <a:rPr lang="cs-CZ" dirty="0" err="1" smtClean="0"/>
              <a:t>Tri-level</a:t>
            </a:r>
            <a:r>
              <a:rPr lang="cs-CZ" dirty="0" smtClean="0"/>
              <a:t> </a:t>
            </a:r>
            <a:r>
              <a:rPr lang="cs-CZ" dirty="0" err="1" smtClean="0"/>
              <a:t>sync</a:t>
            </a:r>
            <a:r>
              <a:rPr lang="cs-CZ" dirty="0" smtClean="0"/>
              <a:t> (HD)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VÃ½sledek obrÃ¡zku pro black burst sign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94880"/>
            <a:ext cx="3987799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tri-level syn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147" y="2494880"/>
            <a:ext cx="3686174" cy="297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SMPTE </a:t>
            </a:r>
            <a:r>
              <a:rPr lang="cs-CZ" dirty="0" err="1" smtClean="0"/>
              <a:t>timecode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LTC, VITC, </a:t>
            </a:r>
            <a:r>
              <a:rPr lang="cs-CZ" dirty="0" err="1" smtClean="0"/>
              <a:t>burnt</a:t>
            </a:r>
            <a:r>
              <a:rPr lang="cs-CZ" dirty="0" smtClean="0"/>
              <a:t>-in</a:t>
            </a:r>
            <a:endParaRPr lang="cs-CZ" dirty="0" smtClean="0"/>
          </a:p>
          <a:p>
            <a:r>
              <a:rPr lang="cs-CZ" dirty="0" smtClean="0"/>
              <a:t>Interní </a:t>
            </a:r>
            <a:r>
              <a:rPr lang="cs-CZ" dirty="0" err="1" smtClean="0"/>
              <a:t>timecode</a:t>
            </a:r>
            <a:r>
              <a:rPr lang="cs-CZ" dirty="0" smtClean="0"/>
              <a:t> generován z GPS</a:t>
            </a:r>
          </a:p>
          <a:p>
            <a:r>
              <a:rPr lang="cs-CZ" dirty="0" smtClean="0"/>
              <a:t>Přesnost na </a:t>
            </a:r>
            <a:r>
              <a:rPr lang="cs-CZ" dirty="0" err="1" smtClean="0"/>
              <a:t>frame</a:t>
            </a:r>
            <a:r>
              <a:rPr lang="cs-CZ" dirty="0" smtClean="0"/>
              <a:t> HH:MM:</a:t>
            </a:r>
            <a:r>
              <a:rPr lang="cs-CZ" dirty="0" err="1" smtClean="0"/>
              <a:t>SS.ff</a:t>
            </a:r>
            <a:r>
              <a:rPr lang="cs-CZ" dirty="0" smtClean="0"/>
              <a:t> (00:01:25.23)</a:t>
            </a:r>
            <a:endParaRPr lang="cs-CZ" dirty="0"/>
          </a:p>
        </p:txBody>
      </p:sp>
      <p:pic>
        <p:nvPicPr>
          <p:cNvPr id="6" name="SMPTE LTC timecod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6198" y="443060"/>
            <a:ext cx="304800" cy="304800"/>
          </a:xfrm>
          <a:prstGeom prst="rect">
            <a:avLst/>
          </a:prstGeom>
        </p:spPr>
      </p:pic>
      <p:pic>
        <p:nvPicPr>
          <p:cNvPr id="1027" name="Picture 3" descr="D:\Downloads\CameraZOOM-201604281457199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3653755"/>
            <a:ext cx="3295650" cy="2472410"/>
          </a:xfrm>
          <a:prstGeom prst="rect">
            <a:avLst/>
          </a:prstGeom>
          <a:noFill/>
        </p:spPr>
      </p:pic>
      <p:pic>
        <p:nvPicPr>
          <p:cNvPr id="1028" name="Picture 4" descr="D:\Downloads\CameraZOOM-2016042814584655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" y="3653756"/>
            <a:ext cx="4226976" cy="237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(HD)SDI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Serial</a:t>
            </a:r>
            <a:r>
              <a:rPr lang="cs-CZ" dirty="0" smtClean="0"/>
              <a:t> Digital Interface (od SMPTE)</a:t>
            </a:r>
          </a:p>
          <a:p>
            <a:r>
              <a:rPr lang="cs-CZ" dirty="0" smtClean="0"/>
              <a:t>Koaxiální kabel (75 </a:t>
            </a:r>
            <a:r>
              <a:rPr lang="cs-CZ" dirty="0" smtClean="0">
                <a:sym typeface="Symbol"/>
              </a:rPr>
              <a:t></a:t>
            </a:r>
            <a:r>
              <a:rPr lang="cs-CZ" dirty="0" smtClean="0"/>
              <a:t>) s BNC konektory nebo optika</a:t>
            </a:r>
          </a:p>
          <a:p>
            <a:r>
              <a:rPr lang="cs-CZ" dirty="0" smtClean="0"/>
              <a:t>Možnost </a:t>
            </a:r>
            <a:r>
              <a:rPr lang="cs-CZ" dirty="0" err="1" smtClean="0"/>
              <a:t>embedded</a:t>
            </a:r>
            <a:r>
              <a:rPr lang="cs-CZ" dirty="0" smtClean="0"/>
              <a:t> audia</a:t>
            </a:r>
          </a:p>
          <a:p>
            <a:r>
              <a:rPr lang="cs-CZ" dirty="0" smtClean="0"/>
              <a:t>Bez komprese</a:t>
            </a:r>
          </a:p>
          <a:p>
            <a:pPr lvl="1"/>
            <a:r>
              <a:rPr lang="cs-CZ" dirty="0" smtClean="0"/>
              <a:t>Vlastní </a:t>
            </a:r>
            <a:r>
              <a:rPr lang="cs-CZ" dirty="0" err="1" smtClean="0"/>
              <a:t>sync</a:t>
            </a:r>
            <a:endParaRPr lang="cs-CZ" dirty="0" smtClean="0"/>
          </a:p>
          <a:p>
            <a:pPr lvl="1"/>
            <a:r>
              <a:rPr lang="cs-CZ" dirty="0" smtClean="0"/>
              <a:t>Detekce chyb (</a:t>
            </a:r>
            <a:r>
              <a:rPr lang="cs-CZ" dirty="0" err="1" smtClean="0"/>
              <a:t>Hammingovo</a:t>
            </a:r>
            <a:r>
              <a:rPr lang="cs-CZ" dirty="0" smtClean="0"/>
              <a:t> kódování + parita)</a:t>
            </a:r>
          </a:p>
          <a:p>
            <a:r>
              <a:rPr lang="cs-CZ" dirty="0" smtClean="0"/>
              <a:t>Pro HD až na 100 m</a:t>
            </a:r>
          </a:p>
          <a:p>
            <a:r>
              <a:rPr lang="cs-CZ" dirty="0" smtClean="0"/>
              <a:t>SDTI pro přenos komprimovaného videa</a:t>
            </a:r>
            <a:endParaRPr lang="cs-CZ" dirty="0"/>
          </a:p>
        </p:txBody>
      </p:sp>
      <p:pic>
        <p:nvPicPr>
          <p:cNvPr id="25602" name="Picture 2" descr="D:\Downloads\CameraZOOM-201604281631494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96103"/>
            <a:ext cx="3092362" cy="1739453"/>
          </a:xfrm>
          <a:prstGeom prst="rect">
            <a:avLst/>
          </a:prstGeom>
          <a:noFill/>
        </p:spPr>
      </p:pic>
      <p:pic>
        <p:nvPicPr>
          <p:cNvPr id="25604" name="Picture 4" descr="D:\Downloads\CameraZOOM-201604281631157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84324" y="3130027"/>
            <a:ext cx="3434938" cy="1932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Dolby</a:t>
            </a:r>
            <a:r>
              <a:rPr lang="cs-CZ" dirty="0" smtClean="0"/>
              <a:t> 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 až 8 kanálů kódováno do stereo páru</a:t>
            </a:r>
          </a:p>
          <a:p>
            <a:r>
              <a:rPr lang="cs-CZ" dirty="0" smtClean="0"/>
              <a:t>16/20 bit</a:t>
            </a:r>
            <a:endParaRPr lang="cs-CZ" dirty="0"/>
          </a:p>
        </p:txBody>
      </p:sp>
      <p:pic>
        <p:nvPicPr>
          <p:cNvPr id="7170" name="Picture 2" descr="https://upload.wikimedia.org/wikipedia/en/thumb/0/07/Dolby-E.svg/220px-Dolby-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5350" y="479734"/>
            <a:ext cx="2095500" cy="485775"/>
          </a:xfrm>
          <a:prstGeom prst="rect">
            <a:avLst/>
          </a:prstGeom>
          <a:noFill/>
        </p:spPr>
      </p:pic>
      <p:pic>
        <p:nvPicPr>
          <p:cNvPr id="5" name="dolby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7336" y="327334"/>
            <a:ext cx="304800" cy="304800"/>
          </a:xfrm>
          <a:prstGeom prst="rect">
            <a:avLst/>
          </a:prstGeom>
        </p:spPr>
      </p:pic>
      <p:pic>
        <p:nvPicPr>
          <p:cNvPr id="1026" name="Picture 2" descr="https://upload.wikimedia.org/wikipedia/commons/9/91/Dolby-E_Hardwar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46" y="2164030"/>
            <a:ext cx="7450058" cy="36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2727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DNxHD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Avid</a:t>
            </a:r>
            <a:r>
              <a:rPr lang="cs-CZ" dirty="0" smtClean="0"/>
              <a:t> Technology, </a:t>
            </a:r>
            <a:r>
              <a:rPr lang="cs-CZ" dirty="0" err="1" smtClean="0"/>
              <a:t>Inc</a:t>
            </a:r>
            <a:r>
              <a:rPr lang="cs-CZ" dirty="0" smtClean="0"/>
              <a:t>.</a:t>
            </a:r>
          </a:p>
          <a:p>
            <a:r>
              <a:rPr lang="cs-CZ" dirty="0" smtClean="0"/>
              <a:t>Jako JPEG: </a:t>
            </a:r>
            <a:r>
              <a:rPr lang="cs-CZ" dirty="0" err="1" smtClean="0"/>
              <a:t>Variable</a:t>
            </a:r>
            <a:r>
              <a:rPr lang="cs-CZ" dirty="0" smtClean="0"/>
              <a:t>-</a:t>
            </a:r>
            <a:r>
              <a:rPr lang="cs-CZ" dirty="0" err="1" smtClean="0"/>
              <a:t>length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+ Diskrétní kosinová transformace</a:t>
            </a:r>
          </a:p>
          <a:p>
            <a:r>
              <a:rPr lang="cs-CZ" dirty="0" smtClean="0"/>
              <a:t>Od r. 2009 podporován v </a:t>
            </a:r>
            <a:r>
              <a:rPr lang="cs-CZ" dirty="0" err="1" smtClean="0"/>
              <a:t>ffmpeg</a:t>
            </a:r>
            <a:endParaRPr lang="cs-CZ" dirty="0" smtClean="0"/>
          </a:p>
          <a:p>
            <a:r>
              <a:rPr lang="cs-CZ" dirty="0" smtClean="0"/>
              <a:t>Mnoho definovaných rozlišení</a:t>
            </a:r>
          </a:p>
          <a:p>
            <a:pPr lvl="1"/>
            <a:r>
              <a:rPr lang="cs-CZ" dirty="0" smtClean="0"/>
              <a:t>Až do 4K</a:t>
            </a:r>
          </a:p>
          <a:p>
            <a:pPr lvl="1"/>
            <a:r>
              <a:rPr lang="cs-CZ" dirty="0" smtClean="0"/>
              <a:t>TV Nova: 1080i/50, 120Mbit</a:t>
            </a:r>
          </a:p>
          <a:p>
            <a:endParaRPr lang="cs-CZ" dirty="0"/>
          </a:p>
        </p:txBody>
      </p:sp>
      <p:pic>
        <p:nvPicPr>
          <p:cNvPr id="22530" name="Picture 2" descr="https://www.aja.com/assets/news/img/216/524dbb37b47b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414" y="267925"/>
            <a:ext cx="3440784" cy="697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Apple </a:t>
            </a:r>
            <a:r>
              <a:rPr lang="cs-CZ" dirty="0" err="1" smtClean="0"/>
              <a:t>ProRes</a:t>
            </a:r>
            <a:r>
              <a:rPr lang="cs-CZ" dirty="0" smtClean="0"/>
              <a:t> 422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Intra</a:t>
            </a:r>
            <a:r>
              <a:rPr lang="cs-CZ" dirty="0" smtClean="0"/>
              <a:t> </a:t>
            </a:r>
            <a:r>
              <a:rPr lang="cs-CZ" dirty="0" err="1" smtClean="0"/>
              <a:t>frame</a:t>
            </a:r>
            <a:endParaRPr lang="cs-CZ" dirty="0" smtClean="0"/>
          </a:p>
          <a:p>
            <a:r>
              <a:rPr lang="en-US" dirty="0" smtClean="0"/>
              <a:t>8K, 5K, 4K, 2K, HD (1920×1080), SD</a:t>
            </a:r>
          </a:p>
          <a:p>
            <a:r>
              <a:rPr lang="cs-CZ" dirty="0" smtClean="0"/>
              <a:t>4:2:2, 10-bit, běžně 147MBit/s nebo 220Mbit/s</a:t>
            </a:r>
          </a:p>
          <a:p>
            <a:endParaRPr lang="cs-CZ" dirty="0" smtClean="0"/>
          </a:p>
          <a:p>
            <a:r>
              <a:rPr lang="cs-CZ" dirty="0" err="1" smtClean="0"/>
              <a:t>ffmpeg</a:t>
            </a:r>
            <a:endParaRPr lang="cs-CZ" dirty="0" smtClean="0"/>
          </a:p>
        </p:txBody>
      </p:sp>
      <p:pic>
        <p:nvPicPr>
          <p:cNvPr id="20482" name="Picture 2" descr="http://camcordervideoshare.altervista.org/blog/wp-content/uploads/2013/04/types-of-apple-prores-codec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362" y="284208"/>
            <a:ext cx="1758108" cy="553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H.262/MPEG-2 Part 2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031221"/>
              </p:ext>
            </p:extLst>
          </p:nvPr>
        </p:nvGraphicFramePr>
        <p:xfrm>
          <a:off x="457200" y="902732"/>
          <a:ext cx="7757926" cy="536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647"/>
                <a:gridCol w="1435138"/>
                <a:gridCol w="674618"/>
                <a:gridCol w="987641"/>
                <a:gridCol w="1475616"/>
                <a:gridCol w="1763266"/>
              </a:tblGrid>
              <a:tr h="370843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Profile @ </a:t>
                      </a:r>
                      <a:r>
                        <a:rPr lang="cs-CZ" sz="1300" dirty="0" err="1"/>
                        <a:t>Level</a:t>
                      </a:r>
                      <a:endParaRPr lang="cs-CZ" sz="1300" dirty="0"/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err="1"/>
                        <a:t>Resolution</a:t>
                      </a:r>
                      <a:r>
                        <a:rPr lang="cs-CZ" sz="1300" dirty="0"/>
                        <a:t> (</a:t>
                      </a:r>
                      <a:r>
                        <a:rPr lang="cs-CZ" sz="1300" dirty="0" err="1"/>
                        <a:t>px</a:t>
                      </a:r>
                      <a:r>
                        <a:rPr lang="cs-CZ" sz="1300" dirty="0"/>
                        <a:t>)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Max FPS</a:t>
                      </a:r>
                      <a:endParaRPr lang="cs-CZ" sz="1300" dirty="0"/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/>
                        <a:t>Sampling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/>
                        <a:t>Bitrate (Mbit/s)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/>
                        <a:t>Example Application</a:t>
                      </a:r>
                    </a:p>
                  </a:txBody>
                  <a:tcPr marL="50995" marR="50995" marT="0" marB="0" anchor="ctr"/>
                </a:tc>
              </a:tr>
              <a:tr h="361572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SP@LL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176 × 144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15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4:2:0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0.096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Wireless handsets</a:t>
                      </a:r>
                    </a:p>
                  </a:txBody>
                  <a:tcPr marL="50995" marR="50995" marT="0" marB="0" anchor="ctr"/>
                </a:tc>
              </a:tr>
              <a:tr h="185421">
                <a:tc rowSpan="2">
                  <a:txBody>
                    <a:bodyPr/>
                    <a:lstStyle/>
                    <a:p>
                      <a:pPr algn="ctr"/>
                      <a:r>
                        <a:rPr lang="cs-CZ" sz="1300"/>
                        <a:t>SP@ML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352 × 288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15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 dirty="0"/>
                        <a:t>4:2:0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0.384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PDAs</a:t>
                      </a:r>
                    </a:p>
                  </a:txBody>
                  <a:tcPr marL="50995" marR="50995" marT="0" marB="0" anchor="ctr"/>
                </a:tc>
              </a:tr>
              <a:tr h="1854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320 × 240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24</a:t>
                      </a:r>
                    </a:p>
                  </a:txBody>
                  <a:tcPr marL="50995" marR="509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1572">
                <a:tc>
                  <a:txBody>
                    <a:bodyPr/>
                    <a:lstStyle/>
                    <a:p>
                      <a:pPr algn="ctr"/>
                      <a:r>
                        <a:rPr lang="cs-CZ" sz="1300"/>
                        <a:t>MP@LL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352 × 288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30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4:2:0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4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Set-top boxes (STB)</a:t>
                      </a:r>
                    </a:p>
                  </a:txBody>
                  <a:tcPr marL="50995" marR="50995" marT="0" marB="0" anchor="ctr"/>
                </a:tc>
              </a:tr>
              <a:tr h="185421">
                <a:tc rowSpan="2">
                  <a:txBody>
                    <a:bodyPr/>
                    <a:lstStyle/>
                    <a:p>
                      <a:pPr algn="ctr"/>
                      <a:r>
                        <a:rPr lang="cs-CZ" sz="1300"/>
                        <a:t>MP@ML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720 × 480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30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4:2:0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15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 u="none" strike="noStrike">
                          <a:solidFill>
                            <a:srgbClr val="0B0080"/>
                          </a:solidFill>
                          <a:hlinkClick r:id="rId2" tooltip="DVD"/>
                        </a:rPr>
                        <a:t>DVD</a:t>
                      </a:r>
                      <a:r>
                        <a:rPr lang="cs-CZ" sz="1300"/>
                        <a:t> (9.8Mbps), SD </a:t>
                      </a:r>
                      <a:r>
                        <a:rPr lang="cs-CZ" sz="1300" u="none" strike="noStrike">
                          <a:solidFill>
                            <a:srgbClr val="0B0080"/>
                          </a:solidFill>
                          <a:hlinkClick r:id="rId3" tooltip="Digital Video Broadcasting"/>
                        </a:rPr>
                        <a:t>DVB</a:t>
                      </a:r>
                      <a:r>
                        <a:rPr lang="cs-CZ" sz="1300"/>
                        <a:t> (15 Mbps)</a:t>
                      </a:r>
                    </a:p>
                  </a:txBody>
                  <a:tcPr marL="50995" marR="50995" marT="0" marB="0" anchor="ctr"/>
                </a:tc>
              </a:tr>
              <a:tr h="3569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720 × 576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25</a:t>
                      </a:r>
                    </a:p>
                  </a:txBody>
                  <a:tcPr marL="50995" marR="509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5421">
                <a:tc rowSpan="2">
                  <a:txBody>
                    <a:bodyPr/>
                    <a:lstStyle/>
                    <a:p>
                      <a:pPr algn="ctr"/>
                      <a:r>
                        <a:rPr lang="cs-CZ" sz="1300"/>
                        <a:t>MP@H-14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1440 × 1080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30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4:2:0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60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 u="none" strike="noStrike" dirty="0">
                          <a:solidFill>
                            <a:srgbClr val="0B0080"/>
                          </a:solidFill>
                          <a:hlinkClick r:id="rId4" tooltip="HDV"/>
                        </a:rPr>
                        <a:t>HDV</a:t>
                      </a:r>
                      <a:r>
                        <a:rPr lang="cs-CZ" sz="1300" dirty="0"/>
                        <a:t> (25 </a:t>
                      </a:r>
                      <a:r>
                        <a:rPr lang="cs-CZ" sz="1300" dirty="0" err="1"/>
                        <a:t>Mbps</a:t>
                      </a:r>
                      <a:r>
                        <a:rPr lang="cs-CZ" sz="1300" dirty="0"/>
                        <a:t>)</a:t>
                      </a:r>
                    </a:p>
                  </a:txBody>
                  <a:tcPr marL="50995" marR="50995" marT="0" marB="0" anchor="ctr"/>
                </a:tc>
              </a:tr>
              <a:tr h="18542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1280 × 720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30</a:t>
                      </a:r>
                    </a:p>
                  </a:txBody>
                  <a:tcPr marL="50995" marR="509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5421">
                <a:tc rowSpan="2">
                  <a:txBody>
                    <a:bodyPr/>
                    <a:lstStyle/>
                    <a:p>
                      <a:pPr algn="ctr"/>
                      <a:r>
                        <a:rPr lang="cs-CZ" sz="1300"/>
                        <a:t>MP@HL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1920 × 1080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30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4:2:0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 dirty="0"/>
                        <a:t>80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ATSC (18.3 Mbps), SD </a:t>
                      </a:r>
                      <a:r>
                        <a:rPr lang="cs-CZ" sz="1300" u="none" strike="noStrike">
                          <a:solidFill>
                            <a:srgbClr val="0B0080"/>
                          </a:solidFill>
                          <a:hlinkClick r:id="rId3" tooltip="Digital Video Broadcasting"/>
                        </a:rPr>
                        <a:t>DVB</a:t>
                      </a:r>
                      <a:r>
                        <a:rPr lang="cs-CZ" sz="1300"/>
                        <a:t> (31 Mbps), HD </a:t>
                      </a:r>
                      <a:r>
                        <a:rPr lang="cs-CZ" sz="1300" u="none" strike="noStrike">
                          <a:solidFill>
                            <a:srgbClr val="0B0080"/>
                          </a:solidFill>
                          <a:hlinkClick r:id="rId3" tooltip="Digital Video Broadcasting"/>
                        </a:rPr>
                        <a:t>DVB</a:t>
                      </a:r>
                      <a:r>
                        <a:rPr lang="cs-CZ" sz="1300"/>
                        <a:t> (50.3 Mbps)</a:t>
                      </a:r>
                    </a:p>
                  </a:txBody>
                  <a:tcPr marL="50995" marR="50995" marT="0" marB="0" anchor="ctr"/>
                </a:tc>
              </a:tr>
              <a:tr h="4659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1280 × 720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60</a:t>
                      </a:r>
                    </a:p>
                  </a:txBody>
                  <a:tcPr marL="50995" marR="509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5421">
                <a:tc rowSpan="2">
                  <a:txBody>
                    <a:bodyPr/>
                    <a:lstStyle/>
                    <a:p>
                      <a:pPr algn="ctr"/>
                      <a:r>
                        <a:rPr lang="cs-CZ" sz="1300"/>
                        <a:t>422P@ML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720 × 480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30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 dirty="0"/>
                        <a:t>4:2:2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/>
                        <a:t>50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n-US" sz="1300" u="none" strike="noStrike">
                          <a:solidFill>
                            <a:srgbClr val="0B0080"/>
                          </a:solidFill>
                          <a:hlinkClick r:id="rId5" tooltip="Betacam"/>
                        </a:rPr>
                        <a:t>Sony IMX</a:t>
                      </a:r>
                      <a:r>
                        <a:rPr lang="en-US" sz="1300"/>
                        <a:t> (I only), </a:t>
                      </a:r>
                      <a:r>
                        <a:rPr lang="en-US" sz="1300" u="none" strike="noStrike">
                          <a:solidFill>
                            <a:srgbClr val="0B0080"/>
                          </a:solidFill>
                          <a:hlinkClick r:id="rId6" tooltip="Satellite contribution"/>
                        </a:rPr>
                        <a:t>Broadcast Contribution</a:t>
                      </a:r>
                      <a:r>
                        <a:rPr lang="en-US" sz="1300"/>
                        <a:t> (I&amp;P only)</a:t>
                      </a:r>
                    </a:p>
                  </a:txBody>
                  <a:tcPr marL="50995" marR="50995" marT="0" marB="0" anchor="ctr"/>
                </a:tc>
              </a:tr>
              <a:tr h="5562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720 × 576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25</a:t>
                      </a:r>
                    </a:p>
                  </a:txBody>
                  <a:tcPr marL="50995" marR="509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5421">
                <a:tc>
                  <a:txBody>
                    <a:bodyPr/>
                    <a:lstStyle/>
                    <a:p>
                      <a:pPr algn="ctr"/>
                      <a:r>
                        <a:rPr lang="cs-CZ" sz="1300"/>
                        <a:t>422P@H-14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1440 × 1080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30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4:2:2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/>
                        <a:t>80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endParaRPr lang="cs-CZ" sz="1300"/>
                    </a:p>
                  </a:txBody>
                  <a:tcPr marL="50995" marR="50995" marT="0" marB="0" anchor="ctr"/>
                </a:tc>
              </a:tr>
              <a:tr h="185421">
                <a:tc rowSpan="2"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422P@HL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1920 × 1080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30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 dirty="0"/>
                        <a:t>4:2:2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 dirty="0"/>
                        <a:t>300</a:t>
                      </a:r>
                    </a:p>
                  </a:txBody>
                  <a:tcPr marL="50995" marR="50995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cs-CZ" sz="1300" dirty="0"/>
                        <a:t>Sony </a:t>
                      </a:r>
                      <a:r>
                        <a:rPr lang="cs-CZ" sz="1300" u="none" strike="noStrike" dirty="0">
                          <a:solidFill>
                            <a:srgbClr val="0B0080"/>
                          </a:solidFill>
                          <a:hlinkClick r:id="rId7" tooltip="XDCAM"/>
                        </a:rPr>
                        <a:t>MPEG HD422</a:t>
                      </a:r>
                      <a:r>
                        <a:rPr lang="cs-CZ" sz="1300" dirty="0"/>
                        <a:t> (50 </a:t>
                      </a:r>
                      <a:r>
                        <a:rPr lang="cs-CZ" sz="1300" dirty="0" err="1"/>
                        <a:t>Mbps</a:t>
                      </a:r>
                      <a:r>
                        <a:rPr lang="cs-CZ" sz="1300" dirty="0"/>
                        <a:t>), Canon XF </a:t>
                      </a:r>
                      <a:r>
                        <a:rPr lang="cs-CZ" sz="1300" dirty="0" err="1"/>
                        <a:t>Codec</a:t>
                      </a:r>
                      <a:r>
                        <a:rPr lang="cs-CZ" sz="1300" dirty="0"/>
                        <a:t> (50 </a:t>
                      </a:r>
                      <a:r>
                        <a:rPr lang="cs-CZ" sz="1300" dirty="0" err="1"/>
                        <a:t>Mbps</a:t>
                      </a:r>
                      <a:r>
                        <a:rPr lang="cs-CZ" sz="1300" dirty="0"/>
                        <a:t>), </a:t>
                      </a:r>
                      <a:r>
                        <a:rPr lang="cs-CZ" sz="1300" dirty="0" err="1"/>
                        <a:t>Convergent</a:t>
                      </a:r>
                      <a:r>
                        <a:rPr lang="cs-CZ" sz="1300" dirty="0"/>
                        <a:t> Design </a:t>
                      </a:r>
                      <a:r>
                        <a:rPr lang="cs-CZ" sz="1300" dirty="0" err="1"/>
                        <a:t>Nanoflash</a:t>
                      </a:r>
                      <a:r>
                        <a:rPr lang="cs-CZ" sz="1300" dirty="0"/>
                        <a:t> </a:t>
                      </a:r>
                      <a:r>
                        <a:rPr lang="cs-CZ" sz="1300" dirty="0" err="1"/>
                        <a:t>recorder</a:t>
                      </a:r>
                      <a:r>
                        <a:rPr lang="cs-CZ" sz="1300" dirty="0"/>
                        <a:t> (</a:t>
                      </a:r>
                      <a:r>
                        <a:rPr lang="cs-CZ" sz="1300" dirty="0" err="1"/>
                        <a:t>up</a:t>
                      </a:r>
                      <a:r>
                        <a:rPr lang="cs-CZ" sz="1300" dirty="0"/>
                        <a:t> to 160 </a:t>
                      </a:r>
                      <a:r>
                        <a:rPr lang="cs-CZ" sz="1300" dirty="0" err="1"/>
                        <a:t>Mbps</a:t>
                      </a:r>
                      <a:r>
                        <a:rPr lang="cs-CZ" sz="1300" dirty="0"/>
                        <a:t>)</a:t>
                      </a:r>
                    </a:p>
                  </a:txBody>
                  <a:tcPr marL="50995" marR="50995" marT="0" marB="0" anchor="ctr"/>
                </a:tc>
              </a:tr>
              <a:tr h="10847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1280 × 720</a:t>
                      </a:r>
                    </a:p>
                  </a:txBody>
                  <a:tcPr marL="50995" marR="50995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60</a:t>
                      </a:r>
                    </a:p>
                  </a:txBody>
                  <a:tcPr marL="50995" marR="509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Skupina Nova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82" y="1026423"/>
            <a:ext cx="7397948" cy="3774177"/>
          </a:xfrm>
        </p:spPr>
      </p:pic>
      <p:sp>
        <p:nvSpPr>
          <p:cNvPr id="8" name="TextovéPole 7"/>
          <p:cNvSpPr txBox="1"/>
          <p:nvPr/>
        </p:nvSpPr>
        <p:spPr>
          <a:xfrm>
            <a:off x="637282" y="4471416"/>
            <a:ext cx="7397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rganica L" panose="02000703000000090004" pitchFamily="50" charset="-18"/>
              </a:rPr>
              <a:t>Nové jméno společnosti</a:t>
            </a:r>
          </a:p>
          <a:p>
            <a:pPr algn="ctr"/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Organica L" panose="02000703000000090004" pitchFamily="50" charset="-18"/>
            </a:endParaRPr>
          </a:p>
          <a:p>
            <a:pPr algn="ctr"/>
            <a:r>
              <a:rPr lang="cs-CZ" dirty="0" smtClean="0">
                <a:latin typeface="Organica L" panose="02000703000000090004" pitchFamily="50" charset="-18"/>
              </a:rPr>
              <a:t>CET 21 spol. s r. o.		TV Nova s.r.o.</a:t>
            </a:r>
            <a:endParaRPr lang="cs-CZ" dirty="0">
              <a:latin typeface="Organica L" panose="02000703000000090004" pitchFamily="50" charset="-18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352544" y="5239512"/>
            <a:ext cx="4754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XDCAM HD422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H.262/MPEG-2 Part 2</a:t>
            </a:r>
          </a:p>
          <a:p>
            <a:r>
              <a:rPr lang="cs-CZ" dirty="0" err="1" smtClean="0"/>
              <a:t>InHouse</a:t>
            </a:r>
            <a:r>
              <a:rPr lang="cs-CZ" dirty="0" smtClean="0"/>
              <a:t> </a:t>
            </a:r>
            <a:r>
              <a:rPr lang="cs-CZ" dirty="0" err="1" smtClean="0"/>
              <a:t>format</a:t>
            </a:r>
            <a:r>
              <a:rPr lang="cs-CZ" dirty="0" smtClean="0"/>
              <a:t> TV Nova</a:t>
            </a:r>
          </a:p>
          <a:p>
            <a:r>
              <a:rPr lang="cs-CZ" dirty="0" smtClean="0"/>
              <a:t>1920x1080, </a:t>
            </a:r>
            <a:r>
              <a:rPr lang="cs-CZ" dirty="0" err="1" smtClean="0"/>
              <a:t>interlaced</a:t>
            </a:r>
            <a:r>
              <a:rPr lang="cs-CZ" dirty="0" smtClean="0"/>
              <a:t>, 50Mbit, OP-1a, 4:2:2, GOP(M3, N12)</a:t>
            </a:r>
          </a:p>
          <a:p>
            <a:r>
              <a:rPr lang="cs-CZ" dirty="0" smtClean="0"/>
              <a:t>Separátní audio stopy (PCM, mono, 16/24bit)</a:t>
            </a:r>
          </a:p>
          <a:p>
            <a:r>
              <a:rPr lang="cs-CZ" dirty="0" smtClean="0"/>
              <a:t>MXF </a:t>
            </a:r>
            <a:r>
              <a:rPr lang="cs-CZ" dirty="0" err="1" smtClean="0"/>
              <a:t>wrapper</a:t>
            </a:r>
            <a:endParaRPr lang="cs-CZ" dirty="0" smtClean="0"/>
          </a:p>
          <a:p>
            <a:r>
              <a:rPr lang="cs-CZ" dirty="0" smtClean="0"/>
              <a:t>Podporuje </a:t>
            </a:r>
            <a:r>
              <a:rPr lang="cs-CZ" dirty="0" err="1" smtClean="0"/>
              <a:t>FFmpeg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3448509"/>
            <a:ext cx="775827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ffmpeg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-i "%~1" -map 0:v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pix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fmt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yuv422p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vcodec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mpeg2video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flags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"+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ildct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"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mpv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flags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+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strict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gop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sc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threshold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1000000000 -top 1 -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dc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10 -q 3 -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lmin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"1*QP2LAMBDA"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vtag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xd5c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rc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max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vbv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_use 1 -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rc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_min_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vbv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_use 1 -g 12 -s 1920x1080 -r 25 -b:v 50000k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minrate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50000k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maxrate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50000k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bufsize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8000k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bf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2 -map 0:1 -map_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channel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0.1.0:0.0 -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acodec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pcm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_s16le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ac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1 -map 0:1 -map_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channel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0.1.1:0.1 -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acodec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pcm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_s16le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ac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1 -ar 48000 -</a:t>
            </a:r>
            <a:r>
              <a:rPr lang="cs-CZ" sz="1400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timecode</a:t>
            </a:r>
            <a:r>
              <a:rPr lang="cs-CZ" sz="1400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00:00:00:00 "%~p1%~n1.mxf"</a:t>
            </a:r>
          </a:p>
          <a:p>
            <a:endParaRPr lang="cs-CZ" sz="1400" dirty="0">
              <a:solidFill>
                <a:schemeClr val="bg1">
                  <a:lumMod val="8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7410" name="Picture 2" descr="http://vignette4.wikia.nocookie.net/logopedia/images/9/96/XDCAM_HD_Logo_2.jpg/revision/latest?cb=2013082800364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282" y="584463"/>
            <a:ext cx="1898188" cy="190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MXF</a:t>
            </a:r>
            <a:r>
              <a:rPr lang="cs-CZ" b="0" dirty="0" smtClean="0"/>
              <a:t> (</a:t>
            </a:r>
            <a:r>
              <a:rPr lang="cs-CZ" b="0" dirty="0" err="1" smtClean="0"/>
              <a:t>Material</a:t>
            </a:r>
            <a:r>
              <a:rPr lang="cs-CZ" b="0" dirty="0" smtClean="0"/>
              <a:t> Exchange </a:t>
            </a:r>
            <a:r>
              <a:rPr lang="cs-CZ" b="0" dirty="0" err="1" smtClean="0"/>
              <a:t>Format</a:t>
            </a:r>
            <a:r>
              <a:rPr lang="cs-CZ" b="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Profesionální kontejner / </a:t>
            </a:r>
            <a:r>
              <a:rPr lang="cs-CZ" dirty="0" err="1" smtClean="0"/>
              <a:t>wrapper</a:t>
            </a:r>
            <a:endParaRPr lang="cs-CZ" dirty="0" smtClean="0"/>
          </a:p>
          <a:p>
            <a:r>
              <a:rPr lang="cs-CZ" dirty="0" smtClean="0"/>
              <a:t>Mnoho </a:t>
            </a:r>
            <a:r>
              <a:rPr lang="cs-CZ" dirty="0" err="1" smtClean="0"/>
              <a:t>streamů</a:t>
            </a:r>
            <a:r>
              <a:rPr lang="cs-CZ" dirty="0" smtClean="0"/>
              <a:t> (video, náhled, audio, </a:t>
            </a:r>
            <a:r>
              <a:rPr lang="cs-CZ" dirty="0" err="1" smtClean="0"/>
              <a:t>metadata</a:t>
            </a:r>
            <a:r>
              <a:rPr lang="cs-CZ" dirty="0" smtClean="0"/>
              <a:t>, </a:t>
            </a:r>
            <a:r>
              <a:rPr lang="cs-CZ" dirty="0" err="1" smtClean="0"/>
              <a:t>tc</a:t>
            </a:r>
            <a:r>
              <a:rPr lang="cs-CZ" dirty="0" smtClean="0"/>
              <a:t>, …)</a:t>
            </a:r>
          </a:p>
          <a:p>
            <a:r>
              <a:rPr lang="cs-CZ" dirty="0" smtClean="0"/>
              <a:t>Lze s ním pracovat už při vytváření</a:t>
            </a:r>
          </a:p>
          <a:p>
            <a:r>
              <a:rPr lang="cs-CZ" dirty="0" smtClean="0"/>
              <a:t>Mnoho profesionálních aplikací (přehrávače, editory, kamery, </a:t>
            </a:r>
          </a:p>
          <a:p>
            <a:r>
              <a:rPr lang="cs-CZ" dirty="0" err="1" smtClean="0"/>
              <a:t>FFmpeg</a:t>
            </a:r>
            <a:endParaRPr lang="cs-CZ" dirty="0" smtClean="0"/>
          </a:p>
          <a:p>
            <a:r>
              <a:rPr lang="cs-CZ" dirty="0" smtClean="0"/>
              <a:t>Občas separátní audio a video (např. DCP pro kina)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DCP</a:t>
            </a:r>
            <a:r>
              <a:rPr lang="cs-CZ" b="0" dirty="0" smtClean="0"/>
              <a:t> (Digital Cinema </a:t>
            </a:r>
            <a:r>
              <a:rPr lang="cs-CZ" b="0" dirty="0" err="1" smtClean="0"/>
              <a:t>Package</a:t>
            </a:r>
            <a:r>
              <a:rPr lang="cs-CZ" b="0" dirty="0" smtClean="0"/>
              <a:t>)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Definice standardů pro digitální kina</a:t>
            </a:r>
          </a:p>
          <a:p>
            <a:r>
              <a:rPr lang="cs-CZ" dirty="0" smtClean="0"/>
              <a:t>Především JPEG2000 v MXF </a:t>
            </a:r>
            <a:r>
              <a:rPr lang="cs-CZ" dirty="0" err="1" smtClean="0"/>
              <a:t>wrapperu</a:t>
            </a:r>
            <a:endParaRPr lang="cs-CZ" dirty="0" smtClean="0"/>
          </a:p>
          <a:p>
            <a:pPr lvl="1"/>
            <a:r>
              <a:rPr lang="cs-CZ" dirty="0" err="1" smtClean="0"/>
              <a:t>xyz</a:t>
            </a:r>
            <a:r>
              <a:rPr lang="cs-CZ" dirty="0" smtClean="0"/>
              <a:t>, 4:4:4</a:t>
            </a:r>
          </a:p>
          <a:p>
            <a:pPr lvl="1"/>
            <a:r>
              <a:rPr lang="cs-CZ" dirty="0" smtClean="0"/>
              <a:t>Až 4K 48fps nebo 2K 3D 24fps</a:t>
            </a:r>
          </a:p>
          <a:p>
            <a:pPr lvl="1"/>
            <a:r>
              <a:rPr lang="cs-CZ" dirty="0" smtClean="0"/>
              <a:t>Až 250Mbit/s, </a:t>
            </a:r>
          </a:p>
          <a:p>
            <a:r>
              <a:rPr lang="cs-CZ" dirty="0" smtClean="0"/>
              <a:t>Separátní audio - až 16 kanálů (PCM, 48/96kHz, 24bit)</a:t>
            </a:r>
          </a:p>
          <a:p>
            <a:r>
              <a:rPr lang="cs-CZ" dirty="0" smtClean="0"/>
              <a:t>Šifrování AES, pro každý projektor včetně času</a:t>
            </a:r>
          </a:p>
          <a:p>
            <a:r>
              <a:rPr lang="cs-CZ" dirty="0" smtClean="0"/>
              <a:t>Disk s ext2/ext3</a:t>
            </a:r>
          </a:p>
          <a:p>
            <a:r>
              <a:rPr lang="cs-CZ" dirty="0" smtClean="0"/>
              <a:t>Existují i free nástroje (např. </a:t>
            </a:r>
            <a:r>
              <a:rPr lang="cs-CZ" dirty="0" err="1" smtClean="0"/>
              <a:t>OpenDCP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DCP</a:t>
            </a:r>
            <a:r>
              <a:rPr lang="cs-CZ" b="0" dirty="0" smtClean="0"/>
              <a:t> (Digital Cinema </a:t>
            </a:r>
            <a:r>
              <a:rPr lang="cs-CZ" b="0" dirty="0" err="1" smtClean="0"/>
              <a:t>Package</a:t>
            </a:r>
            <a:r>
              <a:rPr lang="cs-CZ" b="0" dirty="0" smtClean="0"/>
              <a:t>)</a:t>
            </a:r>
            <a:endParaRPr lang="cs-CZ" b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http://www.redsmoke.ch/fileadmin/_migrated/pics/dolby-scc2000-redsmok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4030"/>
            <a:ext cx="5990701" cy="2552462"/>
          </a:xfrm>
          <a:prstGeom prst="rect">
            <a:avLst/>
          </a:prstGeom>
          <a:noFill/>
        </p:spPr>
      </p:pic>
      <p:pic>
        <p:nvPicPr>
          <p:cNvPr id="38915" name="Picture 3" descr="D:\Downloads\CameraZOOM-201603101553029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435" y="4048833"/>
            <a:ext cx="3693035" cy="2077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materiálů</a:t>
            </a:r>
            <a:endParaRPr lang="cs-CZ" dirty="0"/>
          </a:p>
        </p:txBody>
      </p:sp>
      <p:grpSp>
        <p:nvGrpSpPr>
          <p:cNvPr id="1032" name="Group 8"/>
          <p:cNvGrpSpPr>
            <a:grpSpLocks noChangeAspect="1"/>
          </p:cNvGrpSpPr>
          <p:nvPr/>
        </p:nvGrpSpPr>
        <p:grpSpPr bwMode="auto">
          <a:xfrm>
            <a:off x="484188" y="981075"/>
            <a:ext cx="7296150" cy="5162550"/>
            <a:chOff x="305" y="618"/>
            <a:chExt cx="4596" cy="3252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05" y="1174"/>
              <a:ext cx="567" cy="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05" y="1174"/>
              <a:ext cx="567" cy="3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435" y="1267"/>
              <a:ext cx="33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ORIGINAL </a:t>
              </a: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462" y="1343"/>
              <a:ext cx="2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/>
                <a:t>MASTER</a:t>
              </a: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088" y="1174"/>
              <a:ext cx="566" cy="3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088" y="1174"/>
              <a:ext cx="566" cy="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1294" y="1285"/>
              <a:ext cx="1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AQC</a:t>
              </a:r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872" y="1344"/>
              <a:ext cx="17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043" y="1322"/>
              <a:ext cx="45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45"/>
                </a:cxn>
                <a:cxn ang="0">
                  <a:pos x="0" y="90"/>
                </a:cxn>
                <a:cxn ang="0">
                  <a:pos x="0" y="0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90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552" y="1174"/>
              <a:ext cx="566" cy="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3552" y="1174"/>
              <a:ext cx="566" cy="3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3761" y="1286"/>
              <a:ext cx="1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HQC</a:t>
              </a: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2759" y="1174"/>
              <a:ext cx="566" cy="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759" y="1174"/>
              <a:ext cx="566" cy="3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933" y="1295"/>
              <a:ext cx="22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Střižna</a:t>
              </a: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759" y="618"/>
              <a:ext cx="566" cy="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2759" y="618"/>
              <a:ext cx="566" cy="3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2876" y="711"/>
              <a:ext cx="2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/>
                <a:t>LowRES</a:t>
              </a: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2796" y="787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/>
                <a:t>+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2826" y="787"/>
              <a:ext cx="40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/>
                <a:t>WAV pro DS</a:t>
              </a: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3325" y="1344"/>
              <a:ext cx="18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508" y="1322"/>
              <a:ext cx="44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45"/>
                </a:cxn>
                <a:cxn ang="0">
                  <a:pos x="0" y="90"/>
                </a:cxn>
                <a:cxn ang="0">
                  <a:pos x="0" y="0"/>
                </a:cxn>
              </a:cxnLst>
              <a:rect l="0" t="0" r="r" b="b"/>
              <a:pathLst>
                <a:path w="88" h="90">
                  <a:moveTo>
                    <a:pt x="0" y="0"/>
                  </a:moveTo>
                  <a:lnTo>
                    <a:pt x="88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3071" y="958"/>
              <a:ext cx="1" cy="1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049" y="1130"/>
              <a:ext cx="45" cy="44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45" y="87"/>
                </a:cxn>
                <a:cxn ang="0">
                  <a:pos x="0" y="0"/>
                </a:cxn>
                <a:cxn ang="0">
                  <a:pos x="89" y="0"/>
                </a:cxn>
              </a:cxnLst>
              <a:rect l="0" t="0" r="r" b="b"/>
              <a:pathLst>
                <a:path w="89" h="87">
                  <a:moveTo>
                    <a:pt x="89" y="0"/>
                  </a:moveTo>
                  <a:lnTo>
                    <a:pt x="45" y="87"/>
                  </a:lnTo>
                  <a:lnTo>
                    <a:pt x="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094" y="1034"/>
              <a:ext cx="145" cy="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084" y="1033"/>
              <a:ext cx="16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WAV</a:t>
              </a: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4334" y="1174"/>
              <a:ext cx="567" cy="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4334" y="1174"/>
              <a:ext cx="567" cy="3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4465" y="1267"/>
              <a:ext cx="30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VYSÍLACÍ </a:t>
              </a: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4475" y="1343"/>
              <a:ext cx="2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MASTER</a:t>
              </a:r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>
              <a:off x="4118" y="1344"/>
              <a:ext cx="17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290" y="1322"/>
              <a:ext cx="44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43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88" h="88">
                  <a:moveTo>
                    <a:pt x="0" y="0"/>
                  </a:moveTo>
                  <a:lnTo>
                    <a:pt x="88" y="43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2005" y="2975"/>
              <a:ext cx="567" cy="3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2005" y="2975"/>
              <a:ext cx="567" cy="33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2120" y="3091"/>
              <a:ext cx="3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NEARLINE</a:t>
              </a: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2005" y="3530"/>
              <a:ext cx="567" cy="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2005" y="3530"/>
              <a:ext cx="567" cy="3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2163" y="3664"/>
              <a:ext cx="2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ARCHIV</a:t>
              </a:r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>
              <a:off x="2288" y="3314"/>
              <a:ext cx="1" cy="1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267" y="3486"/>
              <a:ext cx="44" cy="44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3" y="88"/>
                </a:cxn>
                <a:cxn ang="0">
                  <a:pos x="0" y="0"/>
                </a:cxn>
                <a:cxn ang="0">
                  <a:pos x="88" y="0"/>
                </a:cxn>
              </a:cxnLst>
              <a:rect l="0" t="0" r="r" b="b"/>
              <a:pathLst>
                <a:path w="88" h="88">
                  <a:moveTo>
                    <a:pt x="88" y="0"/>
                  </a:moveTo>
                  <a:lnTo>
                    <a:pt x="43" y="88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305" y="2975"/>
              <a:ext cx="567" cy="3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305" y="2975"/>
              <a:ext cx="567" cy="3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435" y="3097"/>
              <a:ext cx="30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PLAYOUT</a:t>
              </a:r>
            </a:p>
          </p:txBody>
        </p: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 flipH="1">
              <a:off x="910" y="3144"/>
              <a:ext cx="109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872" y="3123"/>
              <a:ext cx="44" cy="43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0" y="43"/>
                </a:cxn>
                <a:cxn ang="0">
                  <a:pos x="88" y="0"/>
                </a:cxn>
                <a:cxn ang="0">
                  <a:pos x="88" y="88"/>
                </a:cxn>
              </a:cxnLst>
              <a:rect l="0" t="0" r="r" b="b"/>
              <a:pathLst>
                <a:path w="88" h="88">
                  <a:moveTo>
                    <a:pt x="88" y="88"/>
                  </a:moveTo>
                  <a:lnTo>
                    <a:pt x="0" y="43"/>
                  </a:lnTo>
                  <a:lnTo>
                    <a:pt x="88" y="0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1965" y="1174"/>
              <a:ext cx="567" cy="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1965" y="1174"/>
              <a:ext cx="567" cy="3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014" y="1286"/>
              <a:ext cx="4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TRANSCODER</a:t>
              </a: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2532" y="1344"/>
              <a:ext cx="18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714" y="1322"/>
              <a:ext cx="45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45"/>
                </a:cxn>
                <a:cxn ang="0">
                  <a:pos x="0" y="90"/>
                </a:cxn>
                <a:cxn ang="0">
                  <a:pos x="0" y="0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90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599" y="1306"/>
              <a:ext cx="93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596" y="1305"/>
              <a:ext cx="9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HR</a:t>
              </a:r>
            </a:p>
          </p:txBody>
        </p:sp>
        <p:sp>
          <p:nvSpPr>
            <p:cNvPr id="1085" name="Line 61"/>
            <p:cNvSpPr>
              <a:spLocks noChangeShapeType="1"/>
            </p:cNvSpPr>
            <p:nvPr/>
          </p:nvSpPr>
          <p:spPr bwMode="auto">
            <a:xfrm>
              <a:off x="1654" y="1344"/>
              <a:ext cx="27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1921" y="1322"/>
              <a:ext cx="44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45"/>
                </a:cxn>
                <a:cxn ang="0">
                  <a:pos x="0" y="90"/>
                </a:cxn>
                <a:cxn ang="0">
                  <a:pos x="0" y="0"/>
                </a:cxn>
              </a:cxnLst>
              <a:rect l="0" t="0" r="r" b="b"/>
              <a:pathLst>
                <a:path w="88" h="90">
                  <a:moveTo>
                    <a:pt x="0" y="0"/>
                  </a:moveTo>
                  <a:lnTo>
                    <a:pt x="88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2248" y="996"/>
              <a:ext cx="794" cy="178"/>
            </a:xfrm>
            <a:custGeom>
              <a:avLst/>
              <a:gdLst/>
              <a:ahLst/>
              <a:cxnLst>
                <a:cxn ang="0">
                  <a:pos x="0" y="354"/>
                </a:cxn>
                <a:cxn ang="0">
                  <a:pos x="0" y="139"/>
                </a:cxn>
                <a:cxn ang="0">
                  <a:pos x="1587" y="139"/>
                </a:cxn>
                <a:cxn ang="0">
                  <a:pos x="1587" y="0"/>
                </a:cxn>
              </a:cxnLst>
              <a:rect l="0" t="0" r="r" b="b"/>
              <a:pathLst>
                <a:path w="1587" h="354">
                  <a:moveTo>
                    <a:pt x="0" y="354"/>
                  </a:moveTo>
                  <a:lnTo>
                    <a:pt x="0" y="139"/>
                  </a:lnTo>
                  <a:lnTo>
                    <a:pt x="1587" y="139"/>
                  </a:lnTo>
                  <a:lnTo>
                    <a:pt x="158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3019" y="958"/>
              <a:ext cx="45" cy="44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4" y="0"/>
                </a:cxn>
                <a:cxn ang="0">
                  <a:pos x="89" y="88"/>
                </a:cxn>
                <a:cxn ang="0">
                  <a:pos x="0" y="88"/>
                </a:cxn>
              </a:cxnLst>
              <a:rect l="0" t="0" r="r" b="b"/>
              <a:pathLst>
                <a:path w="89" h="88">
                  <a:moveTo>
                    <a:pt x="0" y="88"/>
                  </a:moveTo>
                  <a:lnTo>
                    <a:pt x="44" y="0"/>
                  </a:lnTo>
                  <a:lnTo>
                    <a:pt x="8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605" y="1027"/>
              <a:ext cx="81" cy="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605" y="1027"/>
              <a:ext cx="7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LR</a:t>
              </a: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4334" y="2975"/>
              <a:ext cx="567" cy="3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4334" y="2975"/>
              <a:ext cx="567" cy="3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4546" y="3105"/>
              <a:ext cx="1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AQC</a:t>
              </a:r>
            </a:p>
          </p:txBody>
        </p:sp>
        <p:sp>
          <p:nvSpPr>
            <p:cNvPr id="1094" name="Line 70"/>
            <p:cNvSpPr>
              <a:spLocks noChangeShapeType="1"/>
            </p:cNvSpPr>
            <p:nvPr/>
          </p:nvSpPr>
          <p:spPr bwMode="auto">
            <a:xfrm>
              <a:off x="4618" y="1514"/>
              <a:ext cx="1" cy="14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595" y="2930"/>
              <a:ext cx="45" cy="4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44" y="89"/>
                </a:cxn>
                <a:cxn ang="0">
                  <a:pos x="0" y="0"/>
                </a:cxn>
                <a:cxn ang="0">
                  <a:pos x="89" y="0"/>
                </a:cxn>
              </a:cxnLst>
              <a:rect l="0" t="0" r="r" b="b"/>
              <a:pathLst>
                <a:path w="89" h="89">
                  <a:moveTo>
                    <a:pt x="89" y="0"/>
                  </a:moveTo>
                  <a:lnTo>
                    <a:pt x="44" y="89"/>
                  </a:lnTo>
                  <a:lnTo>
                    <a:pt x="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005" y="2158"/>
              <a:ext cx="567" cy="3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005" y="2158"/>
              <a:ext cx="567" cy="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2065" y="2245"/>
              <a:ext cx="4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Skryté titulky </a:t>
              </a: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2507" y="2251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+</a:t>
              </a: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025" y="2322"/>
              <a:ext cx="52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Audio deskripce</a:t>
              </a:r>
            </a:p>
          </p:txBody>
        </p:sp>
        <p:sp>
          <p:nvSpPr>
            <p:cNvPr id="1101" name="Line 77"/>
            <p:cNvSpPr>
              <a:spLocks noChangeShapeType="1"/>
            </p:cNvSpPr>
            <p:nvPr/>
          </p:nvSpPr>
          <p:spPr bwMode="auto">
            <a:xfrm flipV="1">
              <a:off x="2198" y="2537"/>
              <a:ext cx="1" cy="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175" y="2498"/>
              <a:ext cx="44" cy="44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5" y="0"/>
                </a:cxn>
                <a:cxn ang="0">
                  <a:pos x="88" y="88"/>
                </a:cxn>
                <a:cxn ang="0">
                  <a:pos x="0" y="88"/>
                </a:cxn>
              </a:cxnLst>
              <a:rect l="0" t="0" r="r" b="b"/>
              <a:pathLst>
                <a:path w="88" h="88">
                  <a:moveTo>
                    <a:pt x="0" y="88"/>
                  </a:moveTo>
                  <a:lnTo>
                    <a:pt x="45" y="0"/>
                  </a:lnTo>
                  <a:lnTo>
                    <a:pt x="88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157" y="2698"/>
              <a:ext cx="82" cy="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2156" y="2698"/>
              <a:ext cx="7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LR</a:t>
              </a:r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>
              <a:off x="2424" y="2498"/>
              <a:ext cx="1" cy="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402" y="2930"/>
              <a:ext cx="44" cy="45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3" y="89"/>
                </a:cxn>
                <a:cxn ang="0">
                  <a:pos x="0" y="0"/>
                </a:cxn>
                <a:cxn ang="0">
                  <a:pos x="88" y="0"/>
                </a:cxn>
              </a:cxnLst>
              <a:rect l="0" t="0" r="r" b="b"/>
              <a:pathLst>
                <a:path w="88" h="89">
                  <a:moveTo>
                    <a:pt x="88" y="0"/>
                  </a:moveTo>
                  <a:lnTo>
                    <a:pt x="43" y="89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2338" y="2660"/>
              <a:ext cx="172" cy="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2340" y="2659"/>
              <a:ext cx="12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/>
                <a:t>STL </a:t>
              </a: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2469" y="2659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+</a:t>
              </a: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2341" y="2736"/>
              <a:ext cx="16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/>
                <a:t>WAV</a:t>
              </a: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1088" y="674"/>
              <a:ext cx="566" cy="34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1088" y="674"/>
              <a:ext cx="566" cy="3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183" y="781"/>
              <a:ext cx="37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SCREENING</a:t>
              </a: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588" y="1053"/>
              <a:ext cx="783" cy="121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0" y="69"/>
                </a:cxn>
                <a:cxn ang="0">
                  <a:pos x="1564" y="69"/>
                </a:cxn>
                <a:cxn ang="0">
                  <a:pos x="1564" y="0"/>
                </a:cxn>
              </a:cxnLst>
              <a:rect l="0" t="0" r="r" b="b"/>
              <a:pathLst>
                <a:path w="1564" h="241">
                  <a:moveTo>
                    <a:pt x="0" y="241"/>
                  </a:moveTo>
                  <a:lnTo>
                    <a:pt x="0" y="69"/>
                  </a:lnTo>
                  <a:lnTo>
                    <a:pt x="1564" y="69"/>
                  </a:lnTo>
                  <a:lnTo>
                    <a:pt x="156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1349" y="1015"/>
              <a:ext cx="44" cy="44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3" y="0"/>
                </a:cxn>
                <a:cxn ang="0">
                  <a:pos x="88" y="88"/>
                </a:cxn>
                <a:cxn ang="0">
                  <a:pos x="0" y="88"/>
                </a:cxn>
              </a:cxnLst>
              <a:rect l="0" t="0" r="r" b="b"/>
              <a:pathLst>
                <a:path w="88" h="88">
                  <a:moveTo>
                    <a:pt x="0" y="88"/>
                  </a:moveTo>
                  <a:lnTo>
                    <a:pt x="43" y="0"/>
                  </a:lnTo>
                  <a:lnTo>
                    <a:pt x="88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3552" y="618"/>
              <a:ext cx="566" cy="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552" y="618"/>
              <a:ext cx="566" cy="3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3584" y="701"/>
              <a:ext cx="50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Dramaturgické </a:t>
              </a:r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3652" y="777"/>
              <a:ext cx="33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/>
                <a:t>posouzení</a:t>
              </a: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835" y="1019"/>
              <a:ext cx="1" cy="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3813" y="958"/>
              <a:ext cx="44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45" y="0"/>
                </a:cxn>
                <a:cxn ang="0">
                  <a:pos x="88" y="133"/>
                </a:cxn>
                <a:cxn ang="0">
                  <a:pos x="0" y="133"/>
                </a:cxn>
              </a:cxnLst>
              <a:rect l="0" t="0" r="r" b="b"/>
              <a:pathLst>
                <a:path w="88" h="133">
                  <a:moveTo>
                    <a:pt x="0" y="133"/>
                  </a:moveTo>
                  <a:lnTo>
                    <a:pt x="45" y="0"/>
                  </a:lnTo>
                  <a:lnTo>
                    <a:pt x="88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3813" y="1108"/>
              <a:ext cx="44" cy="66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5" y="131"/>
                </a:cxn>
                <a:cxn ang="0">
                  <a:pos x="0" y="0"/>
                </a:cxn>
                <a:cxn ang="0">
                  <a:pos x="88" y="0"/>
                </a:cxn>
              </a:cxnLst>
              <a:rect l="0" t="0" r="r" b="b"/>
              <a:pathLst>
                <a:path w="88" h="131">
                  <a:moveTo>
                    <a:pt x="88" y="0"/>
                  </a:moveTo>
                  <a:lnTo>
                    <a:pt x="45" y="13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305" y="1728"/>
              <a:ext cx="567" cy="3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305" y="1728"/>
              <a:ext cx="567" cy="34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53" y="1775"/>
              <a:ext cx="29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VLASTNÍ </a:t>
              </a:r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456" y="1852"/>
              <a:ext cx="27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/>
                <a:t>TVROBA</a:t>
              </a:r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434" y="1936"/>
              <a:ext cx="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cs-CZ" sz="1000" dirty="0"/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442" y="1939"/>
              <a:ext cx="38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000" dirty="0"/>
                <a:t>(MASTER)</a:t>
              </a: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722" y="1936"/>
              <a:ext cx="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cs-CZ" sz="1000" dirty="0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872" y="1344"/>
              <a:ext cx="2641" cy="554"/>
            </a:xfrm>
            <a:custGeom>
              <a:avLst/>
              <a:gdLst/>
              <a:ahLst/>
              <a:cxnLst>
                <a:cxn ang="0">
                  <a:pos x="0" y="1109"/>
                </a:cxn>
                <a:cxn ang="0">
                  <a:pos x="5143" y="1109"/>
                </a:cxn>
                <a:cxn ang="0">
                  <a:pos x="5143" y="0"/>
                </a:cxn>
                <a:cxn ang="0">
                  <a:pos x="5283" y="0"/>
                </a:cxn>
              </a:cxnLst>
              <a:rect l="0" t="0" r="r" b="b"/>
              <a:pathLst>
                <a:path w="5283" h="1109">
                  <a:moveTo>
                    <a:pt x="0" y="1109"/>
                  </a:moveTo>
                  <a:lnTo>
                    <a:pt x="5143" y="1109"/>
                  </a:lnTo>
                  <a:lnTo>
                    <a:pt x="5143" y="0"/>
                  </a:lnTo>
                  <a:lnTo>
                    <a:pt x="528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3508" y="1322"/>
              <a:ext cx="44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45"/>
                </a:cxn>
                <a:cxn ang="0">
                  <a:pos x="0" y="90"/>
                </a:cxn>
                <a:cxn ang="0">
                  <a:pos x="0" y="0"/>
                </a:cxn>
              </a:cxnLst>
              <a:rect l="0" t="0" r="r" b="b"/>
              <a:pathLst>
                <a:path w="88" h="90">
                  <a:moveTo>
                    <a:pt x="0" y="0"/>
                  </a:moveTo>
                  <a:lnTo>
                    <a:pt x="88" y="45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32" name="Line 108"/>
            <p:cNvSpPr>
              <a:spLocks noChangeShapeType="1"/>
            </p:cNvSpPr>
            <p:nvPr/>
          </p:nvSpPr>
          <p:spPr bwMode="auto">
            <a:xfrm flipH="1">
              <a:off x="2610" y="3144"/>
              <a:ext cx="17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2572" y="3123"/>
              <a:ext cx="44" cy="43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0" y="43"/>
                </a:cxn>
                <a:cxn ang="0">
                  <a:pos x="88" y="0"/>
                </a:cxn>
                <a:cxn ang="0">
                  <a:pos x="88" y="88"/>
                </a:cxn>
              </a:cxnLst>
              <a:rect l="0" t="0" r="r" b="b"/>
              <a:pathLst>
                <a:path w="88" h="88">
                  <a:moveTo>
                    <a:pt x="88" y="88"/>
                  </a:moveTo>
                  <a:lnTo>
                    <a:pt x="0" y="43"/>
                  </a:lnTo>
                  <a:lnTo>
                    <a:pt x="88" y="0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  <p:sp>
          <p:nvSpPr>
            <p:cNvPr id="116" name="Freeform 48"/>
            <p:cNvSpPr>
              <a:spLocks/>
            </p:cNvSpPr>
            <p:nvPr/>
          </p:nvSpPr>
          <p:spPr bwMode="auto">
            <a:xfrm rot="10800000">
              <a:off x="2267" y="3314"/>
              <a:ext cx="44" cy="44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3" y="88"/>
                </a:cxn>
                <a:cxn ang="0">
                  <a:pos x="0" y="0"/>
                </a:cxn>
                <a:cxn ang="0">
                  <a:pos x="88" y="0"/>
                </a:cxn>
              </a:cxnLst>
              <a:rect l="0" t="0" r="r" b="b"/>
              <a:pathLst>
                <a:path w="88" h="88">
                  <a:moveTo>
                    <a:pt x="88" y="0"/>
                  </a:moveTo>
                  <a:lnTo>
                    <a:pt x="43" y="88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cs-CZ" sz="1000"/>
            </a:p>
          </p:txBody>
        </p:sp>
      </p:grpSp>
      <p:cxnSp>
        <p:nvCxnSpPr>
          <p:cNvPr id="114" name="Přímá spojovací šipka 113"/>
          <p:cNvCxnSpPr/>
          <p:nvPr/>
        </p:nvCxnSpPr>
        <p:spPr>
          <a:xfrm>
            <a:off x="215582" y="2149862"/>
            <a:ext cx="31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šipka 114"/>
          <p:cNvCxnSpPr/>
          <p:nvPr/>
        </p:nvCxnSpPr>
        <p:spPr>
          <a:xfrm>
            <a:off x="215582" y="3013075"/>
            <a:ext cx="31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AQC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 descr="C:\Users\novotnyv\Pictures\vlcsnap-2016-05-05-14h07m09s50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792" y="965509"/>
            <a:ext cx="6382875" cy="3590366"/>
          </a:xfrm>
          <a:prstGeom prst="rect">
            <a:avLst/>
          </a:prstGeom>
          <a:noFill/>
        </p:spPr>
      </p:pic>
      <p:pic>
        <p:nvPicPr>
          <p:cNvPr id="2050" name="Picture 2" descr="C:\Users\novotnyv\Pictures\vlcsnap-2016-05-05-13h09m52s1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87" y="3135086"/>
            <a:ext cx="5317477" cy="2991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projekce (HQC)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:\Downloads\CameraZOOM-201605041524182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235" y="1387487"/>
            <a:ext cx="5349543" cy="3007775"/>
          </a:xfrm>
          <a:prstGeom prst="rect">
            <a:avLst/>
          </a:prstGeom>
          <a:noFill/>
        </p:spPr>
      </p:pic>
      <p:pic>
        <p:nvPicPr>
          <p:cNvPr id="2051" name="Picture 3" descr="D:\Downloads\CameraZOOM-201605041524476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122" y="4598116"/>
            <a:ext cx="1937656" cy="1516742"/>
          </a:xfrm>
          <a:prstGeom prst="rect">
            <a:avLst/>
          </a:prstGeom>
          <a:noFill/>
        </p:spPr>
      </p:pic>
      <p:pic>
        <p:nvPicPr>
          <p:cNvPr id="2052" name="Picture 4" descr="D:\Downloads\CameraZOOM-20160504152437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235" y="4598116"/>
            <a:ext cx="2481943" cy="1528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Ukládání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Nearline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endParaRPr lang="cs-CZ" dirty="0" smtClean="0"/>
          </a:p>
          <a:p>
            <a:pPr lvl="1"/>
            <a:r>
              <a:rPr lang="cs-CZ" dirty="0" smtClean="0"/>
              <a:t>Dell EMC</a:t>
            </a:r>
            <a:r>
              <a:rPr lang="cs-CZ" baseline="30000" dirty="0" smtClean="0"/>
              <a:t>2</a:t>
            </a:r>
            <a:r>
              <a:rPr lang="cs-CZ" dirty="0" smtClean="0"/>
              <a:t> </a:t>
            </a:r>
            <a:r>
              <a:rPr lang="cs-CZ" dirty="0" err="1" smtClean="0"/>
              <a:t>Isilon</a:t>
            </a:r>
            <a:r>
              <a:rPr lang="cs-CZ" dirty="0" smtClean="0"/>
              <a:t>, kapacita </a:t>
            </a:r>
            <a:r>
              <a:rPr lang="cs-CZ" dirty="0" smtClean="0"/>
              <a:t>250TB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Páskový archiv</a:t>
            </a:r>
          </a:p>
          <a:p>
            <a:pPr lvl="1"/>
            <a:r>
              <a:rPr lang="cs-CZ" dirty="0" smtClean="0"/>
              <a:t>LTO5, </a:t>
            </a:r>
            <a:r>
              <a:rPr lang="cs-CZ" dirty="0" smtClean="0"/>
              <a:t>1,5TB; LTO7, 6TB, </a:t>
            </a:r>
            <a:r>
              <a:rPr lang="cs-CZ" dirty="0" err="1" smtClean="0"/>
              <a:t>max</a:t>
            </a:r>
            <a:r>
              <a:rPr lang="cs-CZ" dirty="0" smtClean="0"/>
              <a:t> až 12PB</a:t>
            </a:r>
            <a:endParaRPr lang="cs-CZ" dirty="0" smtClean="0"/>
          </a:p>
          <a:p>
            <a:pPr lvl="1"/>
            <a:r>
              <a:rPr lang="cs-CZ" dirty="0" smtClean="0"/>
              <a:t>T10000D, 8TB, </a:t>
            </a:r>
            <a:r>
              <a:rPr lang="cs-CZ" dirty="0" err="1" smtClean="0"/>
              <a:t>max</a:t>
            </a:r>
            <a:r>
              <a:rPr lang="cs-CZ" dirty="0" smtClean="0"/>
              <a:t> až </a:t>
            </a:r>
            <a:r>
              <a:rPr lang="cs-CZ" dirty="0" smtClean="0"/>
              <a:t>11PB</a:t>
            </a:r>
          </a:p>
          <a:p>
            <a:pPr lvl="1"/>
            <a:r>
              <a:rPr lang="cs-CZ" dirty="0" err="1" smtClean="0"/>
              <a:t>StorageTek</a:t>
            </a:r>
            <a:r>
              <a:rPr lang="cs-CZ" dirty="0" smtClean="0"/>
              <a:t> SL8500</a:t>
            </a:r>
          </a:p>
          <a:p>
            <a:pPr lvl="1"/>
            <a:r>
              <a:rPr lang="cs-CZ" dirty="0" smtClean="0"/>
              <a:t>IBM TS 3500</a:t>
            </a:r>
          </a:p>
        </p:txBody>
      </p:sp>
      <p:pic>
        <p:nvPicPr>
          <p:cNvPr id="46084" name="Picture 4" descr="3584L32A.GIF (169×32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607" y="3428970"/>
            <a:ext cx="1537863" cy="2921030"/>
          </a:xfrm>
          <a:prstGeom prst="rect">
            <a:avLst/>
          </a:prstGeom>
          <a:noFill/>
        </p:spPr>
      </p:pic>
      <p:pic>
        <p:nvPicPr>
          <p:cNvPr id="46086" name="Picture 6" descr="622841_stek_sl8500_ta4.png (1820×1891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351" y="3292474"/>
            <a:ext cx="2942727" cy="3057526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48" y="248267"/>
            <a:ext cx="2116422" cy="272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Odbavovací řetězec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70068"/>
            <a:ext cx="7758270" cy="756097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hlinkClick r:id="rId2"/>
              </a:rPr>
              <a:t>http://novaplus.nova.cz/porad/volejte-novu/video/8964-zakulisi-odbavovaci-pracoviste-televize-nova/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D:\Downloads\CameraZOOM-201605031032131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68" y="802115"/>
            <a:ext cx="8120805" cy="4567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Odbavovací řetězec</a:t>
            </a:r>
            <a:endParaRPr lang="cs-CZ" dirty="0"/>
          </a:p>
        </p:txBody>
      </p:sp>
      <p:grpSp>
        <p:nvGrpSpPr>
          <p:cNvPr id="44072" name="Group 278"/>
          <p:cNvGrpSpPr>
            <a:grpSpLocks noChangeAspect="1"/>
          </p:cNvGrpSpPr>
          <p:nvPr/>
        </p:nvGrpSpPr>
        <p:grpSpPr bwMode="auto">
          <a:xfrm>
            <a:off x="619125" y="738188"/>
            <a:ext cx="7899724" cy="5946614"/>
            <a:chOff x="592" y="465"/>
            <a:chExt cx="4797" cy="3611"/>
          </a:xfrm>
        </p:grpSpPr>
        <p:grpSp>
          <p:nvGrpSpPr>
            <p:cNvPr id="44074" name="Group 479"/>
            <p:cNvGrpSpPr>
              <a:grpSpLocks/>
            </p:cNvGrpSpPr>
            <p:nvPr/>
          </p:nvGrpSpPr>
          <p:grpSpPr bwMode="auto">
            <a:xfrm>
              <a:off x="592" y="465"/>
              <a:ext cx="4620" cy="3432"/>
              <a:chOff x="592" y="465"/>
              <a:chExt cx="4620" cy="3432"/>
            </a:xfrm>
          </p:grpSpPr>
          <p:sp>
            <p:nvSpPr>
              <p:cNvPr id="751" name="Freeform 279"/>
              <p:cNvSpPr>
                <a:spLocks/>
              </p:cNvSpPr>
              <p:nvPr/>
            </p:nvSpPr>
            <p:spPr bwMode="auto">
              <a:xfrm>
                <a:off x="592" y="1370"/>
                <a:ext cx="538" cy="95"/>
              </a:xfrm>
              <a:custGeom>
                <a:avLst/>
                <a:gdLst>
                  <a:gd name="T0" fmla="*/ 1187 w 2154"/>
                  <a:gd name="T1" fmla="*/ 1 h 381"/>
                  <a:gd name="T2" fmla="*/ 1397 w 2154"/>
                  <a:gd name="T3" fmla="*/ 10 h 381"/>
                  <a:gd name="T4" fmla="*/ 1590 w 2154"/>
                  <a:gd name="T5" fmla="*/ 24 h 381"/>
                  <a:gd name="T6" fmla="*/ 1762 w 2154"/>
                  <a:gd name="T7" fmla="*/ 45 h 381"/>
                  <a:gd name="T8" fmla="*/ 1874 w 2154"/>
                  <a:gd name="T9" fmla="*/ 63 h 381"/>
                  <a:gd name="T10" fmla="*/ 1940 w 2154"/>
                  <a:gd name="T11" fmla="*/ 77 h 381"/>
                  <a:gd name="T12" fmla="*/ 1998 w 2154"/>
                  <a:gd name="T13" fmla="*/ 93 h 381"/>
                  <a:gd name="T14" fmla="*/ 2047 w 2154"/>
                  <a:gd name="T15" fmla="*/ 108 h 381"/>
                  <a:gd name="T16" fmla="*/ 2088 w 2154"/>
                  <a:gd name="T17" fmla="*/ 125 h 381"/>
                  <a:gd name="T18" fmla="*/ 2120 w 2154"/>
                  <a:gd name="T19" fmla="*/ 143 h 381"/>
                  <a:gd name="T20" fmla="*/ 2142 w 2154"/>
                  <a:gd name="T21" fmla="*/ 162 h 381"/>
                  <a:gd name="T22" fmla="*/ 2153 w 2154"/>
                  <a:gd name="T23" fmla="*/ 181 h 381"/>
                  <a:gd name="T24" fmla="*/ 2153 w 2154"/>
                  <a:gd name="T25" fmla="*/ 201 h 381"/>
                  <a:gd name="T26" fmla="*/ 2142 w 2154"/>
                  <a:gd name="T27" fmla="*/ 220 h 381"/>
                  <a:gd name="T28" fmla="*/ 2120 w 2154"/>
                  <a:gd name="T29" fmla="*/ 238 h 381"/>
                  <a:gd name="T30" fmla="*/ 2088 w 2154"/>
                  <a:gd name="T31" fmla="*/ 256 h 381"/>
                  <a:gd name="T32" fmla="*/ 2047 w 2154"/>
                  <a:gd name="T33" fmla="*/ 273 h 381"/>
                  <a:gd name="T34" fmla="*/ 1998 w 2154"/>
                  <a:gd name="T35" fmla="*/ 289 h 381"/>
                  <a:gd name="T36" fmla="*/ 1940 w 2154"/>
                  <a:gd name="T37" fmla="*/ 305 h 381"/>
                  <a:gd name="T38" fmla="*/ 1874 w 2154"/>
                  <a:gd name="T39" fmla="*/ 318 h 381"/>
                  <a:gd name="T40" fmla="*/ 1762 w 2154"/>
                  <a:gd name="T41" fmla="*/ 337 h 381"/>
                  <a:gd name="T42" fmla="*/ 1590 w 2154"/>
                  <a:gd name="T43" fmla="*/ 358 h 381"/>
                  <a:gd name="T44" fmla="*/ 1397 w 2154"/>
                  <a:gd name="T45" fmla="*/ 372 h 381"/>
                  <a:gd name="T46" fmla="*/ 1187 w 2154"/>
                  <a:gd name="T47" fmla="*/ 379 h 381"/>
                  <a:gd name="T48" fmla="*/ 967 w 2154"/>
                  <a:gd name="T49" fmla="*/ 379 h 381"/>
                  <a:gd name="T50" fmla="*/ 757 w 2154"/>
                  <a:gd name="T51" fmla="*/ 372 h 381"/>
                  <a:gd name="T52" fmla="*/ 564 w 2154"/>
                  <a:gd name="T53" fmla="*/ 358 h 381"/>
                  <a:gd name="T54" fmla="*/ 393 w 2154"/>
                  <a:gd name="T55" fmla="*/ 337 h 381"/>
                  <a:gd name="T56" fmla="*/ 280 w 2154"/>
                  <a:gd name="T57" fmla="*/ 318 h 381"/>
                  <a:gd name="T58" fmla="*/ 214 w 2154"/>
                  <a:gd name="T59" fmla="*/ 305 h 381"/>
                  <a:gd name="T60" fmla="*/ 156 w 2154"/>
                  <a:gd name="T61" fmla="*/ 289 h 381"/>
                  <a:gd name="T62" fmla="*/ 107 w 2154"/>
                  <a:gd name="T63" fmla="*/ 273 h 381"/>
                  <a:gd name="T64" fmla="*/ 65 w 2154"/>
                  <a:gd name="T65" fmla="*/ 256 h 381"/>
                  <a:gd name="T66" fmla="*/ 34 w 2154"/>
                  <a:gd name="T67" fmla="*/ 238 h 381"/>
                  <a:gd name="T68" fmla="*/ 12 w 2154"/>
                  <a:gd name="T69" fmla="*/ 220 h 381"/>
                  <a:gd name="T70" fmla="*/ 2 w 2154"/>
                  <a:gd name="T71" fmla="*/ 201 h 381"/>
                  <a:gd name="T72" fmla="*/ 2 w 2154"/>
                  <a:gd name="T73" fmla="*/ 181 h 381"/>
                  <a:gd name="T74" fmla="*/ 12 w 2154"/>
                  <a:gd name="T75" fmla="*/ 162 h 381"/>
                  <a:gd name="T76" fmla="*/ 34 w 2154"/>
                  <a:gd name="T77" fmla="*/ 143 h 381"/>
                  <a:gd name="T78" fmla="*/ 65 w 2154"/>
                  <a:gd name="T79" fmla="*/ 125 h 381"/>
                  <a:gd name="T80" fmla="*/ 107 w 2154"/>
                  <a:gd name="T81" fmla="*/ 108 h 381"/>
                  <a:gd name="T82" fmla="*/ 156 w 2154"/>
                  <a:gd name="T83" fmla="*/ 93 h 381"/>
                  <a:gd name="T84" fmla="*/ 214 w 2154"/>
                  <a:gd name="T85" fmla="*/ 77 h 381"/>
                  <a:gd name="T86" fmla="*/ 280 w 2154"/>
                  <a:gd name="T87" fmla="*/ 63 h 381"/>
                  <a:gd name="T88" fmla="*/ 393 w 2154"/>
                  <a:gd name="T89" fmla="*/ 45 h 381"/>
                  <a:gd name="T90" fmla="*/ 564 w 2154"/>
                  <a:gd name="T91" fmla="*/ 24 h 381"/>
                  <a:gd name="T92" fmla="*/ 757 w 2154"/>
                  <a:gd name="T93" fmla="*/ 10 h 381"/>
                  <a:gd name="T94" fmla="*/ 967 w 2154"/>
                  <a:gd name="T95" fmla="*/ 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4" h="381">
                    <a:moveTo>
                      <a:pt x="1077" y="0"/>
                    </a:moveTo>
                    <a:lnTo>
                      <a:pt x="1187" y="1"/>
                    </a:lnTo>
                    <a:lnTo>
                      <a:pt x="1294" y="5"/>
                    </a:lnTo>
                    <a:lnTo>
                      <a:pt x="1397" y="10"/>
                    </a:lnTo>
                    <a:lnTo>
                      <a:pt x="1496" y="16"/>
                    </a:lnTo>
                    <a:lnTo>
                      <a:pt x="1590" y="24"/>
                    </a:lnTo>
                    <a:lnTo>
                      <a:pt x="1679" y="34"/>
                    </a:lnTo>
                    <a:lnTo>
                      <a:pt x="1762" y="45"/>
                    </a:lnTo>
                    <a:lnTo>
                      <a:pt x="1838" y="57"/>
                    </a:lnTo>
                    <a:lnTo>
                      <a:pt x="1874" y="63"/>
                    </a:lnTo>
                    <a:lnTo>
                      <a:pt x="1908" y="70"/>
                    </a:lnTo>
                    <a:lnTo>
                      <a:pt x="1940" y="77"/>
                    </a:lnTo>
                    <a:lnTo>
                      <a:pt x="1970" y="84"/>
                    </a:lnTo>
                    <a:lnTo>
                      <a:pt x="1998" y="93"/>
                    </a:lnTo>
                    <a:lnTo>
                      <a:pt x="2024" y="100"/>
                    </a:lnTo>
                    <a:lnTo>
                      <a:pt x="2047" y="108"/>
                    </a:lnTo>
                    <a:lnTo>
                      <a:pt x="2069" y="117"/>
                    </a:lnTo>
                    <a:lnTo>
                      <a:pt x="2088" y="125"/>
                    </a:lnTo>
                    <a:lnTo>
                      <a:pt x="2106" y="135"/>
                    </a:lnTo>
                    <a:lnTo>
                      <a:pt x="2120" y="143"/>
                    </a:lnTo>
                    <a:lnTo>
                      <a:pt x="2132" y="153"/>
                    </a:lnTo>
                    <a:lnTo>
                      <a:pt x="2142" y="162"/>
                    </a:lnTo>
                    <a:lnTo>
                      <a:pt x="2148" y="172"/>
                    </a:lnTo>
                    <a:lnTo>
                      <a:pt x="2153" y="181"/>
                    </a:lnTo>
                    <a:lnTo>
                      <a:pt x="2154" y="191"/>
                    </a:lnTo>
                    <a:lnTo>
                      <a:pt x="2153" y="201"/>
                    </a:lnTo>
                    <a:lnTo>
                      <a:pt x="2148" y="210"/>
                    </a:lnTo>
                    <a:lnTo>
                      <a:pt x="2142" y="220"/>
                    </a:lnTo>
                    <a:lnTo>
                      <a:pt x="2132" y="229"/>
                    </a:lnTo>
                    <a:lnTo>
                      <a:pt x="2120" y="238"/>
                    </a:lnTo>
                    <a:lnTo>
                      <a:pt x="2106" y="247"/>
                    </a:lnTo>
                    <a:lnTo>
                      <a:pt x="2088" y="256"/>
                    </a:lnTo>
                    <a:lnTo>
                      <a:pt x="2069" y="264"/>
                    </a:lnTo>
                    <a:lnTo>
                      <a:pt x="2047" y="273"/>
                    </a:lnTo>
                    <a:lnTo>
                      <a:pt x="2024" y="281"/>
                    </a:lnTo>
                    <a:lnTo>
                      <a:pt x="1998" y="289"/>
                    </a:lnTo>
                    <a:lnTo>
                      <a:pt x="1970" y="297"/>
                    </a:lnTo>
                    <a:lnTo>
                      <a:pt x="1940" y="305"/>
                    </a:lnTo>
                    <a:lnTo>
                      <a:pt x="1908" y="312"/>
                    </a:lnTo>
                    <a:lnTo>
                      <a:pt x="1874" y="318"/>
                    </a:lnTo>
                    <a:lnTo>
                      <a:pt x="1838" y="325"/>
                    </a:lnTo>
                    <a:lnTo>
                      <a:pt x="1762" y="337"/>
                    </a:lnTo>
                    <a:lnTo>
                      <a:pt x="1679" y="348"/>
                    </a:lnTo>
                    <a:lnTo>
                      <a:pt x="1590" y="358"/>
                    </a:lnTo>
                    <a:lnTo>
                      <a:pt x="1496" y="366"/>
                    </a:lnTo>
                    <a:lnTo>
                      <a:pt x="1397" y="372"/>
                    </a:lnTo>
                    <a:lnTo>
                      <a:pt x="1294" y="377"/>
                    </a:lnTo>
                    <a:lnTo>
                      <a:pt x="1187" y="379"/>
                    </a:lnTo>
                    <a:lnTo>
                      <a:pt x="1077" y="381"/>
                    </a:lnTo>
                    <a:lnTo>
                      <a:pt x="967" y="379"/>
                    </a:lnTo>
                    <a:lnTo>
                      <a:pt x="861" y="377"/>
                    </a:lnTo>
                    <a:lnTo>
                      <a:pt x="757" y="372"/>
                    </a:lnTo>
                    <a:lnTo>
                      <a:pt x="658" y="366"/>
                    </a:lnTo>
                    <a:lnTo>
                      <a:pt x="564" y="358"/>
                    </a:lnTo>
                    <a:lnTo>
                      <a:pt x="476" y="348"/>
                    </a:lnTo>
                    <a:lnTo>
                      <a:pt x="393" y="337"/>
                    </a:lnTo>
                    <a:lnTo>
                      <a:pt x="316" y="325"/>
                    </a:lnTo>
                    <a:lnTo>
                      <a:pt x="280" y="318"/>
                    </a:lnTo>
                    <a:lnTo>
                      <a:pt x="246" y="312"/>
                    </a:lnTo>
                    <a:lnTo>
                      <a:pt x="214" y="305"/>
                    </a:lnTo>
                    <a:lnTo>
                      <a:pt x="184" y="297"/>
                    </a:lnTo>
                    <a:lnTo>
                      <a:pt x="156" y="289"/>
                    </a:lnTo>
                    <a:lnTo>
                      <a:pt x="130" y="281"/>
                    </a:lnTo>
                    <a:lnTo>
                      <a:pt x="107" y="273"/>
                    </a:lnTo>
                    <a:lnTo>
                      <a:pt x="86" y="264"/>
                    </a:lnTo>
                    <a:lnTo>
                      <a:pt x="65" y="256"/>
                    </a:lnTo>
                    <a:lnTo>
                      <a:pt x="48" y="247"/>
                    </a:lnTo>
                    <a:lnTo>
                      <a:pt x="34" y="238"/>
                    </a:lnTo>
                    <a:lnTo>
                      <a:pt x="22" y="229"/>
                    </a:lnTo>
                    <a:lnTo>
                      <a:pt x="12" y="220"/>
                    </a:lnTo>
                    <a:lnTo>
                      <a:pt x="6" y="210"/>
                    </a:lnTo>
                    <a:lnTo>
                      <a:pt x="2" y="201"/>
                    </a:lnTo>
                    <a:lnTo>
                      <a:pt x="0" y="191"/>
                    </a:lnTo>
                    <a:lnTo>
                      <a:pt x="2" y="181"/>
                    </a:lnTo>
                    <a:lnTo>
                      <a:pt x="6" y="172"/>
                    </a:lnTo>
                    <a:lnTo>
                      <a:pt x="12" y="162"/>
                    </a:lnTo>
                    <a:lnTo>
                      <a:pt x="22" y="153"/>
                    </a:lnTo>
                    <a:lnTo>
                      <a:pt x="34" y="143"/>
                    </a:lnTo>
                    <a:lnTo>
                      <a:pt x="48" y="135"/>
                    </a:lnTo>
                    <a:lnTo>
                      <a:pt x="65" y="125"/>
                    </a:lnTo>
                    <a:lnTo>
                      <a:pt x="86" y="117"/>
                    </a:lnTo>
                    <a:lnTo>
                      <a:pt x="107" y="108"/>
                    </a:lnTo>
                    <a:lnTo>
                      <a:pt x="130" y="100"/>
                    </a:lnTo>
                    <a:lnTo>
                      <a:pt x="156" y="93"/>
                    </a:lnTo>
                    <a:lnTo>
                      <a:pt x="184" y="84"/>
                    </a:lnTo>
                    <a:lnTo>
                      <a:pt x="214" y="77"/>
                    </a:lnTo>
                    <a:lnTo>
                      <a:pt x="246" y="70"/>
                    </a:lnTo>
                    <a:lnTo>
                      <a:pt x="280" y="63"/>
                    </a:lnTo>
                    <a:lnTo>
                      <a:pt x="316" y="57"/>
                    </a:lnTo>
                    <a:lnTo>
                      <a:pt x="393" y="45"/>
                    </a:lnTo>
                    <a:lnTo>
                      <a:pt x="476" y="34"/>
                    </a:lnTo>
                    <a:lnTo>
                      <a:pt x="564" y="24"/>
                    </a:lnTo>
                    <a:lnTo>
                      <a:pt x="658" y="16"/>
                    </a:lnTo>
                    <a:lnTo>
                      <a:pt x="757" y="10"/>
                    </a:lnTo>
                    <a:lnTo>
                      <a:pt x="861" y="5"/>
                    </a:lnTo>
                    <a:lnTo>
                      <a:pt x="967" y="1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A2D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2" name="Freeform 280"/>
              <p:cNvSpPr>
                <a:spLocks/>
              </p:cNvSpPr>
              <p:nvPr/>
            </p:nvSpPr>
            <p:spPr bwMode="auto">
              <a:xfrm>
                <a:off x="592" y="1370"/>
                <a:ext cx="538" cy="95"/>
              </a:xfrm>
              <a:custGeom>
                <a:avLst/>
                <a:gdLst>
                  <a:gd name="T0" fmla="*/ 1187 w 2154"/>
                  <a:gd name="T1" fmla="*/ 1 h 381"/>
                  <a:gd name="T2" fmla="*/ 1397 w 2154"/>
                  <a:gd name="T3" fmla="*/ 10 h 381"/>
                  <a:gd name="T4" fmla="*/ 1590 w 2154"/>
                  <a:gd name="T5" fmla="*/ 24 h 381"/>
                  <a:gd name="T6" fmla="*/ 1762 w 2154"/>
                  <a:gd name="T7" fmla="*/ 45 h 381"/>
                  <a:gd name="T8" fmla="*/ 1874 w 2154"/>
                  <a:gd name="T9" fmla="*/ 63 h 381"/>
                  <a:gd name="T10" fmla="*/ 1940 w 2154"/>
                  <a:gd name="T11" fmla="*/ 77 h 381"/>
                  <a:gd name="T12" fmla="*/ 1998 w 2154"/>
                  <a:gd name="T13" fmla="*/ 93 h 381"/>
                  <a:gd name="T14" fmla="*/ 2047 w 2154"/>
                  <a:gd name="T15" fmla="*/ 108 h 381"/>
                  <a:gd name="T16" fmla="*/ 2088 w 2154"/>
                  <a:gd name="T17" fmla="*/ 125 h 381"/>
                  <a:gd name="T18" fmla="*/ 2120 w 2154"/>
                  <a:gd name="T19" fmla="*/ 143 h 381"/>
                  <a:gd name="T20" fmla="*/ 2142 w 2154"/>
                  <a:gd name="T21" fmla="*/ 162 h 381"/>
                  <a:gd name="T22" fmla="*/ 2153 w 2154"/>
                  <a:gd name="T23" fmla="*/ 181 h 381"/>
                  <a:gd name="T24" fmla="*/ 2153 w 2154"/>
                  <a:gd name="T25" fmla="*/ 201 h 381"/>
                  <a:gd name="T26" fmla="*/ 2142 w 2154"/>
                  <a:gd name="T27" fmla="*/ 220 h 381"/>
                  <a:gd name="T28" fmla="*/ 2120 w 2154"/>
                  <a:gd name="T29" fmla="*/ 238 h 381"/>
                  <a:gd name="T30" fmla="*/ 2088 w 2154"/>
                  <a:gd name="T31" fmla="*/ 256 h 381"/>
                  <a:gd name="T32" fmla="*/ 2047 w 2154"/>
                  <a:gd name="T33" fmla="*/ 273 h 381"/>
                  <a:gd name="T34" fmla="*/ 1998 w 2154"/>
                  <a:gd name="T35" fmla="*/ 289 h 381"/>
                  <a:gd name="T36" fmla="*/ 1940 w 2154"/>
                  <a:gd name="T37" fmla="*/ 305 h 381"/>
                  <a:gd name="T38" fmla="*/ 1874 w 2154"/>
                  <a:gd name="T39" fmla="*/ 318 h 381"/>
                  <a:gd name="T40" fmla="*/ 1762 w 2154"/>
                  <a:gd name="T41" fmla="*/ 337 h 381"/>
                  <a:gd name="T42" fmla="*/ 1590 w 2154"/>
                  <a:gd name="T43" fmla="*/ 358 h 381"/>
                  <a:gd name="T44" fmla="*/ 1397 w 2154"/>
                  <a:gd name="T45" fmla="*/ 372 h 381"/>
                  <a:gd name="T46" fmla="*/ 1187 w 2154"/>
                  <a:gd name="T47" fmla="*/ 379 h 381"/>
                  <a:gd name="T48" fmla="*/ 967 w 2154"/>
                  <a:gd name="T49" fmla="*/ 379 h 381"/>
                  <a:gd name="T50" fmla="*/ 757 w 2154"/>
                  <a:gd name="T51" fmla="*/ 372 h 381"/>
                  <a:gd name="T52" fmla="*/ 564 w 2154"/>
                  <a:gd name="T53" fmla="*/ 358 h 381"/>
                  <a:gd name="T54" fmla="*/ 393 w 2154"/>
                  <a:gd name="T55" fmla="*/ 337 h 381"/>
                  <a:gd name="T56" fmla="*/ 280 w 2154"/>
                  <a:gd name="T57" fmla="*/ 318 h 381"/>
                  <a:gd name="T58" fmla="*/ 214 w 2154"/>
                  <a:gd name="T59" fmla="*/ 305 h 381"/>
                  <a:gd name="T60" fmla="*/ 156 w 2154"/>
                  <a:gd name="T61" fmla="*/ 289 h 381"/>
                  <a:gd name="T62" fmla="*/ 107 w 2154"/>
                  <a:gd name="T63" fmla="*/ 273 h 381"/>
                  <a:gd name="T64" fmla="*/ 65 w 2154"/>
                  <a:gd name="T65" fmla="*/ 256 h 381"/>
                  <a:gd name="T66" fmla="*/ 34 w 2154"/>
                  <a:gd name="T67" fmla="*/ 238 h 381"/>
                  <a:gd name="T68" fmla="*/ 12 w 2154"/>
                  <a:gd name="T69" fmla="*/ 220 h 381"/>
                  <a:gd name="T70" fmla="*/ 2 w 2154"/>
                  <a:gd name="T71" fmla="*/ 201 h 381"/>
                  <a:gd name="T72" fmla="*/ 2 w 2154"/>
                  <a:gd name="T73" fmla="*/ 181 h 381"/>
                  <a:gd name="T74" fmla="*/ 12 w 2154"/>
                  <a:gd name="T75" fmla="*/ 162 h 381"/>
                  <a:gd name="T76" fmla="*/ 34 w 2154"/>
                  <a:gd name="T77" fmla="*/ 143 h 381"/>
                  <a:gd name="T78" fmla="*/ 65 w 2154"/>
                  <a:gd name="T79" fmla="*/ 125 h 381"/>
                  <a:gd name="T80" fmla="*/ 107 w 2154"/>
                  <a:gd name="T81" fmla="*/ 108 h 381"/>
                  <a:gd name="T82" fmla="*/ 156 w 2154"/>
                  <a:gd name="T83" fmla="*/ 93 h 381"/>
                  <a:gd name="T84" fmla="*/ 214 w 2154"/>
                  <a:gd name="T85" fmla="*/ 77 h 381"/>
                  <a:gd name="T86" fmla="*/ 280 w 2154"/>
                  <a:gd name="T87" fmla="*/ 63 h 381"/>
                  <a:gd name="T88" fmla="*/ 393 w 2154"/>
                  <a:gd name="T89" fmla="*/ 45 h 381"/>
                  <a:gd name="T90" fmla="*/ 564 w 2154"/>
                  <a:gd name="T91" fmla="*/ 24 h 381"/>
                  <a:gd name="T92" fmla="*/ 757 w 2154"/>
                  <a:gd name="T93" fmla="*/ 10 h 381"/>
                  <a:gd name="T94" fmla="*/ 967 w 2154"/>
                  <a:gd name="T95" fmla="*/ 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4" h="381">
                    <a:moveTo>
                      <a:pt x="1077" y="0"/>
                    </a:moveTo>
                    <a:lnTo>
                      <a:pt x="1187" y="1"/>
                    </a:lnTo>
                    <a:lnTo>
                      <a:pt x="1294" y="5"/>
                    </a:lnTo>
                    <a:lnTo>
                      <a:pt x="1397" y="10"/>
                    </a:lnTo>
                    <a:lnTo>
                      <a:pt x="1496" y="16"/>
                    </a:lnTo>
                    <a:lnTo>
                      <a:pt x="1590" y="24"/>
                    </a:lnTo>
                    <a:lnTo>
                      <a:pt x="1679" y="34"/>
                    </a:lnTo>
                    <a:lnTo>
                      <a:pt x="1762" y="45"/>
                    </a:lnTo>
                    <a:lnTo>
                      <a:pt x="1838" y="57"/>
                    </a:lnTo>
                    <a:lnTo>
                      <a:pt x="1874" y="63"/>
                    </a:lnTo>
                    <a:lnTo>
                      <a:pt x="1908" y="70"/>
                    </a:lnTo>
                    <a:lnTo>
                      <a:pt x="1940" y="77"/>
                    </a:lnTo>
                    <a:lnTo>
                      <a:pt x="1970" y="84"/>
                    </a:lnTo>
                    <a:lnTo>
                      <a:pt x="1998" y="93"/>
                    </a:lnTo>
                    <a:lnTo>
                      <a:pt x="2024" y="100"/>
                    </a:lnTo>
                    <a:lnTo>
                      <a:pt x="2047" y="108"/>
                    </a:lnTo>
                    <a:lnTo>
                      <a:pt x="2069" y="117"/>
                    </a:lnTo>
                    <a:lnTo>
                      <a:pt x="2088" y="125"/>
                    </a:lnTo>
                    <a:lnTo>
                      <a:pt x="2106" y="135"/>
                    </a:lnTo>
                    <a:lnTo>
                      <a:pt x="2120" y="143"/>
                    </a:lnTo>
                    <a:lnTo>
                      <a:pt x="2132" y="153"/>
                    </a:lnTo>
                    <a:lnTo>
                      <a:pt x="2142" y="162"/>
                    </a:lnTo>
                    <a:lnTo>
                      <a:pt x="2148" y="172"/>
                    </a:lnTo>
                    <a:lnTo>
                      <a:pt x="2153" y="181"/>
                    </a:lnTo>
                    <a:lnTo>
                      <a:pt x="2154" y="191"/>
                    </a:lnTo>
                    <a:lnTo>
                      <a:pt x="2153" y="201"/>
                    </a:lnTo>
                    <a:lnTo>
                      <a:pt x="2148" y="210"/>
                    </a:lnTo>
                    <a:lnTo>
                      <a:pt x="2142" y="220"/>
                    </a:lnTo>
                    <a:lnTo>
                      <a:pt x="2132" y="229"/>
                    </a:lnTo>
                    <a:lnTo>
                      <a:pt x="2120" y="238"/>
                    </a:lnTo>
                    <a:lnTo>
                      <a:pt x="2106" y="247"/>
                    </a:lnTo>
                    <a:lnTo>
                      <a:pt x="2088" y="256"/>
                    </a:lnTo>
                    <a:lnTo>
                      <a:pt x="2069" y="264"/>
                    </a:lnTo>
                    <a:lnTo>
                      <a:pt x="2047" y="273"/>
                    </a:lnTo>
                    <a:lnTo>
                      <a:pt x="2024" y="281"/>
                    </a:lnTo>
                    <a:lnTo>
                      <a:pt x="1998" y="289"/>
                    </a:lnTo>
                    <a:lnTo>
                      <a:pt x="1970" y="297"/>
                    </a:lnTo>
                    <a:lnTo>
                      <a:pt x="1940" y="305"/>
                    </a:lnTo>
                    <a:lnTo>
                      <a:pt x="1908" y="312"/>
                    </a:lnTo>
                    <a:lnTo>
                      <a:pt x="1874" y="318"/>
                    </a:lnTo>
                    <a:lnTo>
                      <a:pt x="1838" y="325"/>
                    </a:lnTo>
                    <a:lnTo>
                      <a:pt x="1762" y="337"/>
                    </a:lnTo>
                    <a:lnTo>
                      <a:pt x="1679" y="348"/>
                    </a:lnTo>
                    <a:lnTo>
                      <a:pt x="1590" y="358"/>
                    </a:lnTo>
                    <a:lnTo>
                      <a:pt x="1496" y="366"/>
                    </a:lnTo>
                    <a:lnTo>
                      <a:pt x="1397" y="372"/>
                    </a:lnTo>
                    <a:lnTo>
                      <a:pt x="1294" y="377"/>
                    </a:lnTo>
                    <a:lnTo>
                      <a:pt x="1187" y="379"/>
                    </a:lnTo>
                    <a:lnTo>
                      <a:pt x="1077" y="381"/>
                    </a:lnTo>
                    <a:lnTo>
                      <a:pt x="967" y="379"/>
                    </a:lnTo>
                    <a:lnTo>
                      <a:pt x="861" y="377"/>
                    </a:lnTo>
                    <a:lnTo>
                      <a:pt x="757" y="372"/>
                    </a:lnTo>
                    <a:lnTo>
                      <a:pt x="658" y="366"/>
                    </a:lnTo>
                    <a:lnTo>
                      <a:pt x="564" y="358"/>
                    </a:lnTo>
                    <a:lnTo>
                      <a:pt x="476" y="348"/>
                    </a:lnTo>
                    <a:lnTo>
                      <a:pt x="393" y="337"/>
                    </a:lnTo>
                    <a:lnTo>
                      <a:pt x="316" y="325"/>
                    </a:lnTo>
                    <a:lnTo>
                      <a:pt x="280" y="318"/>
                    </a:lnTo>
                    <a:lnTo>
                      <a:pt x="246" y="312"/>
                    </a:lnTo>
                    <a:lnTo>
                      <a:pt x="214" y="305"/>
                    </a:lnTo>
                    <a:lnTo>
                      <a:pt x="184" y="297"/>
                    </a:lnTo>
                    <a:lnTo>
                      <a:pt x="156" y="289"/>
                    </a:lnTo>
                    <a:lnTo>
                      <a:pt x="130" y="281"/>
                    </a:lnTo>
                    <a:lnTo>
                      <a:pt x="107" y="273"/>
                    </a:lnTo>
                    <a:lnTo>
                      <a:pt x="86" y="264"/>
                    </a:lnTo>
                    <a:lnTo>
                      <a:pt x="65" y="256"/>
                    </a:lnTo>
                    <a:lnTo>
                      <a:pt x="48" y="247"/>
                    </a:lnTo>
                    <a:lnTo>
                      <a:pt x="34" y="238"/>
                    </a:lnTo>
                    <a:lnTo>
                      <a:pt x="22" y="229"/>
                    </a:lnTo>
                    <a:lnTo>
                      <a:pt x="12" y="220"/>
                    </a:lnTo>
                    <a:lnTo>
                      <a:pt x="6" y="210"/>
                    </a:lnTo>
                    <a:lnTo>
                      <a:pt x="2" y="201"/>
                    </a:lnTo>
                    <a:lnTo>
                      <a:pt x="0" y="191"/>
                    </a:lnTo>
                    <a:lnTo>
                      <a:pt x="2" y="181"/>
                    </a:lnTo>
                    <a:lnTo>
                      <a:pt x="6" y="172"/>
                    </a:lnTo>
                    <a:lnTo>
                      <a:pt x="12" y="162"/>
                    </a:lnTo>
                    <a:lnTo>
                      <a:pt x="22" y="153"/>
                    </a:lnTo>
                    <a:lnTo>
                      <a:pt x="34" y="143"/>
                    </a:lnTo>
                    <a:lnTo>
                      <a:pt x="48" y="135"/>
                    </a:lnTo>
                    <a:lnTo>
                      <a:pt x="65" y="125"/>
                    </a:lnTo>
                    <a:lnTo>
                      <a:pt x="86" y="117"/>
                    </a:lnTo>
                    <a:lnTo>
                      <a:pt x="107" y="108"/>
                    </a:lnTo>
                    <a:lnTo>
                      <a:pt x="130" y="100"/>
                    </a:lnTo>
                    <a:lnTo>
                      <a:pt x="156" y="93"/>
                    </a:lnTo>
                    <a:lnTo>
                      <a:pt x="184" y="84"/>
                    </a:lnTo>
                    <a:lnTo>
                      <a:pt x="214" y="77"/>
                    </a:lnTo>
                    <a:lnTo>
                      <a:pt x="246" y="70"/>
                    </a:lnTo>
                    <a:lnTo>
                      <a:pt x="280" y="63"/>
                    </a:lnTo>
                    <a:lnTo>
                      <a:pt x="316" y="57"/>
                    </a:lnTo>
                    <a:lnTo>
                      <a:pt x="393" y="45"/>
                    </a:lnTo>
                    <a:lnTo>
                      <a:pt x="476" y="34"/>
                    </a:lnTo>
                    <a:lnTo>
                      <a:pt x="564" y="24"/>
                    </a:lnTo>
                    <a:lnTo>
                      <a:pt x="658" y="16"/>
                    </a:lnTo>
                    <a:lnTo>
                      <a:pt x="757" y="10"/>
                    </a:lnTo>
                    <a:lnTo>
                      <a:pt x="861" y="5"/>
                    </a:lnTo>
                    <a:lnTo>
                      <a:pt x="967" y="1"/>
                    </a:lnTo>
                    <a:lnTo>
                      <a:pt x="1077" y="0"/>
                    </a:lnTo>
                    <a:close/>
                  </a:path>
                </a:pathLst>
              </a:custGeom>
              <a:noFill/>
              <a:ln w="1588">
                <a:solidFill>
                  <a:srgbClr val="2B2A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3" name="Freeform 281"/>
              <p:cNvSpPr>
                <a:spLocks/>
              </p:cNvSpPr>
              <p:nvPr/>
            </p:nvSpPr>
            <p:spPr bwMode="auto">
              <a:xfrm>
                <a:off x="687" y="737"/>
                <a:ext cx="443" cy="79"/>
              </a:xfrm>
              <a:custGeom>
                <a:avLst/>
                <a:gdLst>
                  <a:gd name="T0" fmla="*/ 976 w 1773"/>
                  <a:gd name="T1" fmla="*/ 0 h 317"/>
                  <a:gd name="T2" fmla="*/ 1150 w 1773"/>
                  <a:gd name="T3" fmla="*/ 7 h 317"/>
                  <a:gd name="T4" fmla="*/ 1309 w 1773"/>
                  <a:gd name="T5" fmla="*/ 19 h 317"/>
                  <a:gd name="T6" fmla="*/ 1450 w 1773"/>
                  <a:gd name="T7" fmla="*/ 36 h 317"/>
                  <a:gd name="T8" fmla="*/ 1570 w 1773"/>
                  <a:gd name="T9" fmla="*/ 58 h 317"/>
                  <a:gd name="T10" fmla="*/ 1645 w 1773"/>
                  <a:gd name="T11" fmla="*/ 76 h 317"/>
                  <a:gd name="T12" fmla="*/ 1685 w 1773"/>
                  <a:gd name="T13" fmla="*/ 90 h 317"/>
                  <a:gd name="T14" fmla="*/ 1719 w 1773"/>
                  <a:gd name="T15" fmla="*/ 103 h 317"/>
                  <a:gd name="T16" fmla="*/ 1745 w 1773"/>
                  <a:gd name="T17" fmla="*/ 119 h 317"/>
                  <a:gd name="T18" fmla="*/ 1762 w 1773"/>
                  <a:gd name="T19" fmla="*/ 135 h 317"/>
                  <a:gd name="T20" fmla="*/ 1772 w 1773"/>
                  <a:gd name="T21" fmla="*/ 150 h 317"/>
                  <a:gd name="T22" fmla="*/ 1772 w 1773"/>
                  <a:gd name="T23" fmla="*/ 167 h 317"/>
                  <a:gd name="T24" fmla="*/ 1762 w 1773"/>
                  <a:gd name="T25" fmla="*/ 183 h 317"/>
                  <a:gd name="T26" fmla="*/ 1745 w 1773"/>
                  <a:gd name="T27" fmla="*/ 198 h 317"/>
                  <a:gd name="T28" fmla="*/ 1719 w 1773"/>
                  <a:gd name="T29" fmla="*/ 213 h 317"/>
                  <a:gd name="T30" fmla="*/ 1685 w 1773"/>
                  <a:gd name="T31" fmla="*/ 227 h 317"/>
                  <a:gd name="T32" fmla="*/ 1645 w 1773"/>
                  <a:gd name="T33" fmla="*/ 240 h 317"/>
                  <a:gd name="T34" fmla="*/ 1570 w 1773"/>
                  <a:gd name="T35" fmla="*/ 259 h 317"/>
                  <a:gd name="T36" fmla="*/ 1450 w 1773"/>
                  <a:gd name="T37" fmla="*/ 281 h 317"/>
                  <a:gd name="T38" fmla="*/ 1309 w 1773"/>
                  <a:gd name="T39" fmla="*/ 298 h 317"/>
                  <a:gd name="T40" fmla="*/ 1150 w 1773"/>
                  <a:gd name="T41" fmla="*/ 310 h 317"/>
                  <a:gd name="T42" fmla="*/ 976 w 1773"/>
                  <a:gd name="T43" fmla="*/ 316 h 317"/>
                  <a:gd name="T44" fmla="*/ 795 w 1773"/>
                  <a:gd name="T45" fmla="*/ 316 h 317"/>
                  <a:gd name="T46" fmla="*/ 622 w 1773"/>
                  <a:gd name="T47" fmla="*/ 310 h 317"/>
                  <a:gd name="T48" fmla="*/ 464 w 1773"/>
                  <a:gd name="T49" fmla="*/ 298 h 317"/>
                  <a:gd name="T50" fmla="*/ 322 w 1773"/>
                  <a:gd name="T51" fmla="*/ 281 h 317"/>
                  <a:gd name="T52" fmla="*/ 202 w 1773"/>
                  <a:gd name="T53" fmla="*/ 259 h 317"/>
                  <a:gd name="T54" fmla="*/ 128 w 1773"/>
                  <a:gd name="T55" fmla="*/ 240 h 317"/>
                  <a:gd name="T56" fmla="*/ 87 w 1773"/>
                  <a:gd name="T57" fmla="*/ 227 h 317"/>
                  <a:gd name="T58" fmla="*/ 54 w 1773"/>
                  <a:gd name="T59" fmla="*/ 213 h 317"/>
                  <a:gd name="T60" fmla="*/ 27 w 1773"/>
                  <a:gd name="T61" fmla="*/ 198 h 317"/>
                  <a:gd name="T62" fmla="*/ 9 w 1773"/>
                  <a:gd name="T63" fmla="*/ 183 h 317"/>
                  <a:gd name="T64" fmla="*/ 1 w 1773"/>
                  <a:gd name="T65" fmla="*/ 167 h 317"/>
                  <a:gd name="T66" fmla="*/ 1 w 1773"/>
                  <a:gd name="T67" fmla="*/ 150 h 317"/>
                  <a:gd name="T68" fmla="*/ 9 w 1773"/>
                  <a:gd name="T69" fmla="*/ 135 h 317"/>
                  <a:gd name="T70" fmla="*/ 27 w 1773"/>
                  <a:gd name="T71" fmla="*/ 119 h 317"/>
                  <a:gd name="T72" fmla="*/ 54 w 1773"/>
                  <a:gd name="T73" fmla="*/ 103 h 317"/>
                  <a:gd name="T74" fmla="*/ 87 w 1773"/>
                  <a:gd name="T75" fmla="*/ 90 h 317"/>
                  <a:gd name="T76" fmla="*/ 128 w 1773"/>
                  <a:gd name="T77" fmla="*/ 76 h 317"/>
                  <a:gd name="T78" fmla="*/ 202 w 1773"/>
                  <a:gd name="T79" fmla="*/ 58 h 317"/>
                  <a:gd name="T80" fmla="*/ 322 w 1773"/>
                  <a:gd name="T81" fmla="*/ 36 h 317"/>
                  <a:gd name="T82" fmla="*/ 464 w 1773"/>
                  <a:gd name="T83" fmla="*/ 19 h 317"/>
                  <a:gd name="T84" fmla="*/ 622 w 1773"/>
                  <a:gd name="T85" fmla="*/ 7 h 317"/>
                  <a:gd name="T86" fmla="*/ 795 w 1773"/>
                  <a:gd name="T8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73" h="317">
                    <a:moveTo>
                      <a:pt x="886" y="0"/>
                    </a:moveTo>
                    <a:lnTo>
                      <a:pt x="976" y="0"/>
                    </a:lnTo>
                    <a:lnTo>
                      <a:pt x="1065" y="3"/>
                    </a:lnTo>
                    <a:lnTo>
                      <a:pt x="1150" y="7"/>
                    </a:lnTo>
                    <a:lnTo>
                      <a:pt x="1232" y="12"/>
                    </a:lnTo>
                    <a:lnTo>
                      <a:pt x="1309" y="19"/>
                    </a:lnTo>
                    <a:lnTo>
                      <a:pt x="1382" y="27"/>
                    </a:lnTo>
                    <a:lnTo>
                      <a:pt x="1450" y="36"/>
                    </a:lnTo>
                    <a:lnTo>
                      <a:pt x="1513" y="46"/>
                    </a:lnTo>
                    <a:lnTo>
                      <a:pt x="1570" y="58"/>
                    </a:lnTo>
                    <a:lnTo>
                      <a:pt x="1622" y="70"/>
                    </a:lnTo>
                    <a:lnTo>
                      <a:pt x="1645" y="76"/>
                    </a:lnTo>
                    <a:lnTo>
                      <a:pt x="1666" y="83"/>
                    </a:lnTo>
                    <a:lnTo>
                      <a:pt x="1685" y="90"/>
                    </a:lnTo>
                    <a:lnTo>
                      <a:pt x="1703" y="96"/>
                    </a:lnTo>
                    <a:lnTo>
                      <a:pt x="1719" y="103"/>
                    </a:lnTo>
                    <a:lnTo>
                      <a:pt x="1733" y="112"/>
                    </a:lnTo>
                    <a:lnTo>
                      <a:pt x="1745" y="119"/>
                    </a:lnTo>
                    <a:lnTo>
                      <a:pt x="1755" y="126"/>
                    </a:lnTo>
                    <a:lnTo>
                      <a:pt x="1762" y="135"/>
                    </a:lnTo>
                    <a:lnTo>
                      <a:pt x="1768" y="142"/>
                    </a:lnTo>
                    <a:lnTo>
                      <a:pt x="1772" y="150"/>
                    </a:lnTo>
                    <a:lnTo>
                      <a:pt x="1773" y="159"/>
                    </a:lnTo>
                    <a:lnTo>
                      <a:pt x="1772" y="167"/>
                    </a:lnTo>
                    <a:lnTo>
                      <a:pt x="1768" y="174"/>
                    </a:lnTo>
                    <a:lnTo>
                      <a:pt x="1762" y="183"/>
                    </a:lnTo>
                    <a:lnTo>
                      <a:pt x="1755" y="190"/>
                    </a:lnTo>
                    <a:lnTo>
                      <a:pt x="1745" y="198"/>
                    </a:lnTo>
                    <a:lnTo>
                      <a:pt x="1733" y="205"/>
                    </a:lnTo>
                    <a:lnTo>
                      <a:pt x="1719" y="213"/>
                    </a:lnTo>
                    <a:lnTo>
                      <a:pt x="1703" y="220"/>
                    </a:lnTo>
                    <a:lnTo>
                      <a:pt x="1685" y="227"/>
                    </a:lnTo>
                    <a:lnTo>
                      <a:pt x="1666" y="234"/>
                    </a:lnTo>
                    <a:lnTo>
                      <a:pt x="1645" y="240"/>
                    </a:lnTo>
                    <a:lnTo>
                      <a:pt x="1622" y="247"/>
                    </a:lnTo>
                    <a:lnTo>
                      <a:pt x="1570" y="259"/>
                    </a:lnTo>
                    <a:lnTo>
                      <a:pt x="1513" y="270"/>
                    </a:lnTo>
                    <a:lnTo>
                      <a:pt x="1450" y="281"/>
                    </a:lnTo>
                    <a:lnTo>
                      <a:pt x="1382" y="289"/>
                    </a:lnTo>
                    <a:lnTo>
                      <a:pt x="1309" y="298"/>
                    </a:lnTo>
                    <a:lnTo>
                      <a:pt x="1232" y="304"/>
                    </a:lnTo>
                    <a:lnTo>
                      <a:pt x="1150" y="310"/>
                    </a:lnTo>
                    <a:lnTo>
                      <a:pt x="1065" y="313"/>
                    </a:lnTo>
                    <a:lnTo>
                      <a:pt x="976" y="316"/>
                    </a:lnTo>
                    <a:lnTo>
                      <a:pt x="886" y="317"/>
                    </a:lnTo>
                    <a:lnTo>
                      <a:pt x="795" y="316"/>
                    </a:lnTo>
                    <a:lnTo>
                      <a:pt x="708" y="313"/>
                    </a:lnTo>
                    <a:lnTo>
                      <a:pt x="622" y="310"/>
                    </a:lnTo>
                    <a:lnTo>
                      <a:pt x="541" y="304"/>
                    </a:lnTo>
                    <a:lnTo>
                      <a:pt x="464" y="298"/>
                    </a:lnTo>
                    <a:lnTo>
                      <a:pt x="391" y="289"/>
                    </a:lnTo>
                    <a:lnTo>
                      <a:pt x="322" y="281"/>
                    </a:lnTo>
                    <a:lnTo>
                      <a:pt x="259" y="270"/>
                    </a:lnTo>
                    <a:lnTo>
                      <a:pt x="202" y="259"/>
                    </a:lnTo>
                    <a:lnTo>
                      <a:pt x="151" y="247"/>
                    </a:lnTo>
                    <a:lnTo>
                      <a:pt x="128" y="240"/>
                    </a:lnTo>
                    <a:lnTo>
                      <a:pt x="106" y="234"/>
                    </a:lnTo>
                    <a:lnTo>
                      <a:pt x="87" y="227"/>
                    </a:lnTo>
                    <a:lnTo>
                      <a:pt x="69" y="220"/>
                    </a:lnTo>
                    <a:lnTo>
                      <a:pt x="54" y="213"/>
                    </a:lnTo>
                    <a:lnTo>
                      <a:pt x="39" y="205"/>
                    </a:lnTo>
                    <a:lnTo>
                      <a:pt x="27" y="198"/>
                    </a:lnTo>
                    <a:lnTo>
                      <a:pt x="18" y="190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" y="167"/>
                    </a:lnTo>
                    <a:lnTo>
                      <a:pt x="0" y="159"/>
                    </a:lnTo>
                    <a:lnTo>
                      <a:pt x="1" y="150"/>
                    </a:lnTo>
                    <a:lnTo>
                      <a:pt x="5" y="142"/>
                    </a:lnTo>
                    <a:lnTo>
                      <a:pt x="9" y="135"/>
                    </a:lnTo>
                    <a:lnTo>
                      <a:pt x="18" y="126"/>
                    </a:lnTo>
                    <a:lnTo>
                      <a:pt x="27" y="119"/>
                    </a:lnTo>
                    <a:lnTo>
                      <a:pt x="39" y="112"/>
                    </a:lnTo>
                    <a:lnTo>
                      <a:pt x="54" y="103"/>
                    </a:lnTo>
                    <a:lnTo>
                      <a:pt x="69" y="96"/>
                    </a:lnTo>
                    <a:lnTo>
                      <a:pt x="87" y="90"/>
                    </a:lnTo>
                    <a:lnTo>
                      <a:pt x="106" y="83"/>
                    </a:lnTo>
                    <a:lnTo>
                      <a:pt x="128" y="76"/>
                    </a:lnTo>
                    <a:lnTo>
                      <a:pt x="151" y="70"/>
                    </a:lnTo>
                    <a:lnTo>
                      <a:pt x="202" y="58"/>
                    </a:lnTo>
                    <a:lnTo>
                      <a:pt x="259" y="46"/>
                    </a:lnTo>
                    <a:lnTo>
                      <a:pt x="322" y="36"/>
                    </a:lnTo>
                    <a:lnTo>
                      <a:pt x="391" y="27"/>
                    </a:lnTo>
                    <a:lnTo>
                      <a:pt x="464" y="19"/>
                    </a:lnTo>
                    <a:lnTo>
                      <a:pt x="541" y="12"/>
                    </a:lnTo>
                    <a:lnTo>
                      <a:pt x="622" y="7"/>
                    </a:lnTo>
                    <a:lnTo>
                      <a:pt x="708" y="3"/>
                    </a:lnTo>
                    <a:lnTo>
                      <a:pt x="795" y="0"/>
                    </a:lnTo>
                    <a:lnTo>
                      <a:pt x="886" y="0"/>
                    </a:lnTo>
                    <a:close/>
                  </a:path>
                </a:pathLst>
              </a:custGeom>
              <a:solidFill>
                <a:srgbClr val="A2D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4" name="Freeform 282"/>
              <p:cNvSpPr>
                <a:spLocks/>
              </p:cNvSpPr>
              <p:nvPr/>
            </p:nvSpPr>
            <p:spPr bwMode="auto">
              <a:xfrm>
                <a:off x="687" y="737"/>
                <a:ext cx="443" cy="79"/>
              </a:xfrm>
              <a:custGeom>
                <a:avLst/>
                <a:gdLst>
                  <a:gd name="T0" fmla="*/ 976 w 1773"/>
                  <a:gd name="T1" fmla="*/ 0 h 317"/>
                  <a:gd name="T2" fmla="*/ 1150 w 1773"/>
                  <a:gd name="T3" fmla="*/ 7 h 317"/>
                  <a:gd name="T4" fmla="*/ 1309 w 1773"/>
                  <a:gd name="T5" fmla="*/ 19 h 317"/>
                  <a:gd name="T6" fmla="*/ 1450 w 1773"/>
                  <a:gd name="T7" fmla="*/ 36 h 317"/>
                  <a:gd name="T8" fmla="*/ 1570 w 1773"/>
                  <a:gd name="T9" fmla="*/ 58 h 317"/>
                  <a:gd name="T10" fmla="*/ 1645 w 1773"/>
                  <a:gd name="T11" fmla="*/ 76 h 317"/>
                  <a:gd name="T12" fmla="*/ 1685 w 1773"/>
                  <a:gd name="T13" fmla="*/ 90 h 317"/>
                  <a:gd name="T14" fmla="*/ 1719 w 1773"/>
                  <a:gd name="T15" fmla="*/ 103 h 317"/>
                  <a:gd name="T16" fmla="*/ 1745 w 1773"/>
                  <a:gd name="T17" fmla="*/ 119 h 317"/>
                  <a:gd name="T18" fmla="*/ 1762 w 1773"/>
                  <a:gd name="T19" fmla="*/ 135 h 317"/>
                  <a:gd name="T20" fmla="*/ 1772 w 1773"/>
                  <a:gd name="T21" fmla="*/ 150 h 317"/>
                  <a:gd name="T22" fmla="*/ 1772 w 1773"/>
                  <a:gd name="T23" fmla="*/ 167 h 317"/>
                  <a:gd name="T24" fmla="*/ 1762 w 1773"/>
                  <a:gd name="T25" fmla="*/ 183 h 317"/>
                  <a:gd name="T26" fmla="*/ 1745 w 1773"/>
                  <a:gd name="T27" fmla="*/ 198 h 317"/>
                  <a:gd name="T28" fmla="*/ 1719 w 1773"/>
                  <a:gd name="T29" fmla="*/ 213 h 317"/>
                  <a:gd name="T30" fmla="*/ 1685 w 1773"/>
                  <a:gd name="T31" fmla="*/ 227 h 317"/>
                  <a:gd name="T32" fmla="*/ 1645 w 1773"/>
                  <a:gd name="T33" fmla="*/ 240 h 317"/>
                  <a:gd name="T34" fmla="*/ 1570 w 1773"/>
                  <a:gd name="T35" fmla="*/ 259 h 317"/>
                  <a:gd name="T36" fmla="*/ 1450 w 1773"/>
                  <a:gd name="T37" fmla="*/ 281 h 317"/>
                  <a:gd name="T38" fmla="*/ 1309 w 1773"/>
                  <a:gd name="T39" fmla="*/ 298 h 317"/>
                  <a:gd name="T40" fmla="*/ 1150 w 1773"/>
                  <a:gd name="T41" fmla="*/ 310 h 317"/>
                  <a:gd name="T42" fmla="*/ 976 w 1773"/>
                  <a:gd name="T43" fmla="*/ 316 h 317"/>
                  <a:gd name="T44" fmla="*/ 795 w 1773"/>
                  <a:gd name="T45" fmla="*/ 316 h 317"/>
                  <a:gd name="T46" fmla="*/ 622 w 1773"/>
                  <a:gd name="T47" fmla="*/ 310 h 317"/>
                  <a:gd name="T48" fmla="*/ 464 w 1773"/>
                  <a:gd name="T49" fmla="*/ 298 h 317"/>
                  <a:gd name="T50" fmla="*/ 322 w 1773"/>
                  <a:gd name="T51" fmla="*/ 281 h 317"/>
                  <a:gd name="T52" fmla="*/ 202 w 1773"/>
                  <a:gd name="T53" fmla="*/ 259 h 317"/>
                  <a:gd name="T54" fmla="*/ 128 w 1773"/>
                  <a:gd name="T55" fmla="*/ 240 h 317"/>
                  <a:gd name="T56" fmla="*/ 87 w 1773"/>
                  <a:gd name="T57" fmla="*/ 227 h 317"/>
                  <a:gd name="T58" fmla="*/ 54 w 1773"/>
                  <a:gd name="T59" fmla="*/ 213 h 317"/>
                  <a:gd name="T60" fmla="*/ 27 w 1773"/>
                  <a:gd name="T61" fmla="*/ 198 h 317"/>
                  <a:gd name="T62" fmla="*/ 9 w 1773"/>
                  <a:gd name="T63" fmla="*/ 183 h 317"/>
                  <a:gd name="T64" fmla="*/ 1 w 1773"/>
                  <a:gd name="T65" fmla="*/ 167 h 317"/>
                  <a:gd name="T66" fmla="*/ 1 w 1773"/>
                  <a:gd name="T67" fmla="*/ 150 h 317"/>
                  <a:gd name="T68" fmla="*/ 9 w 1773"/>
                  <a:gd name="T69" fmla="*/ 135 h 317"/>
                  <a:gd name="T70" fmla="*/ 27 w 1773"/>
                  <a:gd name="T71" fmla="*/ 119 h 317"/>
                  <a:gd name="T72" fmla="*/ 54 w 1773"/>
                  <a:gd name="T73" fmla="*/ 103 h 317"/>
                  <a:gd name="T74" fmla="*/ 87 w 1773"/>
                  <a:gd name="T75" fmla="*/ 90 h 317"/>
                  <a:gd name="T76" fmla="*/ 128 w 1773"/>
                  <a:gd name="T77" fmla="*/ 76 h 317"/>
                  <a:gd name="T78" fmla="*/ 202 w 1773"/>
                  <a:gd name="T79" fmla="*/ 58 h 317"/>
                  <a:gd name="T80" fmla="*/ 322 w 1773"/>
                  <a:gd name="T81" fmla="*/ 36 h 317"/>
                  <a:gd name="T82" fmla="*/ 464 w 1773"/>
                  <a:gd name="T83" fmla="*/ 19 h 317"/>
                  <a:gd name="T84" fmla="*/ 622 w 1773"/>
                  <a:gd name="T85" fmla="*/ 7 h 317"/>
                  <a:gd name="T86" fmla="*/ 795 w 1773"/>
                  <a:gd name="T8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73" h="317">
                    <a:moveTo>
                      <a:pt x="886" y="0"/>
                    </a:moveTo>
                    <a:lnTo>
                      <a:pt x="976" y="0"/>
                    </a:lnTo>
                    <a:lnTo>
                      <a:pt x="1065" y="3"/>
                    </a:lnTo>
                    <a:lnTo>
                      <a:pt x="1150" y="7"/>
                    </a:lnTo>
                    <a:lnTo>
                      <a:pt x="1232" y="12"/>
                    </a:lnTo>
                    <a:lnTo>
                      <a:pt x="1309" y="19"/>
                    </a:lnTo>
                    <a:lnTo>
                      <a:pt x="1382" y="27"/>
                    </a:lnTo>
                    <a:lnTo>
                      <a:pt x="1450" y="36"/>
                    </a:lnTo>
                    <a:lnTo>
                      <a:pt x="1513" y="46"/>
                    </a:lnTo>
                    <a:lnTo>
                      <a:pt x="1570" y="58"/>
                    </a:lnTo>
                    <a:lnTo>
                      <a:pt x="1622" y="70"/>
                    </a:lnTo>
                    <a:lnTo>
                      <a:pt x="1645" y="76"/>
                    </a:lnTo>
                    <a:lnTo>
                      <a:pt x="1666" y="83"/>
                    </a:lnTo>
                    <a:lnTo>
                      <a:pt x="1685" y="90"/>
                    </a:lnTo>
                    <a:lnTo>
                      <a:pt x="1703" y="96"/>
                    </a:lnTo>
                    <a:lnTo>
                      <a:pt x="1719" y="103"/>
                    </a:lnTo>
                    <a:lnTo>
                      <a:pt x="1733" y="112"/>
                    </a:lnTo>
                    <a:lnTo>
                      <a:pt x="1745" y="119"/>
                    </a:lnTo>
                    <a:lnTo>
                      <a:pt x="1755" y="126"/>
                    </a:lnTo>
                    <a:lnTo>
                      <a:pt x="1762" y="135"/>
                    </a:lnTo>
                    <a:lnTo>
                      <a:pt x="1768" y="142"/>
                    </a:lnTo>
                    <a:lnTo>
                      <a:pt x="1772" y="150"/>
                    </a:lnTo>
                    <a:lnTo>
                      <a:pt x="1773" y="159"/>
                    </a:lnTo>
                    <a:lnTo>
                      <a:pt x="1772" y="167"/>
                    </a:lnTo>
                    <a:lnTo>
                      <a:pt x="1768" y="174"/>
                    </a:lnTo>
                    <a:lnTo>
                      <a:pt x="1762" y="183"/>
                    </a:lnTo>
                    <a:lnTo>
                      <a:pt x="1755" y="190"/>
                    </a:lnTo>
                    <a:lnTo>
                      <a:pt x="1745" y="198"/>
                    </a:lnTo>
                    <a:lnTo>
                      <a:pt x="1733" y="205"/>
                    </a:lnTo>
                    <a:lnTo>
                      <a:pt x="1719" y="213"/>
                    </a:lnTo>
                    <a:lnTo>
                      <a:pt x="1703" y="220"/>
                    </a:lnTo>
                    <a:lnTo>
                      <a:pt x="1685" y="227"/>
                    </a:lnTo>
                    <a:lnTo>
                      <a:pt x="1666" y="234"/>
                    </a:lnTo>
                    <a:lnTo>
                      <a:pt x="1645" y="240"/>
                    </a:lnTo>
                    <a:lnTo>
                      <a:pt x="1622" y="247"/>
                    </a:lnTo>
                    <a:lnTo>
                      <a:pt x="1570" y="259"/>
                    </a:lnTo>
                    <a:lnTo>
                      <a:pt x="1513" y="270"/>
                    </a:lnTo>
                    <a:lnTo>
                      <a:pt x="1450" y="281"/>
                    </a:lnTo>
                    <a:lnTo>
                      <a:pt x="1382" y="289"/>
                    </a:lnTo>
                    <a:lnTo>
                      <a:pt x="1309" y="298"/>
                    </a:lnTo>
                    <a:lnTo>
                      <a:pt x="1232" y="304"/>
                    </a:lnTo>
                    <a:lnTo>
                      <a:pt x="1150" y="310"/>
                    </a:lnTo>
                    <a:lnTo>
                      <a:pt x="1065" y="313"/>
                    </a:lnTo>
                    <a:lnTo>
                      <a:pt x="976" y="316"/>
                    </a:lnTo>
                    <a:lnTo>
                      <a:pt x="886" y="317"/>
                    </a:lnTo>
                    <a:lnTo>
                      <a:pt x="795" y="316"/>
                    </a:lnTo>
                    <a:lnTo>
                      <a:pt x="708" y="313"/>
                    </a:lnTo>
                    <a:lnTo>
                      <a:pt x="622" y="310"/>
                    </a:lnTo>
                    <a:lnTo>
                      <a:pt x="541" y="304"/>
                    </a:lnTo>
                    <a:lnTo>
                      <a:pt x="464" y="298"/>
                    </a:lnTo>
                    <a:lnTo>
                      <a:pt x="391" y="289"/>
                    </a:lnTo>
                    <a:lnTo>
                      <a:pt x="322" y="281"/>
                    </a:lnTo>
                    <a:lnTo>
                      <a:pt x="259" y="270"/>
                    </a:lnTo>
                    <a:lnTo>
                      <a:pt x="202" y="259"/>
                    </a:lnTo>
                    <a:lnTo>
                      <a:pt x="151" y="247"/>
                    </a:lnTo>
                    <a:lnTo>
                      <a:pt x="128" y="240"/>
                    </a:lnTo>
                    <a:lnTo>
                      <a:pt x="106" y="234"/>
                    </a:lnTo>
                    <a:lnTo>
                      <a:pt x="87" y="227"/>
                    </a:lnTo>
                    <a:lnTo>
                      <a:pt x="69" y="220"/>
                    </a:lnTo>
                    <a:lnTo>
                      <a:pt x="54" y="213"/>
                    </a:lnTo>
                    <a:lnTo>
                      <a:pt x="39" y="205"/>
                    </a:lnTo>
                    <a:lnTo>
                      <a:pt x="27" y="198"/>
                    </a:lnTo>
                    <a:lnTo>
                      <a:pt x="18" y="190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" y="167"/>
                    </a:lnTo>
                    <a:lnTo>
                      <a:pt x="0" y="159"/>
                    </a:lnTo>
                    <a:lnTo>
                      <a:pt x="1" y="150"/>
                    </a:lnTo>
                    <a:lnTo>
                      <a:pt x="5" y="142"/>
                    </a:lnTo>
                    <a:lnTo>
                      <a:pt x="9" y="135"/>
                    </a:lnTo>
                    <a:lnTo>
                      <a:pt x="18" y="126"/>
                    </a:lnTo>
                    <a:lnTo>
                      <a:pt x="27" y="119"/>
                    </a:lnTo>
                    <a:lnTo>
                      <a:pt x="39" y="112"/>
                    </a:lnTo>
                    <a:lnTo>
                      <a:pt x="54" y="103"/>
                    </a:lnTo>
                    <a:lnTo>
                      <a:pt x="69" y="96"/>
                    </a:lnTo>
                    <a:lnTo>
                      <a:pt x="87" y="90"/>
                    </a:lnTo>
                    <a:lnTo>
                      <a:pt x="106" y="83"/>
                    </a:lnTo>
                    <a:lnTo>
                      <a:pt x="128" y="76"/>
                    </a:lnTo>
                    <a:lnTo>
                      <a:pt x="151" y="70"/>
                    </a:lnTo>
                    <a:lnTo>
                      <a:pt x="202" y="58"/>
                    </a:lnTo>
                    <a:lnTo>
                      <a:pt x="259" y="46"/>
                    </a:lnTo>
                    <a:lnTo>
                      <a:pt x="322" y="36"/>
                    </a:lnTo>
                    <a:lnTo>
                      <a:pt x="391" y="27"/>
                    </a:lnTo>
                    <a:lnTo>
                      <a:pt x="464" y="19"/>
                    </a:lnTo>
                    <a:lnTo>
                      <a:pt x="541" y="12"/>
                    </a:lnTo>
                    <a:lnTo>
                      <a:pt x="622" y="7"/>
                    </a:lnTo>
                    <a:lnTo>
                      <a:pt x="708" y="3"/>
                    </a:lnTo>
                    <a:lnTo>
                      <a:pt x="795" y="0"/>
                    </a:lnTo>
                    <a:lnTo>
                      <a:pt x="886" y="0"/>
                    </a:lnTo>
                    <a:close/>
                  </a:path>
                </a:pathLst>
              </a:custGeom>
              <a:noFill/>
              <a:ln w="1588">
                <a:solidFill>
                  <a:srgbClr val="2B2A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5" name="Rectangle 283"/>
              <p:cNvSpPr>
                <a:spLocks noChangeArrowheads="1"/>
              </p:cNvSpPr>
              <p:nvPr/>
            </p:nvSpPr>
            <p:spPr bwMode="auto">
              <a:xfrm>
                <a:off x="797" y="1622"/>
                <a:ext cx="539" cy="190"/>
              </a:xfrm>
              <a:prstGeom prst="rect">
                <a:avLst/>
              </a:prstGeom>
              <a:solidFill>
                <a:srgbClr val="B7C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6" name="Freeform 284"/>
              <p:cNvSpPr>
                <a:spLocks noEditPoints="1"/>
              </p:cNvSpPr>
              <p:nvPr/>
            </p:nvSpPr>
            <p:spPr bwMode="auto">
              <a:xfrm>
                <a:off x="795" y="1619"/>
                <a:ext cx="544" cy="196"/>
              </a:xfrm>
              <a:custGeom>
                <a:avLst/>
                <a:gdLst>
                  <a:gd name="T0" fmla="*/ 10 w 2176"/>
                  <a:gd name="T1" fmla="*/ 0 h 782"/>
                  <a:gd name="T2" fmla="*/ 2164 w 2176"/>
                  <a:gd name="T3" fmla="*/ 0 h 782"/>
                  <a:gd name="T4" fmla="*/ 2164 w 2176"/>
                  <a:gd name="T5" fmla="*/ 21 h 782"/>
                  <a:gd name="T6" fmla="*/ 10 w 2176"/>
                  <a:gd name="T7" fmla="*/ 21 h 782"/>
                  <a:gd name="T8" fmla="*/ 10 w 2176"/>
                  <a:gd name="T9" fmla="*/ 0 h 782"/>
                  <a:gd name="T10" fmla="*/ 2164 w 2176"/>
                  <a:gd name="T11" fmla="*/ 0 h 782"/>
                  <a:gd name="T12" fmla="*/ 2176 w 2176"/>
                  <a:gd name="T13" fmla="*/ 0 h 782"/>
                  <a:gd name="T14" fmla="*/ 2176 w 2176"/>
                  <a:gd name="T15" fmla="*/ 11 h 782"/>
                  <a:gd name="T16" fmla="*/ 2164 w 2176"/>
                  <a:gd name="T17" fmla="*/ 11 h 782"/>
                  <a:gd name="T18" fmla="*/ 2164 w 2176"/>
                  <a:gd name="T19" fmla="*/ 0 h 782"/>
                  <a:gd name="T20" fmla="*/ 2176 w 2176"/>
                  <a:gd name="T21" fmla="*/ 11 h 782"/>
                  <a:gd name="T22" fmla="*/ 2176 w 2176"/>
                  <a:gd name="T23" fmla="*/ 771 h 782"/>
                  <a:gd name="T24" fmla="*/ 2153 w 2176"/>
                  <a:gd name="T25" fmla="*/ 771 h 782"/>
                  <a:gd name="T26" fmla="*/ 2153 w 2176"/>
                  <a:gd name="T27" fmla="*/ 11 h 782"/>
                  <a:gd name="T28" fmla="*/ 2176 w 2176"/>
                  <a:gd name="T29" fmla="*/ 11 h 782"/>
                  <a:gd name="T30" fmla="*/ 2176 w 2176"/>
                  <a:gd name="T31" fmla="*/ 771 h 782"/>
                  <a:gd name="T32" fmla="*/ 2176 w 2176"/>
                  <a:gd name="T33" fmla="*/ 782 h 782"/>
                  <a:gd name="T34" fmla="*/ 2164 w 2176"/>
                  <a:gd name="T35" fmla="*/ 782 h 782"/>
                  <a:gd name="T36" fmla="*/ 2164 w 2176"/>
                  <a:gd name="T37" fmla="*/ 771 h 782"/>
                  <a:gd name="T38" fmla="*/ 2176 w 2176"/>
                  <a:gd name="T39" fmla="*/ 771 h 782"/>
                  <a:gd name="T40" fmla="*/ 2164 w 2176"/>
                  <a:gd name="T41" fmla="*/ 782 h 782"/>
                  <a:gd name="T42" fmla="*/ 10 w 2176"/>
                  <a:gd name="T43" fmla="*/ 782 h 782"/>
                  <a:gd name="T44" fmla="*/ 10 w 2176"/>
                  <a:gd name="T45" fmla="*/ 759 h 782"/>
                  <a:gd name="T46" fmla="*/ 2164 w 2176"/>
                  <a:gd name="T47" fmla="*/ 759 h 782"/>
                  <a:gd name="T48" fmla="*/ 2164 w 2176"/>
                  <a:gd name="T49" fmla="*/ 782 h 782"/>
                  <a:gd name="T50" fmla="*/ 10 w 2176"/>
                  <a:gd name="T51" fmla="*/ 782 h 782"/>
                  <a:gd name="T52" fmla="*/ 0 w 2176"/>
                  <a:gd name="T53" fmla="*/ 782 h 782"/>
                  <a:gd name="T54" fmla="*/ 0 w 2176"/>
                  <a:gd name="T55" fmla="*/ 771 h 782"/>
                  <a:gd name="T56" fmla="*/ 10 w 2176"/>
                  <a:gd name="T57" fmla="*/ 771 h 782"/>
                  <a:gd name="T58" fmla="*/ 10 w 2176"/>
                  <a:gd name="T59" fmla="*/ 782 h 782"/>
                  <a:gd name="T60" fmla="*/ 0 w 2176"/>
                  <a:gd name="T61" fmla="*/ 771 h 782"/>
                  <a:gd name="T62" fmla="*/ 0 w 2176"/>
                  <a:gd name="T63" fmla="*/ 11 h 782"/>
                  <a:gd name="T64" fmla="*/ 22 w 2176"/>
                  <a:gd name="T65" fmla="*/ 11 h 782"/>
                  <a:gd name="T66" fmla="*/ 22 w 2176"/>
                  <a:gd name="T67" fmla="*/ 771 h 782"/>
                  <a:gd name="T68" fmla="*/ 0 w 2176"/>
                  <a:gd name="T69" fmla="*/ 771 h 782"/>
                  <a:gd name="T70" fmla="*/ 0 w 2176"/>
                  <a:gd name="T71" fmla="*/ 11 h 782"/>
                  <a:gd name="T72" fmla="*/ 0 w 2176"/>
                  <a:gd name="T73" fmla="*/ 0 h 782"/>
                  <a:gd name="T74" fmla="*/ 10 w 2176"/>
                  <a:gd name="T75" fmla="*/ 0 h 782"/>
                  <a:gd name="T76" fmla="*/ 10 w 2176"/>
                  <a:gd name="T77" fmla="*/ 11 h 782"/>
                  <a:gd name="T78" fmla="*/ 0 w 2176"/>
                  <a:gd name="T79" fmla="*/ 11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76" h="782">
                    <a:moveTo>
                      <a:pt x="10" y="0"/>
                    </a:moveTo>
                    <a:lnTo>
                      <a:pt x="2164" y="0"/>
                    </a:lnTo>
                    <a:lnTo>
                      <a:pt x="2164" y="21"/>
                    </a:lnTo>
                    <a:lnTo>
                      <a:pt x="10" y="21"/>
                    </a:lnTo>
                    <a:lnTo>
                      <a:pt x="10" y="0"/>
                    </a:lnTo>
                    <a:close/>
                    <a:moveTo>
                      <a:pt x="2164" y="0"/>
                    </a:moveTo>
                    <a:lnTo>
                      <a:pt x="2176" y="0"/>
                    </a:lnTo>
                    <a:lnTo>
                      <a:pt x="2176" y="11"/>
                    </a:lnTo>
                    <a:lnTo>
                      <a:pt x="2164" y="11"/>
                    </a:lnTo>
                    <a:lnTo>
                      <a:pt x="2164" y="0"/>
                    </a:lnTo>
                    <a:close/>
                    <a:moveTo>
                      <a:pt x="2176" y="11"/>
                    </a:moveTo>
                    <a:lnTo>
                      <a:pt x="2176" y="771"/>
                    </a:lnTo>
                    <a:lnTo>
                      <a:pt x="2153" y="771"/>
                    </a:lnTo>
                    <a:lnTo>
                      <a:pt x="2153" y="11"/>
                    </a:lnTo>
                    <a:lnTo>
                      <a:pt x="2176" y="11"/>
                    </a:lnTo>
                    <a:close/>
                    <a:moveTo>
                      <a:pt x="2176" y="771"/>
                    </a:moveTo>
                    <a:lnTo>
                      <a:pt x="2176" y="782"/>
                    </a:lnTo>
                    <a:lnTo>
                      <a:pt x="2164" y="782"/>
                    </a:lnTo>
                    <a:lnTo>
                      <a:pt x="2164" y="771"/>
                    </a:lnTo>
                    <a:lnTo>
                      <a:pt x="2176" y="771"/>
                    </a:lnTo>
                    <a:close/>
                    <a:moveTo>
                      <a:pt x="2164" y="782"/>
                    </a:moveTo>
                    <a:lnTo>
                      <a:pt x="10" y="782"/>
                    </a:lnTo>
                    <a:lnTo>
                      <a:pt x="10" y="759"/>
                    </a:lnTo>
                    <a:lnTo>
                      <a:pt x="2164" y="759"/>
                    </a:lnTo>
                    <a:lnTo>
                      <a:pt x="2164" y="782"/>
                    </a:lnTo>
                    <a:close/>
                    <a:moveTo>
                      <a:pt x="10" y="782"/>
                    </a:moveTo>
                    <a:lnTo>
                      <a:pt x="0" y="782"/>
                    </a:lnTo>
                    <a:lnTo>
                      <a:pt x="0" y="771"/>
                    </a:lnTo>
                    <a:lnTo>
                      <a:pt x="10" y="771"/>
                    </a:lnTo>
                    <a:lnTo>
                      <a:pt x="10" y="782"/>
                    </a:lnTo>
                    <a:close/>
                    <a:moveTo>
                      <a:pt x="0" y="771"/>
                    </a:moveTo>
                    <a:lnTo>
                      <a:pt x="0" y="11"/>
                    </a:lnTo>
                    <a:lnTo>
                      <a:pt x="22" y="11"/>
                    </a:lnTo>
                    <a:lnTo>
                      <a:pt x="22" y="771"/>
                    </a:lnTo>
                    <a:lnTo>
                      <a:pt x="0" y="771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7" name="Rectangle 285"/>
              <p:cNvSpPr>
                <a:spLocks noChangeArrowheads="1"/>
              </p:cNvSpPr>
              <p:nvPr/>
            </p:nvSpPr>
            <p:spPr bwMode="auto">
              <a:xfrm>
                <a:off x="797" y="1872"/>
                <a:ext cx="539" cy="191"/>
              </a:xfrm>
              <a:prstGeom prst="rect">
                <a:avLst/>
              </a:prstGeom>
              <a:solidFill>
                <a:srgbClr val="D2C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8" name="Freeform 286"/>
              <p:cNvSpPr>
                <a:spLocks noEditPoints="1"/>
              </p:cNvSpPr>
              <p:nvPr/>
            </p:nvSpPr>
            <p:spPr bwMode="auto">
              <a:xfrm>
                <a:off x="795" y="1870"/>
                <a:ext cx="544" cy="195"/>
              </a:xfrm>
              <a:custGeom>
                <a:avLst/>
                <a:gdLst>
                  <a:gd name="T0" fmla="*/ 10 w 2176"/>
                  <a:gd name="T1" fmla="*/ 0 h 782"/>
                  <a:gd name="T2" fmla="*/ 2164 w 2176"/>
                  <a:gd name="T3" fmla="*/ 0 h 782"/>
                  <a:gd name="T4" fmla="*/ 2164 w 2176"/>
                  <a:gd name="T5" fmla="*/ 23 h 782"/>
                  <a:gd name="T6" fmla="*/ 10 w 2176"/>
                  <a:gd name="T7" fmla="*/ 23 h 782"/>
                  <a:gd name="T8" fmla="*/ 10 w 2176"/>
                  <a:gd name="T9" fmla="*/ 0 h 782"/>
                  <a:gd name="T10" fmla="*/ 2164 w 2176"/>
                  <a:gd name="T11" fmla="*/ 0 h 782"/>
                  <a:gd name="T12" fmla="*/ 2176 w 2176"/>
                  <a:gd name="T13" fmla="*/ 0 h 782"/>
                  <a:gd name="T14" fmla="*/ 2176 w 2176"/>
                  <a:gd name="T15" fmla="*/ 11 h 782"/>
                  <a:gd name="T16" fmla="*/ 2164 w 2176"/>
                  <a:gd name="T17" fmla="*/ 11 h 782"/>
                  <a:gd name="T18" fmla="*/ 2164 w 2176"/>
                  <a:gd name="T19" fmla="*/ 0 h 782"/>
                  <a:gd name="T20" fmla="*/ 2176 w 2176"/>
                  <a:gd name="T21" fmla="*/ 11 h 782"/>
                  <a:gd name="T22" fmla="*/ 2176 w 2176"/>
                  <a:gd name="T23" fmla="*/ 771 h 782"/>
                  <a:gd name="T24" fmla="*/ 2153 w 2176"/>
                  <a:gd name="T25" fmla="*/ 771 h 782"/>
                  <a:gd name="T26" fmla="*/ 2153 w 2176"/>
                  <a:gd name="T27" fmla="*/ 11 h 782"/>
                  <a:gd name="T28" fmla="*/ 2176 w 2176"/>
                  <a:gd name="T29" fmla="*/ 11 h 782"/>
                  <a:gd name="T30" fmla="*/ 2176 w 2176"/>
                  <a:gd name="T31" fmla="*/ 771 h 782"/>
                  <a:gd name="T32" fmla="*/ 2176 w 2176"/>
                  <a:gd name="T33" fmla="*/ 782 h 782"/>
                  <a:gd name="T34" fmla="*/ 2164 w 2176"/>
                  <a:gd name="T35" fmla="*/ 782 h 782"/>
                  <a:gd name="T36" fmla="*/ 2164 w 2176"/>
                  <a:gd name="T37" fmla="*/ 771 h 782"/>
                  <a:gd name="T38" fmla="*/ 2176 w 2176"/>
                  <a:gd name="T39" fmla="*/ 771 h 782"/>
                  <a:gd name="T40" fmla="*/ 2164 w 2176"/>
                  <a:gd name="T41" fmla="*/ 782 h 782"/>
                  <a:gd name="T42" fmla="*/ 10 w 2176"/>
                  <a:gd name="T43" fmla="*/ 782 h 782"/>
                  <a:gd name="T44" fmla="*/ 10 w 2176"/>
                  <a:gd name="T45" fmla="*/ 761 h 782"/>
                  <a:gd name="T46" fmla="*/ 2164 w 2176"/>
                  <a:gd name="T47" fmla="*/ 761 h 782"/>
                  <a:gd name="T48" fmla="*/ 2164 w 2176"/>
                  <a:gd name="T49" fmla="*/ 782 h 782"/>
                  <a:gd name="T50" fmla="*/ 10 w 2176"/>
                  <a:gd name="T51" fmla="*/ 782 h 782"/>
                  <a:gd name="T52" fmla="*/ 0 w 2176"/>
                  <a:gd name="T53" fmla="*/ 782 h 782"/>
                  <a:gd name="T54" fmla="*/ 0 w 2176"/>
                  <a:gd name="T55" fmla="*/ 771 h 782"/>
                  <a:gd name="T56" fmla="*/ 10 w 2176"/>
                  <a:gd name="T57" fmla="*/ 771 h 782"/>
                  <a:gd name="T58" fmla="*/ 10 w 2176"/>
                  <a:gd name="T59" fmla="*/ 782 h 782"/>
                  <a:gd name="T60" fmla="*/ 0 w 2176"/>
                  <a:gd name="T61" fmla="*/ 771 h 782"/>
                  <a:gd name="T62" fmla="*/ 0 w 2176"/>
                  <a:gd name="T63" fmla="*/ 11 h 782"/>
                  <a:gd name="T64" fmla="*/ 22 w 2176"/>
                  <a:gd name="T65" fmla="*/ 11 h 782"/>
                  <a:gd name="T66" fmla="*/ 22 w 2176"/>
                  <a:gd name="T67" fmla="*/ 771 h 782"/>
                  <a:gd name="T68" fmla="*/ 0 w 2176"/>
                  <a:gd name="T69" fmla="*/ 771 h 782"/>
                  <a:gd name="T70" fmla="*/ 0 w 2176"/>
                  <a:gd name="T71" fmla="*/ 11 h 782"/>
                  <a:gd name="T72" fmla="*/ 0 w 2176"/>
                  <a:gd name="T73" fmla="*/ 0 h 782"/>
                  <a:gd name="T74" fmla="*/ 10 w 2176"/>
                  <a:gd name="T75" fmla="*/ 0 h 782"/>
                  <a:gd name="T76" fmla="*/ 10 w 2176"/>
                  <a:gd name="T77" fmla="*/ 11 h 782"/>
                  <a:gd name="T78" fmla="*/ 0 w 2176"/>
                  <a:gd name="T79" fmla="*/ 11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76" h="782">
                    <a:moveTo>
                      <a:pt x="10" y="0"/>
                    </a:moveTo>
                    <a:lnTo>
                      <a:pt x="2164" y="0"/>
                    </a:lnTo>
                    <a:lnTo>
                      <a:pt x="2164" y="23"/>
                    </a:lnTo>
                    <a:lnTo>
                      <a:pt x="10" y="23"/>
                    </a:lnTo>
                    <a:lnTo>
                      <a:pt x="10" y="0"/>
                    </a:lnTo>
                    <a:close/>
                    <a:moveTo>
                      <a:pt x="2164" y="0"/>
                    </a:moveTo>
                    <a:lnTo>
                      <a:pt x="2176" y="0"/>
                    </a:lnTo>
                    <a:lnTo>
                      <a:pt x="2176" y="11"/>
                    </a:lnTo>
                    <a:lnTo>
                      <a:pt x="2164" y="11"/>
                    </a:lnTo>
                    <a:lnTo>
                      <a:pt x="2164" y="0"/>
                    </a:lnTo>
                    <a:close/>
                    <a:moveTo>
                      <a:pt x="2176" y="11"/>
                    </a:moveTo>
                    <a:lnTo>
                      <a:pt x="2176" y="771"/>
                    </a:lnTo>
                    <a:lnTo>
                      <a:pt x="2153" y="771"/>
                    </a:lnTo>
                    <a:lnTo>
                      <a:pt x="2153" y="11"/>
                    </a:lnTo>
                    <a:lnTo>
                      <a:pt x="2176" y="11"/>
                    </a:lnTo>
                    <a:close/>
                    <a:moveTo>
                      <a:pt x="2176" y="771"/>
                    </a:moveTo>
                    <a:lnTo>
                      <a:pt x="2176" y="782"/>
                    </a:lnTo>
                    <a:lnTo>
                      <a:pt x="2164" y="782"/>
                    </a:lnTo>
                    <a:lnTo>
                      <a:pt x="2164" y="771"/>
                    </a:lnTo>
                    <a:lnTo>
                      <a:pt x="2176" y="771"/>
                    </a:lnTo>
                    <a:close/>
                    <a:moveTo>
                      <a:pt x="2164" y="782"/>
                    </a:moveTo>
                    <a:lnTo>
                      <a:pt x="10" y="782"/>
                    </a:lnTo>
                    <a:lnTo>
                      <a:pt x="10" y="761"/>
                    </a:lnTo>
                    <a:lnTo>
                      <a:pt x="2164" y="761"/>
                    </a:lnTo>
                    <a:lnTo>
                      <a:pt x="2164" y="782"/>
                    </a:lnTo>
                    <a:close/>
                    <a:moveTo>
                      <a:pt x="10" y="782"/>
                    </a:moveTo>
                    <a:lnTo>
                      <a:pt x="0" y="782"/>
                    </a:lnTo>
                    <a:lnTo>
                      <a:pt x="0" y="771"/>
                    </a:lnTo>
                    <a:lnTo>
                      <a:pt x="10" y="771"/>
                    </a:lnTo>
                    <a:lnTo>
                      <a:pt x="10" y="782"/>
                    </a:lnTo>
                    <a:close/>
                    <a:moveTo>
                      <a:pt x="0" y="771"/>
                    </a:moveTo>
                    <a:lnTo>
                      <a:pt x="0" y="11"/>
                    </a:lnTo>
                    <a:lnTo>
                      <a:pt x="22" y="11"/>
                    </a:lnTo>
                    <a:lnTo>
                      <a:pt x="22" y="771"/>
                    </a:lnTo>
                    <a:lnTo>
                      <a:pt x="0" y="771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9" name="Rectangle 287"/>
              <p:cNvSpPr>
                <a:spLocks noChangeArrowheads="1"/>
              </p:cNvSpPr>
              <p:nvPr/>
            </p:nvSpPr>
            <p:spPr bwMode="auto">
              <a:xfrm>
                <a:off x="1368" y="970"/>
                <a:ext cx="1036" cy="5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0" name="Freeform 288"/>
              <p:cNvSpPr>
                <a:spLocks/>
              </p:cNvSpPr>
              <p:nvPr/>
            </p:nvSpPr>
            <p:spPr bwMode="auto">
              <a:xfrm>
                <a:off x="2402" y="958"/>
                <a:ext cx="26" cy="29"/>
              </a:xfrm>
              <a:custGeom>
                <a:avLst/>
                <a:gdLst>
                  <a:gd name="T0" fmla="*/ 0 w 107"/>
                  <a:gd name="T1" fmla="*/ 0 h 119"/>
                  <a:gd name="T2" fmla="*/ 107 w 107"/>
                  <a:gd name="T3" fmla="*/ 60 h 119"/>
                  <a:gd name="T4" fmla="*/ 0 w 107"/>
                  <a:gd name="T5" fmla="*/ 119 h 119"/>
                  <a:gd name="T6" fmla="*/ 0 w 107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9">
                    <a:moveTo>
                      <a:pt x="0" y="0"/>
                    </a:moveTo>
                    <a:lnTo>
                      <a:pt x="107" y="60"/>
                    </a:lnTo>
                    <a:lnTo>
                      <a:pt x="0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1" name="Rectangle 289"/>
              <p:cNvSpPr>
                <a:spLocks noChangeArrowheads="1"/>
              </p:cNvSpPr>
              <p:nvPr/>
            </p:nvSpPr>
            <p:spPr bwMode="auto">
              <a:xfrm>
                <a:off x="1369" y="1205"/>
                <a:ext cx="1035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2" name="Freeform 290"/>
              <p:cNvSpPr>
                <a:spLocks/>
              </p:cNvSpPr>
              <p:nvPr/>
            </p:nvSpPr>
            <p:spPr bwMode="auto">
              <a:xfrm>
                <a:off x="2402" y="1193"/>
                <a:ext cx="26" cy="30"/>
              </a:xfrm>
              <a:custGeom>
                <a:avLst/>
                <a:gdLst>
                  <a:gd name="T0" fmla="*/ 0 w 107"/>
                  <a:gd name="T1" fmla="*/ 0 h 118"/>
                  <a:gd name="T2" fmla="*/ 107 w 107"/>
                  <a:gd name="T3" fmla="*/ 59 h 118"/>
                  <a:gd name="T4" fmla="*/ 0 w 107"/>
                  <a:gd name="T5" fmla="*/ 118 h 118"/>
                  <a:gd name="T6" fmla="*/ 0 w 107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8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3" name="Rectangle 291"/>
              <p:cNvSpPr>
                <a:spLocks noChangeArrowheads="1"/>
              </p:cNvSpPr>
              <p:nvPr/>
            </p:nvSpPr>
            <p:spPr bwMode="auto">
              <a:xfrm>
                <a:off x="1368" y="1033"/>
                <a:ext cx="1036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4" name="Freeform 292"/>
              <p:cNvSpPr>
                <a:spLocks/>
              </p:cNvSpPr>
              <p:nvPr/>
            </p:nvSpPr>
            <p:spPr bwMode="auto">
              <a:xfrm>
                <a:off x="2402" y="1021"/>
                <a:ext cx="26" cy="30"/>
              </a:xfrm>
              <a:custGeom>
                <a:avLst/>
                <a:gdLst>
                  <a:gd name="T0" fmla="*/ 0 w 107"/>
                  <a:gd name="T1" fmla="*/ 0 h 117"/>
                  <a:gd name="T2" fmla="*/ 107 w 107"/>
                  <a:gd name="T3" fmla="*/ 58 h 117"/>
                  <a:gd name="T4" fmla="*/ 0 w 107"/>
                  <a:gd name="T5" fmla="*/ 117 h 117"/>
                  <a:gd name="T6" fmla="*/ 0 w 107"/>
                  <a:gd name="T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7">
                    <a:moveTo>
                      <a:pt x="0" y="0"/>
                    </a:moveTo>
                    <a:lnTo>
                      <a:pt x="107" y="58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5" name="Rectangle 293"/>
              <p:cNvSpPr>
                <a:spLocks noChangeArrowheads="1"/>
              </p:cNvSpPr>
              <p:nvPr/>
            </p:nvSpPr>
            <p:spPr bwMode="auto">
              <a:xfrm>
                <a:off x="1573" y="1253"/>
                <a:ext cx="831" cy="5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6" name="Freeform 294"/>
              <p:cNvSpPr>
                <a:spLocks/>
              </p:cNvSpPr>
              <p:nvPr/>
            </p:nvSpPr>
            <p:spPr bwMode="auto">
              <a:xfrm>
                <a:off x="2402" y="1241"/>
                <a:ext cx="26" cy="29"/>
              </a:xfrm>
              <a:custGeom>
                <a:avLst/>
                <a:gdLst>
                  <a:gd name="T0" fmla="*/ 0 w 107"/>
                  <a:gd name="T1" fmla="*/ 0 h 117"/>
                  <a:gd name="T2" fmla="*/ 107 w 107"/>
                  <a:gd name="T3" fmla="*/ 59 h 117"/>
                  <a:gd name="T4" fmla="*/ 0 w 107"/>
                  <a:gd name="T5" fmla="*/ 117 h 117"/>
                  <a:gd name="T6" fmla="*/ 0 w 107"/>
                  <a:gd name="T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7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67" name="Rectangle 295"/>
              <p:cNvSpPr>
                <a:spLocks noChangeArrowheads="1"/>
              </p:cNvSpPr>
              <p:nvPr/>
            </p:nvSpPr>
            <p:spPr bwMode="auto">
              <a:xfrm>
                <a:off x="1337" y="1521"/>
                <a:ext cx="1067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0" name="Freeform 296"/>
              <p:cNvSpPr>
                <a:spLocks/>
              </p:cNvSpPr>
              <p:nvPr/>
            </p:nvSpPr>
            <p:spPr bwMode="auto">
              <a:xfrm>
                <a:off x="2402" y="1509"/>
                <a:ext cx="26" cy="30"/>
              </a:xfrm>
              <a:custGeom>
                <a:avLst/>
                <a:gdLst>
                  <a:gd name="T0" fmla="*/ 0 w 107"/>
                  <a:gd name="T1" fmla="*/ 0 h 118"/>
                  <a:gd name="T2" fmla="*/ 107 w 107"/>
                  <a:gd name="T3" fmla="*/ 59 h 118"/>
                  <a:gd name="T4" fmla="*/ 0 w 107"/>
                  <a:gd name="T5" fmla="*/ 118 h 118"/>
                  <a:gd name="T6" fmla="*/ 0 w 107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8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1" name="Rectangle 297"/>
              <p:cNvSpPr>
                <a:spLocks noChangeArrowheads="1"/>
              </p:cNvSpPr>
              <p:nvPr/>
            </p:nvSpPr>
            <p:spPr bwMode="auto">
              <a:xfrm>
                <a:off x="1337" y="1664"/>
                <a:ext cx="1067" cy="5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2" name="Freeform 298"/>
              <p:cNvSpPr>
                <a:spLocks/>
              </p:cNvSpPr>
              <p:nvPr/>
            </p:nvSpPr>
            <p:spPr bwMode="auto">
              <a:xfrm>
                <a:off x="2402" y="1652"/>
                <a:ext cx="26" cy="29"/>
              </a:xfrm>
              <a:custGeom>
                <a:avLst/>
                <a:gdLst>
                  <a:gd name="T0" fmla="*/ 0 w 107"/>
                  <a:gd name="T1" fmla="*/ 0 h 117"/>
                  <a:gd name="T2" fmla="*/ 107 w 107"/>
                  <a:gd name="T3" fmla="*/ 59 h 117"/>
                  <a:gd name="T4" fmla="*/ 0 w 107"/>
                  <a:gd name="T5" fmla="*/ 117 h 117"/>
                  <a:gd name="T6" fmla="*/ 0 w 107"/>
                  <a:gd name="T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7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3" name="Rectangle 299"/>
              <p:cNvSpPr>
                <a:spLocks noChangeArrowheads="1"/>
              </p:cNvSpPr>
              <p:nvPr/>
            </p:nvSpPr>
            <p:spPr bwMode="auto">
              <a:xfrm>
                <a:off x="1337" y="1933"/>
                <a:ext cx="1067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4" name="Freeform 300"/>
              <p:cNvSpPr>
                <a:spLocks/>
              </p:cNvSpPr>
              <p:nvPr/>
            </p:nvSpPr>
            <p:spPr bwMode="auto">
              <a:xfrm>
                <a:off x="2402" y="1921"/>
                <a:ext cx="26" cy="30"/>
              </a:xfrm>
              <a:custGeom>
                <a:avLst/>
                <a:gdLst>
                  <a:gd name="T0" fmla="*/ 0 w 107"/>
                  <a:gd name="T1" fmla="*/ 0 h 119"/>
                  <a:gd name="T2" fmla="*/ 107 w 107"/>
                  <a:gd name="T3" fmla="*/ 60 h 119"/>
                  <a:gd name="T4" fmla="*/ 0 w 107"/>
                  <a:gd name="T5" fmla="*/ 119 h 119"/>
                  <a:gd name="T6" fmla="*/ 0 w 107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9">
                    <a:moveTo>
                      <a:pt x="0" y="0"/>
                    </a:moveTo>
                    <a:lnTo>
                      <a:pt x="107" y="60"/>
                    </a:lnTo>
                    <a:lnTo>
                      <a:pt x="0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5" name="Rectangle 301"/>
              <p:cNvSpPr>
                <a:spLocks noChangeArrowheads="1"/>
              </p:cNvSpPr>
              <p:nvPr/>
            </p:nvSpPr>
            <p:spPr bwMode="auto">
              <a:xfrm>
                <a:off x="1337" y="1695"/>
                <a:ext cx="1067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6" name="Freeform 302"/>
              <p:cNvSpPr>
                <a:spLocks/>
              </p:cNvSpPr>
              <p:nvPr/>
            </p:nvSpPr>
            <p:spPr bwMode="auto">
              <a:xfrm>
                <a:off x="2402" y="1684"/>
                <a:ext cx="26" cy="29"/>
              </a:xfrm>
              <a:custGeom>
                <a:avLst/>
                <a:gdLst>
                  <a:gd name="T0" fmla="*/ 0 w 107"/>
                  <a:gd name="T1" fmla="*/ 0 h 118"/>
                  <a:gd name="T2" fmla="*/ 107 w 107"/>
                  <a:gd name="T3" fmla="*/ 59 h 118"/>
                  <a:gd name="T4" fmla="*/ 0 w 107"/>
                  <a:gd name="T5" fmla="*/ 118 h 118"/>
                  <a:gd name="T6" fmla="*/ 0 w 107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8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7" name="Rectangle 303"/>
              <p:cNvSpPr>
                <a:spLocks noChangeArrowheads="1"/>
              </p:cNvSpPr>
              <p:nvPr/>
            </p:nvSpPr>
            <p:spPr bwMode="auto">
              <a:xfrm>
                <a:off x="1337" y="1965"/>
                <a:ext cx="1067" cy="5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8" name="Freeform 304"/>
              <p:cNvSpPr>
                <a:spLocks/>
              </p:cNvSpPr>
              <p:nvPr/>
            </p:nvSpPr>
            <p:spPr bwMode="auto">
              <a:xfrm>
                <a:off x="2402" y="1953"/>
                <a:ext cx="26" cy="29"/>
              </a:xfrm>
              <a:custGeom>
                <a:avLst/>
                <a:gdLst>
                  <a:gd name="T0" fmla="*/ 0 w 107"/>
                  <a:gd name="T1" fmla="*/ 0 h 118"/>
                  <a:gd name="T2" fmla="*/ 107 w 107"/>
                  <a:gd name="T3" fmla="*/ 59 h 118"/>
                  <a:gd name="T4" fmla="*/ 0 w 107"/>
                  <a:gd name="T5" fmla="*/ 118 h 118"/>
                  <a:gd name="T6" fmla="*/ 0 w 107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8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9" name="Rectangle 305"/>
              <p:cNvSpPr>
                <a:spLocks noChangeArrowheads="1"/>
              </p:cNvSpPr>
              <p:nvPr/>
            </p:nvSpPr>
            <p:spPr bwMode="auto">
              <a:xfrm>
                <a:off x="1337" y="1727"/>
                <a:ext cx="1067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0" name="Freeform 306"/>
              <p:cNvSpPr>
                <a:spLocks/>
              </p:cNvSpPr>
              <p:nvPr/>
            </p:nvSpPr>
            <p:spPr bwMode="auto">
              <a:xfrm>
                <a:off x="2402" y="1715"/>
                <a:ext cx="26" cy="30"/>
              </a:xfrm>
              <a:custGeom>
                <a:avLst/>
                <a:gdLst>
                  <a:gd name="T0" fmla="*/ 0 w 107"/>
                  <a:gd name="T1" fmla="*/ 0 h 118"/>
                  <a:gd name="T2" fmla="*/ 107 w 107"/>
                  <a:gd name="T3" fmla="*/ 59 h 118"/>
                  <a:gd name="T4" fmla="*/ 0 w 107"/>
                  <a:gd name="T5" fmla="*/ 118 h 118"/>
                  <a:gd name="T6" fmla="*/ 0 w 107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8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1" name="Rectangle 307"/>
              <p:cNvSpPr>
                <a:spLocks noChangeArrowheads="1"/>
              </p:cNvSpPr>
              <p:nvPr/>
            </p:nvSpPr>
            <p:spPr bwMode="auto">
              <a:xfrm>
                <a:off x="1337" y="1996"/>
                <a:ext cx="1067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2" name="Freeform 308"/>
              <p:cNvSpPr>
                <a:spLocks/>
              </p:cNvSpPr>
              <p:nvPr/>
            </p:nvSpPr>
            <p:spPr bwMode="auto">
              <a:xfrm>
                <a:off x="2402" y="1985"/>
                <a:ext cx="26" cy="29"/>
              </a:xfrm>
              <a:custGeom>
                <a:avLst/>
                <a:gdLst>
                  <a:gd name="T0" fmla="*/ 0 w 107"/>
                  <a:gd name="T1" fmla="*/ 0 h 117"/>
                  <a:gd name="T2" fmla="*/ 107 w 107"/>
                  <a:gd name="T3" fmla="*/ 58 h 117"/>
                  <a:gd name="T4" fmla="*/ 0 w 107"/>
                  <a:gd name="T5" fmla="*/ 117 h 117"/>
                  <a:gd name="T6" fmla="*/ 0 w 107"/>
                  <a:gd name="T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7">
                    <a:moveTo>
                      <a:pt x="0" y="0"/>
                    </a:moveTo>
                    <a:lnTo>
                      <a:pt x="107" y="58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3" name="Rectangle 309"/>
              <p:cNvSpPr>
                <a:spLocks noChangeArrowheads="1"/>
              </p:cNvSpPr>
              <p:nvPr/>
            </p:nvSpPr>
            <p:spPr bwMode="auto">
              <a:xfrm>
                <a:off x="1337" y="1759"/>
                <a:ext cx="1067" cy="5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4" name="Freeform 310"/>
              <p:cNvSpPr>
                <a:spLocks/>
              </p:cNvSpPr>
              <p:nvPr/>
            </p:nvSpPr>
            <p:spPr bwMode="auto">
              <a:xfrm>
                <a:off x="2402" y="1747"/>
                <a:ext cx="26" cy="29"/>
              </a:xfrm>
              <a:custGeom>
                <a:avLst/>
                <a:gdLst>
                  <a:gd name="T0" fmla="*/ 0 w 107"/>
                  <a:gd name="T1" fmla="*/ 0 h 118"/>
                  <a:gd name="T2" fmla="*/ 107 w 107"/>
                  <a:gd name="T3" fmla="*/ 59 h 118"/>
                  <a:gd name="T4" fmla="*/ 0 w 107"/>
                  <a:gd name="T5" fmla="*/ 118 h 118"/>
                  <a:gd name="T6" fmla="*/ 0 w 107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8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5" name="Rectangle 311"/>
              <p:cNvSpPr>
                <a:spLocks noChangeArrowheads="1"/>
              </p:cNvSpPr>
              <p:nvPr/>
            </p:nvSpPr>
            <p:spPr bwMode="auto">
              <a:xfrm>
                <a:off x="1399" y="910"/>
                <a:ext cx="10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B1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6" name="Rectangle 312"/>
              <p:cNvSpPr>
                <a:spLocks noChangeArrowheads="1"/>
              </p:cNvSpPr>
              <p:nvPr/>
            </p:nvSpPr>
            <p:spPr bwMode="auto">
              <a:xfrm>
                <a:off x="1399" y="1021"/>
                <a:ext cx="10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B2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8" name="Rectangle 314"/>
              <p:cNvSpPr>
                <a:spLocks noChangeArrowheads="1"/>
              </p:cNvSpPr>
              <p:nvPr/>
            </p:nvSpPr>
            <p:spPr bwMode="auto">
              <a:xfrm>
                <a:off x="924" y="740"/>
                <a:ext cx="16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main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0" name="Freeform 315"/>
              <p:cNvSpPr>
                <a:spLocks noEditPoints="1"/>
              </p:cNvSpPr>
              <p:nvPr/>
            </p:nvSpPr>
            <p:spPr bwMode="auto">
              <a:xfrm>
                <a:off x="861" y="1386"/>
                <a:ext cx="31" cy="49"/>
              </a:xfrm>
              <a:custGeom>
                <a:avLst/>
                <a:gdLst>
                  <a:gd name="T0" fmla="*/ 46 w 124"/>
                  <a:gd name="T1" fmla="*/ 84 h 195"/>
                  <a:gd name="T2" fmla="*/ 55 w 124"/>
                  <a:gd name="T3" fmla="*/ 74 h 195"/>
                  <a:gd name="T4" fmla="*/ 64 w 124"/>
                  <a:gd name="T5" fmla="*/ 68 h 195"/>
                  <a:gd name="T6" fmla="*/ 74 w 124"/>
                  <a:gd name="T7" fmla="*/ 64 h 195"/>
                  <a:gd name="T8" fmla="*/ 88 w 124"/>
                  <a:gd name="T9" fmla="*/ 66 h 195"/>
                  <a:gd name="T10" fmla="*/ 104 w 124"/>
                  <a:gd name="T11" fmla="*/ 74 h 195"/>
                  <a:gd name="T12" fmla="*/ 117 w 124"/>
                  <a:gd name="T13" fmla="*/ 90 h 195"/>
                  <a:gd name="T14" fmla="*/ 124 w 124"/>
                  <a:gd name="T15" fmla="*/ 111 h 195"/>
                  <a:gd name="T16" fmla="*/ 124 w 124"/>
                  <a:gd name="T17" fmla="*/ 133 h 195"/>
                  <a:gd name="T18" fmla="*/ 122 w 124"/>
                  <a:gd name="T19" fmla="*/ 147 h 195"/>
                  <a:gd name="T20" fmla="*/ 116 w 124"/>
                  <a:gd name="T21" fmla="*/ 160 h 195"/>
                  <a:gd name="T22" fmla="*/ 109 w 124"/>
                  <a:gd name="T23" fmla="*/ 172 h 195"/>
                  <a:gd name="T24" fmla="*/ 94 w 124"/>
                  <a:gd name="T25" fmla="*/ 186 h 195"/>
                  <a:gd name="T26" fmla="*/ 74 w 124"/>
                  <a:gd name="T27" fmla="*/ 194 h 195"/>
                  <a:gd name="T28" fmla="*/ 52 w 124"/>
                  <a:gd name="T29" fmla="*/ 194 h 195"/>
                  <a:gd name="T30" fmla="*/ 31 w 124"/>
                  <a:gd name="T31" fmla="*/ 186 h 195"/>
                  <a:gd name="T32" fmla="*/ 20 w 124"/>
                  <a:gd name="T33" fmla="*/ 52 h 195"/>
                  <a:gd name="T34" fmla="*/ 19 w 124"/>
                  <a:gd name="T35" fmla="*/ 26 h 195"/>
                  <a:gd name="T36" fmla="*/ 15 w 124"/>
                  <a:gd name="T37" fmla="*/ 20 h 195"/>
                  <a:gd name="T38" fmla="*/ 10 w 124"/>
                  <a:gd name="T39" fmla="*/ 18 h 195"/>
                  <a:gd name="T40" fmla="*/ 1 w 124"/>
                  <a:gd name="T41" fmla="*/ 20 h 195"/>
                  <a:gd name="T42" fmla="*/ 36 w 124"/>
                  <a:gd name="T43" fmla="*/ 0 h 195"/>
                  <a:gd name="T44" fmla="*/ 42 w 124"/>
                  <a:gd name="T45" fmla="*/ 90 h 195"/>
                  <a:gd name="T46" fmla="*/ 42 w 124"/>
                  <a:gd name="T47" fmla="*/ 171 h 195"/>
                  <a:gd name="T48" fmla="*/ 55 w 124"/>
                  <a:gd name="T49" fmla="*/ 182 h 195"/>
                  <a:gd name="T50" fmla="*/ 70 w 124"/>
                  <a:gd name="T51" fmla="*/ 184 h 195"/>
                  <a:gd name="T52" fmla="*/ 81 w 124"/>
                  <a:gd name="T53" fmla="*/ 182 h 195"/>
                  <a:gd name="T54" fmla="*/ 92 w 124"/>
                  <a:gd name="T55" fmla="*/ 171 h 195"/>
                  <a:gd name="T56" fmla="*/ 99 w 124"/>
                  <a:gd name="T57" fmla="*/ 156 h 195"/>
                  <a:gd name="T58" fmla="*/ 103 w 124"/>
                  <a:gd name="T59" fmla="*/ 133 h 195"/>
                  <a:gd name="T60" fmla="*/ 99 w 124"/>
                  <a:gd name="T61" fmla="*/ 111 h 195"/>
                  <a:gd name="T62" fmla="*/ 92 w 124"/>
                  <a:gd name="T63" fmla="*/ 97 h 195"/>
                  <a:gd name="T64" fmla="*/ 81 w 124"/>
                  <a:gd name="T65" fmla="*/ 87 h 195"/>
                  <a:gd name="T66" fmla="*/ 69 w 124"/>
                  <a:gd name="T67" fmla="*/ 84 h 195"/>
                  <a:gd name="T68" fmla="*/ 55 w 124"/>
                  <a:gd name="T69" fmla="*/ 87 h 195"/>
                  <a:gd name="T70" fmla="*/ 42 w 124"/>
                  <a:gd name="T71" fmla="*/ 9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4" h="195">
                    <a:moveTo>
                      <a:pt x="42" y="90"/>
                    </a:moveTo>
                    <a:lnTo>
                      <a:pt x="46" y="84"/>
                    </a:lnTo>
                    <a:lnTo>
                      <a:pt x="50" y="79"/>
                    </a:lnTo>
                    <a:lnTo>
                      <a:pt x="55" y="74"/>
                    </a:lnTo>
                    <a:lnTo>
                      <a:pt x="60" y="70"/>
                    </a:lnTo>
                    <a:lnTo>
                      <a:pt x="64" y="68"/>
                    </a:lnTo>
                    <a:lnTo>
                      <a:pt x="69" y="66"/>
                    </a:lnTo>
                    <a:lnTo>
                      <a:pt x="74" y="64"/>
                    </a:lnTo>
                    <a:lnTo>
                      <a:pt x="79" y="64"/>
                    </a:lnTo>
                    <a:lnTo>
                      <a:pt x="88" y="66"/>
                    </a:lnTo>
                    <a:lnTo>
                      <a:pt x="97" y="68"/>
                    </a:lnTo>
                    <a:lnTo>
                      <a:pt x="104" y="74"/>
                    </a:lnTo>
                    <a:lnTo>
                      <a:pt x="111" y="81"/>
                    </a:lnTo>
                    <a:lnTo>
                      <a:pt x="117" y="90"/>
                    </a:lnTo>
                    <a:lnTo>
                      <a:pt x="122" y="99"/>
                    </a:lnTo>
                    <a:lnTo>
                      <a:pt x="124" y="111"/>
                    </a:lnTo>
                    <a:lnTo>
                      <a:pt x="124" y="124"/>
                    </a:lnTo>
                    <a:lnTo>
                      <a:pt x="124" y="133"/>
                    </a:lnTo>
                    <a:lnTo>
                      <a:pt x="123" y="140"/>
                    </a:lnTo>
                    <a:lnTo>
                      <a:pt x="122" y="147"/>
                    </a:lnTo>
                    <a:lnTo>
                      <a:pt x="120" y="154"/>
                    </a:lnTo>
                    <a:lnTo>
                      <a:pt x="116" y="160"/>
                    </a:lnTo>
                    <a:lnTo>
                      <a:pt x="112" y="166"/>
                    </a:lnTo>
                    <a:lnTo>
                      <a:pt x="109" y="172"/>
                    </a:lnTo>
                    <a:lnTo>
                      <a:pt x="104" y="177"/>
                    </a:lnTo>
                    <a:lnTo>
                      <a:pt x="94" y="186"/>
                    </a:lnTo>
                    <a:lnTo>
                      <a:pt x="85" y="190"/>
                    </a:lnTo>
                    <a:lnTo>
                      <a:pt x="74" y="194"/>
                    </a:lnTo>
                    <a:lnTo>
                      <a:pt x="63" y="195"/>
                    </a:lnTo>
                    <a:lnTo>
                      <a:pt x="52" y="194"/>
                    </a:lnTo>
                    <a:lnTo>
                      <a:pt x="42" y="190"/>
                    </a:lnTo>
                    <a:lnTo>
                      <a:pt x="31" y="186"/>
                    </a:lnTo>
                    <a:lnTo>
                      <a:pt x="20" y="180"/>
                    </a:lnTo>
                    <a:lnTo>
                      <a:pt x="20" y="52"/>
                    </a:lnTo>
                    <a:lnTo>
                      <a:pt x="20" y="36"/>
                    </a:lnTo>
                    <a:lnTo>
                      <a:pt x="19" y="26"/>
                    </a:lnTo>
                    <a:lnTo>
                      <a:pt x="18" y="22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10" y="18"/>
                    </a:lnTo>
                    <a:lnTo>
                      <a:pt x="7" y="19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90"/>
                    </a:lnTo>
                    <a:close/>
                    <a:moveTo>
                      <a:pt x="42" y="98"/>
                    </a:moveTo>
                    <a:lnTo>
                      <a:pt x="42" y="171"/>
                    </a:lnTo>
                    <a:lnTo>
                      <a:pt x="49" y="177"/>
                    </a:lnTo>
                    <a:lnTo>
                      <a:pt x="55" y="182"/>
                    </a:lnTo>
                    <a:lnTo>
                      <a:pt x="62" y="184"/>
                    </a:lnTo>
                    <a:lnTo>
                      <a:pt x="70" y="184"/>
                    </a:lnTo>
                    <a:lnTo>
                      <a:pt x="75" y="184"/>
                    </a:lnTo>
                    <a:lnTo>
                      <a:pt x="81" y="182"/>
                    </a:lnTo>
                    <a:lnTo>
                      <a:pt x="87" y="177"/>
                    </a:lnTo>
                    <a:lnTo>
                      <a:pt x="92" y="171"/>
                    </a:lnTo>
                    <a:lnTo>
                      <a:pt x="97" y="164"/>
                    </a:lnTo>
                    <a:lnTo>
                      <a:pt x="99" y="156"/>
                    </a:lnTo>
                    <a:lnTo>
                      <a:pt x="102" y="145"/>
                    </a:lnTo>
                    <a:lnTo>
                      <a:pt x="103" y="133"/>
                    </a:lnTo>
                    <a:lnTo>
                      <a:pt x="102" y="122"/>
                    </a:lnTo>
                    <a:lnTo>
                      <a:pt x="99" y="111"/>
                    </a:lnTo>
                    <a:lnTo>
                      <a:pt x="97" y="103"/>
                    </a:lnTo>
                    <a:lnTo>
                      <a:pt x="92" y="97"/>
                    </a:lnTo>
                    <a:lnTo>
                      <a:pt x="87" y="91"/>
                    </a:lnTo>
                    <a:lnTo>
                      <a:pt x="81" y="87"/>
                    </a:lnTo>
                    <a:lnTo>
                      <a:pt x="75" y="85"/>
                    </a:lnTo>
                    <a:lnTo>
                      <a:pt x="69" y="84"/>
                    </a:lnTo>
                    <a:lnTo>
                      <a:pt x="62" y="85"/>
                    </a:lnTo>
                    <a:lnTo>
                      <a:pt x="55" y="87"/>
                    </a:lnTo>
                    <a:lnTo>
                      <a:pt x="49" y="91"/>
                    </a:lnTo>
                    <a:lnTo>
                      <a:pt x="42" y="9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1" name="Freeform 316"/>
              <p:cNvSpPr>
                <a:spLocks noEditPoints="1"/>
              </p:cNvSpPr>
              <p:nvPr/>
            </p:nvSpPr>
            <p:spPr bwMode="auto">
              <a:xfrm>
                <a:off x="897" y="1402"/>
                <a:ext cx="27" cy="32"/>
              </a:xfrm>
              <a:custGeom>
                <a:avLst/>
                <a:gdLst>
                  <a:gd name="T0" fmla="*/ 51 w 109"/>
                  <a:gd name="T1" fmla="*/ 120 h 130"/>
                  <a:gd name="T2" fmla="*/ 36 w 109"/>
                  <a:gd name="T3" fmla="*/ 129 h 130"/>
                  <a:gd name="T4" fmla="*/ 22 w 109"/>
                  <a:gd name="T5" fmla="*/ 129 h 130"/>
                  <a:gd name="T6" fmla="*/ 12 w 109"/>
                  <a:gd name="T7" fmla="*/ 125 h 130"/>
                  <a:gd name="T8" fmla="*/ 4 w 109"/>
                  <a:gd name="T9" fmla="*/ 116 h 130"/>
                  <a:gd name="T10" fmla="*/ 0 w 109"/>
                  <a:gd name="T11" fmla="*/ 105 h 130"/>
                  <a:gd name="T12" fmla="*/ 1 w 109"/>
                  <a:gd name="T13" fmla="*/ 89 h 130"/>
                  <a:gd name="T14" fmla="*/ 7 w 109"/>
                  <a:gd name="T15" fmla="*/ 78 h 130"/>
                  <a:gd name="T16" fmla="*/ 16 w 109"/>
                  <a:gd name="T17" fmla="*/ 69 h 130"/>
                  <a:gd name="T18" fmla="*/ 30 w 109"/>
                  <a:gd name="T19" fmla="*/ 60 h 130"/>
                  <a:gd name="T20" fmla="*/ 52 w 109"/>
                  <a:gd name="T21" fmla="*/ 51 h 130"/>
                  <a:gd name="T22" fmla="*/ 67 w 109"/>
                  <a:gd name="T23" fmla="*/ 41 h 130"/>
                  <a:gd name="T24" fmla="*/ 66 w 109"/>
                  <a:gd name="T25" fmla="*/ 26 h 130"/>
                  <a:gd name="T26" fmla="*/ 61 w 109"/>
                  <a:gd name="T27" fmla="*/ 16 h 130"/>
                  <a:gd name="T28" fmla="*/ 54 w 109"/>
                  <a:gd name="T29" fmla="*/ 10 h 130"/>
                  <a:gd name="T30" fmla="*/ 44 w 109"/>
                  <a:gd name="T31" fmla="*/ 9 h 130"/>
                  <a:gd name="T32" fmla="*/ 37 w 109"/>
                  <a:gd name="T33" fmla="*/ 10 h 130"/>
                  <a:gd name="T34" fmla="*/ 31 w 109"/>
                  <a:gd name="T35" fmla="*/ 14 h 130"/>
                  <a:gd name="T36" fmla="*/ 27 w 109"/>
                  <a:gd name="T37" fmla="*/ 18 h 130"/>
                  <a:gd name="T38" fmla="*/ 26 w 109"/>
                  <a:gd name="T39" fmla="*/ 23 h 130"/>
                  <a:gd name="T40" fmla="*/ 26 w 109"/>
                  <a:gd name="T41" fmla="*/ 38 h 130"/>
                  <a:gd name="T42" fmla="*/ 20 w 109"/>
                  <a:gd name="T43" fmla="*/ 44 h 130"/>
                  <a:gd name="T44" fmla="*/ 10 w 109"/>
                  <a:gd name="T45" fmla="*/ 44 h 130"/>
                  <a:gd name="T46" fmla="*/ 4 w 109"/>
                  <a:gd name="T47" fmla="*/ 36 h 130"/>
                  <a:gd name="T48" fmla="*/ 4 w 109"/>
                  <a:gd name="T49" fmla="*/ 26 h 130"/>
                  <a:gd name="T50" fmla="*/ 10 w 109"/>
                  <a:gd name="T51" fmla="*/ 15 h 130"/>
                  <a:gd name="T52" fmla="*/ 22 w 109"/>
                  <a:gd name="T53" fmla="*/ 6 h 130"/>
                  <a:gd name="T54" fmla="*/ 38 w 109"/>
                  <a:gd name="T55" fmla="*/ 2 h 130"/>
                  <a:gd name="T56" fmla="*/ 56 w 109"/>
                  <a:gd name="T57" fmla="*/ 0 h 130"/>
                  <a:gd name="T58" fmla="*/ 69 w 109"/>
                  <a:gd name="T59" fmla="*/ 4 h 130"/>
                  <a:gd name="T60" fmla="*/ 78 w 109"/>
                  <a:gd name="T61" fmla="*/ 9 h 130"/>
                  <a:gd name="T62" fmla="*/ 84 w 109"/>
                  <a:gd name="T63" fmla="*/ 15 h 130"/>
                  <a:gd name="T64" fmla="*/ 87 w 109"/>
                  <a:gd name="T65" fmla="*/ 28 h 130"/>
                  <a:gd name="T66" fmla="*/ 88 w 109"/>
                  <a:gd name="T67" fmla="*/ 84 h 130"/>
                  <a:gd name="T68" fmla="*/ 88 w 109"/>
                  <a:gd name="T69" fmla="*/ 106 h 130"/>
                  <a:gd name="T70" fmla="*/ 91 w 109"/>
                  <a:gd name="T71" fmla="*/ 111 h 130"/>
                  <a:gd name="T72" fmla="*/ 94 w 109"/>
                  <a:gd name="T73" fmla="*/ 112 h 130"/>
                  <a:gd name="T74" fmla="*/ 98 w 109"/>
                  <a:gd name="T75" fmla="*/ 111 h 130"/>
                  <a:gd name="T76" fmla="*/ 109 w 109"/>
                  <a:gd name="T77" fmla="*/ 101 h 130"/>
                  <a:gd name="T78" fmla="*/ 102 w 109"/>
                  <a:gd name="T79" fmla="*/ 118 h 130"/>
                  <a:gd name="T80" fmla="*/ 87 w 109"/>
                  <a:gd name="T81" fmla="*/ 128 h 130"/>
                  <a:gd name="T82" fmla="*/ 78 w 109"/>
                  <a:gd name="T83" fmla="*/ 129 h 130"/>
                  <a:gd name="T84" fmla="*/ 73 w 109"/>
                  <a:gd name="T85" fmla="*/ 126 h 130"/>
                  <a:gd name="T86" fmla="*/ 69 w 109"/>
                  <a:gd name="T87" fmla="*/ 122 h 130"/>
                  <a:gd name="T88" fmla="*/ 67 w 109"/>
                  <a:gd name="T89" fmla="*/ 114 h 130"/>
                  <a:gd name="T90" fmla="*/ 67 w 109"/>
                  <a:gd name="T91" fmla="*/ 100 h 130"/>
                  <a:gd name="T92" fmla="*/ 50 w 109"/>
                  <a:gd name="T93" fmla="*/ 60 h 130"/>
                  <a:gd name="T94" fmla="*/ 32 w 109"/>
                  <a:gd name="T95" fmla="*/ 71 h 130"/>
                  <a:gd name="T96" fmla="*/ 22 w 109"/>
                  <a:gd name="T97" fmla="*/ 84 h 130"/>
                  <a:gd name="T98" fmla="*/ 21 w 109"/>
                  <a:gd name="T99" fmla="*/ 96 h 130"/>
                  <a:gd name="T100" fmla="*/ 25 w 109"/>
                  <a:gd name="T101" fmla="*/ 104 h 130"/>
                  <a:gd name="T102" fmla="*/ 30 w 109"/>
                  <a:gd name="T103" fmla="*/ 111 h 130"/>
                  <a:gd name="T104" fmla="*/ 37 w 109"/>
                  <a:gd name="T105" fmla="*/ 113 h 130"/>
                  <a:gd name="T106" fmla="*/ 45 w 109"/>
                  <a:gd name="T107" fmla="*/ 113 h 130"/>
                  <a:gd name="T108" fmla="*/ 58 w 109"/>
                  <a:gd name="T109" fmla="*/ 10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" h="130">
                    <a:moveTo>
                      <a:pt x="67" y="110"/>
                    </a:moveTo>
                    <a:lnTo>
                      <a:pt x="51" y="120"/>
                    </a:lnTo>
                    <a:lnTo>
                      <a:pt x="43" y="126"/>
                    </a:lnTo>
                    <a:lnTo>
                      <a:pt x="36" y="129"/>
                    </a:lnTo>
                    <a:lnTo>
                      <a:pt x="28" y="130"/>
                    </a:lnTo>
                    <a:lnTo>
                      <a:pt x="22" y="129"/>
                    </a:lnTo>
                    <a:lnTo>
                      <a:pt x="16" y="128"/>
                    </a:lnTo>
                    <a:lnTo>
                      <a:pt x="12" y="125"/>
                    </a:lnTo>
                    <a:lnTo>
                      <a:pt x="8" y="120"/>
                    </a:lnTo>
                    <a:lnTo>
                      <a:pt x="4" y="116"/>
                    </a:lnTo>
                    <a:lnTo>
                      <a:pt x="2" y="111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1" y="89"/>
                    </a:lnTo>
                    <a:lnTo>
                      <a:pt x="3" y="82"/>
                    </a:lnTo>
                    <a:lnTo>
                      <a:pt x="7" y="78"/>
                    </a:lnTo>
                    <a:lnTo>
                      <a:pt x="10" y="74"/>
                    </a:lnTo>
                    <a:lnTo>
                      <a:pt x="16" y="69"/>
                    </a:lnTo>
                    <a:lnTo>
                      <a:pt x="22" y="65"/>
                    </a:lnTo>
                    <a:lnTo>
                      <a:pt x="30" y="60"/>
                    </a:lnTo>
                    <a:lnTo>
                      <a:pt x="40" y="57"/>
                    </a:lnTo>
                    <a:lnTo>
                      <a:pt x="52" y="51"/>
                    </a:lnTo>
                    <a:lnTo>
                      <a:pt x="67" y="46"/>
                    </a:lnTo>
                    <a:lnTo>
                      <a:pt x="67" y="41"/>
                    </a:lnTo>
                    <a:lnTo>
                      <a:pt x="66" y="33"/>
                    </a:lnTo>
                    <a:lnTo>
                      <a:pt x="66" y="26"/>
                    </a:lnTo>
                    <a:lnTo>
                      <a:pt x="63" y="20"/>
                    </a:lnTo>
                    <a:lnTo>
                      <a:pt x="61" y="16"/>
                    </a:lnTo>
                    <a:lnTo>
                      <a:pt x="57" y="12"/>
                    </a:lnTo>
                    <a:lnTo>
                      <a:pt x="54" y="10"/>
                    </a:lnTo>
                    <a:lnTo>
                      <a:pt x="49" y="9"/>
                    </a:lnTo>
                    <a:lnTo>
                      <a:pt x="44" y="9"/>
                    </a:lnTo>
                    <a:lnTo>
                      <a:pt x="40" y="9"/>
                    </a:lnTo>
                    <a:lnTo>
                      <a:pt x="37" y="10"/>
                    </a:lnTo>
                    <a:lnTo>
                      <a:pt x="33" y="11"/>
                    </a:lnTo>
                    <a:lnTo>
                      <a:pt x="31" y="14"/>
                    </a:lnTo>
                    <a:lnTo>
                      <a:pt x="28" y="16"/>
                    </a:lnTo>
                    <a:lnTo>
                      <a:pt x="27" y="18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24" y="41"/>
                    </a:lnTo>
                    <a:lnTo>
                      <a:pt x="20" y="44"/>
                    </a:lnTo>
                    <a:lnTo>
                      <a:pt x="15" y="45"/>
                    </a:lnTo>
                    <a:lnTo>
                      <a:pt x="10" y="44"/>
                    </a:lnTo>
                    <a:lnTo>
                      <a:pt x="7" y="41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7" y="21"/>
                    </a:lnTo>
                    <a:lnTo>
                      <a:pt x="10" y="15"/>
                    </a:lnTo>
                    <a:lnTo>
                      <a:pt x="15" y="10"/>
                    </a:lnTo>
                    <a:lnTo>
                      <a:pt x="22" y="6"/>
                    </a:lnTo>
                    <a:lnTo>
                      <a:pt x="30" y="3"/>
                    </a:lnTo>
                    <a:lnTo>
                      <a:pt x="38" y="2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3" y="2"/>
                    </a:lnTo>
                    <a:lnTo>
                      <a:pt x="69" y="4"/>
                    </a:lnTo>
                    <a:lnTo>
                      <a:pt x="74" y="6"/>
                    </a:lnTo>
                    <a:lnTo>
                      <a:pt x="78" y="9"/>
                    </a:lnTo>
                    <a:lnTo>
                      <a:pt x="81" y="11"/>
                    </a:lnTo>
                    <a:lnTo>
                      <a:pt x="84" y="15"/>
                    </a:lnTo>
                    <a:lnTo>
                      <a:pt x="86" y="18"/>
                    </a:lnTo>
                    <a:lnTo>
                      <a:pt x="87" y="28"/>
                    </a:lnTo>
                    <a:lnTo>
                      <a:pt x="88" y="42"/>
                    </a:lnTo>
                    <a:lnTo>
                      <a:pt x="88" y="84"/>
                    </a:lnTo>
                    <a:lnTo>
                      <a:pt x="88" y="99"/>
                    </a:lnTo>
                    <a:lnTo>
                      <a:pt x="88" y="106"/>
                    </a:lnTo>
                    <a:lnTo>
                      <a:pt x="90" y="108"/>
                    </a:lnTo>
                    <a:lnTo>
                      <a:pt x="91" y="111"/>
                    </a:lnTo>
                    <a:lnTo>
                      <a:pt x="93" y="112"/>
                    </a:lnTo>
                    <a:lnTo>
                      <a:pt x="94" y="112"/>
                    </a:lnTo>
                    <a:lnTo>
                      <a:pt x="97" y="112"/>
                    </a:lnTo>
                    <a:lnTo>
                      <a:pt x="98" y="111"/>
                    </a:lnTo>
                    <a:lnTo>
                      <a:pt x="102" y="108"/>
                    </a:lnTo>
                    <a:lnTo>
                      <a:pt x="109" y="101"/>
                    </a:lnTo>
                    <a:lnTo>
                      <a:pt x="109" y="110"/>
                    </a:lnTo>
                    <a:lnTo>
                      <a:pt x="102" y="118"/>
                    </a:lnTo>
                    <a:lnTo>
                      <a:pt x="94" y="124"/>
                    </a:lnTo>
                    <a:lnTo>
                      <a:pt x="87" y="128"/>
                    </a:lnTo>
                    <a:lnTo>
                      <a:pt x="81" y="129"/>
                    </a:lnTo>
                    <a:lnTo>
                      <a:pt x="78" y="129"/>
                    </a:lnTo>
                    <a:lnTo>
                      <a:pt x="75" y="129"/>
                    </a:lnTo>
                    <a:lnTo>
                      <a:pt x="73" y="126"/>
                    </a:lnTo>
                    <a:lnTo>
                      <a:pt x="70" y="125"/>
                    </a:lnTo>
                    <a:lnTo>
                      <a:pt x="69" y="122"/>
                    </a:lnTo>
                    <a:lnTo>
                      <a:pt x="68" y="119"/>
                    </a:lnTo>
                    <a:lnTo>
                      <a:pt x="67" y="114"/>
                    </a:lnTo>
                    <a:lnTo>
                      <a:pt x="67" y="110"/>
                    </a:lnTo>
                    <a:close/>
                    <a:moveTo>
                      <a:pt x="67" y="100"/>
                    </a:moveTo>
                    <a:lnTo>
                      <a:pt x="67" y="53"/>
                    </a:lnTo>
                    <a:lnTo>
                      <a:pt x="50" y="60"/>
                    </a:lnTo>
                    <a:lnTo>
                      <a:pt x="40" y="65"/>
                    </a:lnTo>
                    <a:lnTo>
                      <a:pt x="32" y="71"/>
                    </a:lnTo>
                    <a:lnTo>
                      <a:pt x="26" y="77"/>
                    </a:lnTo>
                    <a:lnTo>
                      <a:pt x="22" y="84"/>
                    </a:lnTo>
                    <a:lnTo>
                      <a:pt x="21" y="92"/>
                    </a:lnTo>
                    <a:lnTo>
                      <a:pt x="21" y="96"/>
                    </a:lnTo>
                    <a:lnTo>
                      <a:pt x="22" y="100"/>
                    </a:lnTo>
                    <a:lnTo>
                      <a:pt x="25" y="104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3" y="112"/>
                    </a:lnTo>
                    <a:lnTo>
                      <a:pt x="37" y="113"/>
                    </a:lnTo>
                    <a:lnTo>
                      <a:pt x="40" y="114"/>
                    </a:lnTo>
                    <a:lnTo>
                      <a:pt x="45" y="113"/>
                    </a:lnTo>
                    <a:lnTo>
                      <a:pt x="51" y="111"/>
                    </a:lnTo>
                    <a:lnTo>
                      <a:pt x="58" y="106"/>
                    </a:lnTo>
                    <a:lnTo>
                      <a:pt x="67" y="100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2" name="Freeform 317"/>
              <p:cNvSpPr>
                <a:spLocks/>
              </p:cNvSpPr>
              <p:nvPr/>
            </p:nvSpPr>
            <p:spPr bwMode="auto">
              <a:xfrm>
                <a:off x="926" y="1402"/>
                <a:ext cx="26" cy="33"/>
              </a:xfrm>
              <a:custGeom>
                <a:avLst/>
                <a:gdLst>
                  <a:gd name="T0" fmla="*/ 99 w 101"/>
                  <a:gd name="T1" fmla="*/ 92 h 131"/>
                  <a:gd name="T2" fmla="*/ 89 w 101"/>
                  <a:gd name="T3" fmla="*/ 111 h 131"/>
                  <a:gd name="T4" fmla="*/ 76 w 101"/>
                  <a:gd name="T5" fmla="*/ 123 h 131"/>
                  <a:gd name="T6" fmla="*/ 60 w 101"/>
                  <a:gd name="T7" fmla="*/ 130 h 131"/>
                  <a:gd name="T8" fmla="*/ 41 w 101"/>
                  <a:gd name="T9" fmla="*/ 130 h 131"/>
                  <a:gd name="T10" fmla="*/ 23 w 101"/>
                  <a:gd name="T11" fmla="*/ 120 h 131"/>
                  <a:gd name="T12" fmla="*/ 12 w 101"/>
                  <a:gd name="T13" fmla="*/ 108 h 131"/>
                  <a:gd name="T14" fmla="*/ 6 w 101"/>
                  <a:gd name="T15" fmla="*/ 99 h 131"/>
                  <a:gd name="T16" fmla="*/ 2 w 101"/>
                  <a:gd name="T17" fmla="*/ 80 h 131"/>
                  <a:gd name="T18" fmla="*/ 2 w 101"/>
                  <a:gd name="T19" fmla="*/ 52 h 131"/>
                  <a:gd name="T20" fmla="*/ 8 w 101"/>
                  <a:gd name="T21" fmla="*/ 34 h 131"/>
                  <a:gd name="T22" fmla="*/ 14 w 101"/>
                  <a:gd name="T23" fmla="*/ 23 h 131"/>
                  <a:gd name="T24" fmla="*/ 27 w 101"/>
                  <a:gd name="T25" fmla="*/ 11 h 131"/>
                  <a:gd name="T26" fmla="*/ 46 w 101"/>
                  <a:gd name="T27" fmla="*/ 2 h 131"/>
                  <a:gd name="T28" fmla="*/ 66 w 101"/>
                  <a:gd name="T29" fmla="*/ 2 h 131"/>
                  <a:gd name="T30" fmla="*/ 81 w 101"/>
                  <a:gd name="T31" fmla="*/ 6 h 131"/>
                  <a:gd name="T32" fmla="*/ 92 w 101"/>
                  <a:gd name="T33" fmla="*/ 15 h 131"/>
                  <a:gd name="T34" fmla="*/ 98 w 101"/>
                  <a:gd name="T35" fmla="*/ 24 h 131"/>
                  <a:gd name="T36" fmla="*/ 98 w 101"/>
                  <a:gd name="T37" fmla="*/ 35 h 131"/>
                  <a:gd name="T38" fmla="*/ 92 w 101"/>
                  <a:gd name="T39" fmla="*/ 41 h 131"/>
                  <a:gd name="T40" fmla="*/ 82 w 101"/>
                  <a:gd name="T41" fmla="*/ 41 h 131"/>
                  <a:gd name="T42" fmla="*/ 77 w 101"/>
                  <a:gd name="T43" fmla="*/ 39 h 131"/>
                  <a:gd name="T44" fmla="*/ 72 w 101"/>
                  <a:gd name="T45" fmla="*/ 32 h 131"/>
                  <a:gd name="T46" fmla="*/ 71 w 101"/>
                  <a:gd name="T47" fmla="*/ 22 h 131"/>
                  <a:gd name="T48" fmla="*/ 69 w 101"/>
                  <a:gd name="T49" fmla="*/ 16 h 131"/>
                  <a:gd name="T50" fmla="*/ 64 w 101"/>
                  <a:gd name="T51" fmla="*/ 11 h 131"/>
                  <a:gd name="T52" fmla="*/ 57 w 101"/>
                  <a:gd name="T53" fmla="*/ 10 h 131"/>
                  <a:gd name="T54" fmla="*/ 47 w 101"/>
                  <a:gd name="T55" fmla="*/ 10 h 131"/>
                  <a:gd name="T56" fmla="*/ 36 w 101"/>
                  <a:gd name="T57" fmla="*/ 15 h 131"/>
                  <a:gd name="T58" fmla="*/ 28 w 101"/>
                  <a:gd name="T59" fmla="*/ 27 h 131"/>
                  <a:gd name="T60" fmla="*/ 22 w 101"/>
                  <a:gd name="T61" fmla="*/ 44 h 131"/>
                  <a:gd name="T62" fmla="*/ 22 w 101"/>
                  <a:gd name="T63" fmla="*/ 65 h 131"/>
                  <a:gd name="T64" fmla="*/ 28 w 101"/>
                  <a:gd name="T65" fmla="*/ 84 h 131"/>
                  <a:gd name="T66" fmla="*/ 38 w 101"/>
                  <a:gd name="T67" fmla="*/ 100 h 131"/>
                  <a:gd name="T68" fmla="*/ 52 w 101"/>
                  <a:gd name="T69" fmla="*/ 108 h 131"/>
                  <a:gd name="T70" fmla="*/ 68 w 101"/>
                  <a:gd name="T71" fmla="*/ 110 h 131"/>
                  <a:gd name="T72" fmla="*/ 78 w 101"/>
                  <a:gd name="T73" fmla="*/ 105 h 131"/>
                  <a:gd name="T74" fmla="*/ 88 w 101"/>
                  <a:gd name="T75" fmla="*/ 98 h 131"/>
                  <a:gd name="T76" fmla="*/ 94 w 101"/>
                  <a:gd name="T77" fmla="*/ 86 h 131"/>
                  <a:gd name="T78" fmla="*/ 101 w 101"/>
                  <a:gd name="T79" fmla="*/ 8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1" h="131">
                    <a:moveTo>
                      <a:pt x="101" y="81"/>
                    </a:moveTo>
                    <a:lnTo>
                      <a:pt x="99" y="92"/>
                    </a:lnTo>
                    <a:lnTo>
                      <a:pt x="95" y="102"/>
                    </a:lnTo>
                    <a:lnTo>
                      <a:pt x="89" y="111"/>
                    </a:lnTo>
                    <a:lnTo>
                      <a:pt x="83" y="118"/>
                    </a:lnTo>
                    <a:lnTo>
                      <a:pt x="76" y="123"/>
                    </a:lnTo>
                    <a:lnTo>
                      <a:pt x="68" y="128"/>
                    </a:lnTo>
                    <a:lnTo>
                      <a:pt x="60" y="130"/>
                    </a:lnTo>
                    <a:lnTo>
                      <a:pt x="52" y="131"/>
                    </a:lnTo>
                    <a:lnTo>
                      <a:pt x="41" y="130"/>
                    </a:lnTo>
                    <a:lnTo>
                      <a:pt x="33" y="126"/>
                    </a:lnTo>
                    <a:lnTo>
                      <a:pt x="23" y="120"/>
                    </a:lnTo>
                    <a:lnTo>
                      <a:pt x="16" y="113"/>
                    </a:lnTo>
                    <a:lnTo>
                      <a:pt x="12" y="108"/>
                    </a:lnTo>
                    <a:lnTo>
                      <a:pt x="9" y="104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2" y="80"/>
                    </a:lnTo>
                    <a:lnTo>
                      <a:pt x="0" y="65"/>
                    </a:lnTo>
                    <a:lnTo>
                      <a:pt x="2" y="52"/>
                    </a:lnTo>
                    <a:lnTo>
                      <a:pt x="5" y="39"/>
                    </a:lnTo>
                    <a:lnTo>
                      <a:pt x="8" y="34"/>
                    </a:lnTo>
                    <a:lnTo>
                      <a:pt x="10" y="28"/>
                    </a:lnTo>
                    <a:lnTo>
                      <a:pt x="14" y="23"/>
                    </a:lnTo>
                    <a:lnTo>
                      <a:pt x="17" y="18"/>
                    </a:lnTo>
                    <a:lnTo>
                      <a:pt x="27" y="11"/>
                    </a:lnTo>
                    <a:lnTo>
                      <a:pt x="36" y="5"/>
                    </a:lnTo>
                    <a:lnTo>
                      <a:pt x="46" y="2"/>
                    </a:lnTo>
                    <a:lnTo>
                      <a:pt x="58" y="0"/>
                    </a:lnTo>
                    <a:lnTo>
                      <a:pt x="66" y="2"/>
                    </a:lnTo>
                    <a:lnTo>
                      <a:pt x="74" y="3"/>
                    </a:lnTo>
                    <a:lnTo>
                      <a:pt x="81" y="6"/>
                    </a:lnTo>
                    <a:lnTo>
                      <a:pt x="87" y="10"/>
                    </a:lnTo>
                    <a:lnTo>
                      <a:pt x="92" y="15"/>
                    </a:lnTo>
                    <a:lnTo>
                      <a:pt x="95" y="20"/>
                    </a:lnTo>
                    <a:lnTo>
                      <a:pt x="98" y="24"/>
                    </a:lnTo>
                    <a:lnTo>
                      <a:pt x="99" y="30"/>
                    </a:lnTo>
                    <a:lnTo>
                      <a:pt x="98" y="35"/>
                    </a:lnTo>
                    <a:lnTo>
                      <a:pt x="95" y="39"/>
                    </a:lnTo>
                    <a:lnTo>
                      <a:pt x="92" y="41"/>
                    </a:lnTo>
                    <a:lnTo>
                      <a:pt x="86" y="41"/>
                    </a:lnTo>
                    <a:lnTo>
                      <a:pt x="82" y="41"/>
                    </a:lnTo>
                    <a:lnTo>
                      <a:pt x="80" y="40"/>
                    </a:lnTo>
                    <a:lnTo>
                      <a:pt x="77" y="39"/>
                    </a:lnTo>
                    <a:lnTo>
                      <a:pt x="75" y="36"/>
                    </a:lnTo>
                    <a:lnTo>
                      <a:pt x="72" y="32"/>
                    </a:lnTo>
                    <a:lnTo>
                      <a:pt x="71" y="26"/>
                    </a:lnTo>
                    <a:lnTo>
                      <a:pt x="71" y="22"/>
                    </a:lnTo>
                    <a:lnTo>
                      <a:pt x="70" y="18"/>
                    </a:lnTo>
                    <a:lnTo>
                      <a:pt x="69" y="16"/>
                    </a:lnTo>
                    <a:lnTo>
                      <a:pt x="66" y="14"/>
                    </a:lnTo>
                    <a:lnTo>
                      <a:pt x="64" y="11"/>
                    </a:lnTo>
                    <a:lnTo>
                      <a:pt x="60" y="10"/>
                    </a:lnTo>
                    <a:lnTo>
                      <a:pt x="57" y="10"/>
                    </a:lnTo>
                    <a:lnTo>
                      <a:pt x="53" y="9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5"/>
                    </a:lnTo>
                    <a:lnTo>
                      <a:pt x="33" y="20"/>
                    </a:lnTo>
                    <a:lnTo>
                      <a:pt x="28" y="27"/>
                    </a:lnTo>
                    <a:lnTo>
                      <a:pt x="24" y="34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2" y="65"/>
                    </a:lnTo>
                    <a:lnTo>
                      <a:pt x="24" y="75"/>
                    </a:lnTo>
                    <a:lnTo>
                      <a:pt x="28" y="84"/>
                    </a:lnTo>
                    <a:lnTo>
                      <a:pt x="33" y="93"/>
                    </a:lnTo>
                    <a:lnTo>
                      <a:pt x="38" y="100"/>
                    </a:lnTo>
                    <a:lnTo>
                      <a:pt x="45" y="106"/>
                    </a:lnTo>
                    <a:lnTo>
                      <a:pt x="52" y="108"/>
                    </a:lnTo>
                    <a:lnTo>
                      <a:pt x="60" y="110"/>
                    </a:lnTo>
                    <a:lnTo>
                      <a:pt x="68" y="110"/>
                    </a:lnTo>
                    <a:lnTo>
                      <a:pt x="74" y="107"/>
                    </a:lnTo>
                    <a:lnTo>
                      <a:pt x="78" y="105"/>
                    </a:lnTo>
                    <a:lnTo>
                      <a:pt x="84" y="101"/>
                    </a:lnTo>
                    <a:lnTo>
                      <a:pt x="88" y="98"/>
                    </a:lnTo>
                    <a:lnTo>
                      <a:pt x="92" y="93"/>
                    </a:lnTo>
                    <a:lnTo>
                      <a:pt x="94" y="86"/>
                    </a:lnTo>
                    <a:lnTo>
                      <a:pt x="98" y="78"/>
                    </a:lnTo>
                    <a:lnTo>
                      <a:pt x="101" y="8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3" name="Freeform 318"/>
              <p:cNvSpPr>
                <a:spLocks/>
              </p:cNvSpPr>
              <p:nvPr/>
            </p:nvSpPr>
            <p:spPr bwMode="auto">
              <a:xfrm>
                <a:off x="955" y="1386"/>
                <a:ext cx="33" cy="48"/>
              </a:xfrm>
              <a:custGeom>
                <a:avLst/>
                <a:gdLst>
                  <a:gd name="T0" fmla="*/ 41 w 133"/>
                  <a:gd name="T1" fmla="*/ 122 h 192"/>
                  <a:gd name="T2" fmla="*/ 79 w 133"/>
                  <a:gd name="T3" fmla="*/ 86 h 192"/>
                  <a:gd name="T4" fmla="*/ 84 w 133"/>
                  <a:gd name="T5" fmla="*/ 81 h 192"/>
                  <a:gd name="T6" fmla="*/ 83 w 133"/>
                  <a:gd name="T7" fmla="*/ 76 h 192"/>
                  <a:gd name="T8" fmla="*/ 79 w 133"/>
                  <a:gd name="T9" fmla="*/ 73 h 192"/>
                  <a:gd name="T10" fmla="*/ 74 w 133"/>
                  <a:gd name="T11" fmla="*/ 68 h 192"/>
                  <a:gd name="T12" fmla="*/ 127 w 133"/>
                  <a:gd name="T13" fmla="*/ 73 h 192"/>
                  <a:gd name="T14" fmla="*/ 109 w 133"/>
                  <a:gd name="T15" fmla="*/ 76 h 192"/>
                  <a:gd name="T16" fmla="*/ 94 w 133"/>
                  <a:gd name="T17" fmla="*/ 87 h 192"/>
                  <a:gd name="T18" fmla="*/ 94 w 133"/>
                  <a:gd name="T19" fmla="*/ 156 h 192"/>
                  <a:gd name="T20" fmla="*/ 110 w 133"/>
                  <a:gd name="T21" fmla="*/ 177 h 192"/>
                  <a:gd name="T22" fmla="*/ 121 w 133"/>
                  <a:gd name="T23" fmla="*/ 184 h 192"/>
                  <a:gd name="T24" fmla="*/ 133 w 133"/>
                  <a:gd name="T25" fmla="*/ 186 h 192"/>
                  <a:gd name="T26" fmla="*/ 74 w 133"/>
                  <a:gd name="T27" fmla="*/ 192 h 192"/>
                  <a:gd name="T28" fmla="*/ 79 w 133"/>
                  <a:gd name="T29" fmla="*/ 186 h 192"/>
                  <a:gd name="T30" fmla="*/ 83 w 133"/>
                  <a:gd name="T31" fmla="*/ 183 h 192"/>
                  <a:gd name="T32" fmla="*/ 82 w 133"/>
                  <a:gd name="T33" fmla="*/ 177 h 192"/>
                  <a:gd name="T34" fmla="*/ 41 w 133"/>
                  <a:gd name="T35" fmla="*/ 123 h 192"/>
                  <a:gd name="T36" fmla="*/ 42 w 133"/>
                  <a:gd name="T37" fmla="*/ 174 h 192"/>
                  <a:gd name="T38" fmla="*/ 44 w 133"/>
                  <a:gd name="T39" fmla="*/ 182 h 192"/>
                  <a:gd name="T40" fmla="*/ 52 w 133"/>
                  <a:gd name="T41" fmla="*/ 186 h 192"/>
                  <a:gd name="T42" fmla="*/ 60 w 133"/>
                  <a:gd name="T43" fmla="*/ 192 h 192"/>
                  <a:gd name="T44" fmla="*/ 0 w 133"/>
                  <a:gd name="T45" fmla="*/ 186 h 192"/>
                  <a:gd name="T46" fmla="*/ 13 w 133"/>
                  <a:gd name="T47" fmla="*/ 184 h 192"/>
                  <a:gd name="T48" fmla="*/ 18 w 133"/>
                  <a:gd name="T49" fmla="*/ 180 h 192"/>
                  <a:gd name="T50" fmla="*/ 19 w 133"/>
                  <a:gd name="T51" fmla="*/ 164 h 192"/>
                  <a:gd name="T52" fmla="*/ 19 w 133"/>
                  <a:gd name="T53" fmla="*/ 36 h 192"/>
                  <a:gd name="T54" fmla="*/ 17 w 133"/>
                  <a:gd name="T55" fmla="*/ 22 h 192"/>
                  <a:gd name="T56" fmla="*/ 13 w 133"/>
                  <a:gd name="T57" fmla="*/ 19 h 192"/>
                  <a:gd name="T58" fmla="*/ 6 w 133"/>
                  <a:gd name="T59" fmla="*/ 19 h 192"/>
                  <a:gd name="T60" fmla="*/ 0 w 133"/>
                  <a:gd name="T61" fmla="*/ 15 h 192"/>
                  <a:gd name="T62" fmla="*/ 41 w 133"/>
                  <a:gd name="T6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" h="192">
                    <a:moveTo>
                      <a:pt x="41" y="0"/>
                    </a:moveTo>
                    <a:lnTo>
                      <a:pt x="41" y="122"/>
                    </a:lnTo>
                    <a:lnTo>
                      <a:pt x="72" y="94"/>
                    </a:lnTo>
                    <a:lnTo>
                      <a:pt x="79" y="86"/>
                    </a:lnTo>
                    <a:lnTo>
                      <a:pt x="83" y="82"/>
                    </a:lnTo>
                    <a:lnTo>
                      <a:pt x="84" y="81"/>
                    </a:lnTo>
                    <a:lnTo>
                      <a:pt x="84" y="79"/>
                    </a:lnTo>
                    <a:lnTo>
                      <a:pt x="83" y="76"/>
                    </a:lnTo>
                    <a:lnTo>
                      <a:pt x="82" y="75"/>
                    </a:lnTo>
                    <a:lnTo>
                      <a:pt x="79" y="73"/>
                    </a:lnTo>
                    <a:lnTo>
                      <a:pt x="74" y="73"/>
                    </a:lnTo>
                    <a:lnTo>
                      <a:pt x="74" y="68"/>
                    </a:lnTo>
                    <a:lnTo>
                      <a:pt x="127" y="68"/>
                    </a:lnTo>
                    <a:lnTo>
                      <a:pt x="127" y="73"/>
                    </a:lnTo>
                    <a:lnTo>
                      <a:pt x="116" y="74"/>
                    </a:lnTo>
                    <a:lnTo>
                      <a:pt x="109" y="76"/>
                    </a:lnTo>
                    <a:lnTo>
                      <a:pt x="102" y="80"/>
                    </a:lnTo>
                    <a:lnTo>
                      <a:pt x="94" y="87"/>
                    </a:lnTo>
                    <a:lnTo>
                      <a:pt x="62" y="116"/>
                    </a:lnTo>
                    <a:lnTo>
                      <a:pt x="94" y="156"/>
                    </a:lnTo>
                    <a:lnTo>
                      <a:pt x="103" y="169"/>
                    </a:lnTo>
                    <a:lnTo>
                      <a:pt x="110" y="177"/>
                    </a:lnTo>
                    <a:lnTo>
                      <a:pt x="116" y="182"/>
                    </a:lnTo>
                    <a:lnTo>
                      <a:pt x="121" y="184"/>
                    </a:lnTo>
                    <a:lnTo>
                      <a:pt x="126" y="186"/>
                    </a:lnTo>
                    <a:lnTo>
                      <a:pt x="133" y="186"/>
                    </a:lnTo>
                    <a:lnTo>
                      <a:pt x="133" y="192"/>
                    </a:lnTo>
                    <a:lnTo>
                      <a:pt x="74" y="192"/>
                    </a:lnTo>
                    <a:lnTo>
                      <a:pt x="74" y="186"/>
                    </a:lnTo>
                    <a:lnTo>
                      <a:pt x="79" y="186"/>
                    </a:lnTo>
                    <a:lnTo>
                      <a:pt x="82" y="184"/>
                    </a:lnTo>
                    <a:lnTo>
                      <a:pt x="83" y="183"/>
                    </a:lnTo>
                    <a:lnTo>
                      <a:pt x="83" y="181"/>
                    </a:lnTo>
                    <a:lnTo>
                      <a:pt x="82" y="177"/>
                    </a:lnTo>
                    <a:lnTo>
                      <a:pt x="78" y="171"/>
                    </a:lnTo>
                    <a:lnTo>
                      <a:pt x="41" y="123"/>
                    </a:lnTo>
                    <a:lnTo>
                      <a:pt x="41" y="163"/>
                    </a:lnTo>
                    <a:lnTo>
                      <a:pt x="42" y="174"/>
                    </a:lnTo>
                    <a:lnTo>
                      <a:pt x="43" y="180"/>
                    </a:lnTo>
                    <a:lnTo>
                      <a:pt x="44" y="182"/>
                    </a:lnTo>
                    <a:lnTo>
                      <a:pt x="47" y="184"/>
                    </a:lnTo>
                    <a:lnTo>
                      <a:pt x="52" y="186"/>
                    </a:lnTo>
                    <a:lnTo>
                      <a:pt x="60" y="186"/>
                    </a:lnTo>
                    <a:lnTo>
                      <a:pt x="60" y="192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7" y="186"/>
                    </a:lnTo>
                    <a:lnTo>
                      <a:pt x="13" y="184"/>
                    </a:lnTo>
                    <a:lnTo>
                      <a:pt x="16" y="182"/>
                    </a:lnTo>
                    <a:lnTo>
                      <a:pt x="18" y="180"/>
                    </a:lnTo>
                    <a:lnTo>
                      <a:pt x="19" y="174"/>
                    </a:lnTo>
                    <a:lnTo>
                      <a:pt x="19" y="164"/>
                    </a:lnTo>
                    <a:lnTo>
                      <a:pt x="19" y="52"/>
                    </a:lnTo>
                    <a:lnTo>
                      <a:pt x="19" y="36"/>
                    </a:lnTo>
                    <a:lnTo>
                      <a:pt x="18" y="26"/>
                    </a:lnTo>
                    <a:lnTo>
                      <a:pt x="17" y="22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0" y="18"/>
                    </a:lnTo>
                    <a:lnTo>
                      <a:pt x="6" y="19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3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4" name="Freeform 319"/>
              <p:cNvSpPr>
                <a:spLocks/>
              </p:cNvSpPr>
              <p:nvPr/>
            </p:nvSpPr>
            <p:spPr bwMode="auto">
              <a:xfrm>
                <a:off x="988" y="1403"/>
                <a:ext cx="33" cy="32"/>
              </a:xfrm>
              <a:custGeom>
                <a:avLst/>
                <a:gdLst>
                  <a:gd name="T0" fmla="*/ 113 w 133"/>
                  <a:gd name="T1" fmla="*/ 0 h 127"/>
                  <a:gd name="T2" fmla="*/ 113 w 133"/>
                  <a:gd name="T3" fmla="*/ 74 h 127"/>
                  <a:gd name="T4" fmla="*/ 113 w 133"/>
                  <a:gd name="T5" fmla="*/ 91 h 127"/>
                  <a:gd name="T6" fmla="*/ 114 w 133"/>
                  <a:gd name="T7" fmla="*/ 101 h 127"/>
                  <a:gd name="T8" fmla="*/ 115 w 133"/>
                  <a:gd name="T9" fmla="*/ 104 h 127"/>
                  <a:gd name="T10" fmla="*/ 118 w 133"/>
                  <a:gd name="T11" fmla="*/ 107 h 127"/>
                  <a:gd name="T12" fmla="*/ 119 w 133"/>
                  <a:gd name="T13" fmla="*/ 108 h 127"/>
                  <a:gd name="T14" fmla="*/ 122 w 133"/>
                  <a:gd name="T15" fmla="*/ 109 h 127"/>
                  <a:gd name="T16" fmla="*/ 126 w 133"/>
                  <a:gd name="T17" fmla="*/ 108 h 127"/>
                  <a:gd name="T18" fmla="*/ 131 w 133"/>
                  <a:gd name="T19" fmla="*/ 107 h 127"/>
                  <a:gd name="T20" fmla="*/ 133 w 133"/>
                  <a:gd name="T21" fmla="*/ 112 h 127"/>
                  <a:gd name="T22" fmla="*/ 97 w 133"/>
                  <a:gd name="T23" fmla="*/ 127 h 127"/>
                  <a:gd name="T24" fmla="*/ 91 w 133"/>
                  <a:gd name="T25" fmla="*/ 127 h 127"/>
                  <a:gd name="T26" fmla="*/ 91 w 133"/>
                  <a:gd name="T27" fmla="*/ 101 h 127"/>
                  <a:gd name="T28" fmla="*/ 78 w 133"/>
                  <a:gd name="T29" fmla="*/ 115 h 127"/>
                  <a:gd name="T30" fmla="*/ 67 w 133"/>
                  <a:gd name="T31" fmla="*/ 122 h 127"/>
                  <a:gd name="T32" fmla="*/ 59 w 133"/>
                  <a:gd name="T33" fmla="*/ 126 h 127"/>
                  <a:gd name="T34" fmla="*/ 50 w 133"/>
                  <a:gd name="T35" fmla="*/ 127 h 127"/>
                  <a:gd name="T36" fmla="*/ 46 w 133"/>
                  <a:gd name="T37" fmla="*/ 126 h 127"/>
                  <a:gd name="T38" fmla="*/ 41 w 133"/>
                  <a:gd name="T39" fmla="*/ 125 h 127"/>
                  <a:gd name="T40" fmla="*/ 37 w 133"/>
                  <a:gd name="T41" fmla="*/ 124 h 127"/>
                  <a:gd name="T42" fmla="*/ 32 w 133"/>
                  <a:gd name="T43" fmla="*/ 121 h 127"/>
                  <a:gd name="T44" fmla="*/ 30 w 133"/>
                  <a:gd name="T45" fmla="*/ 118 h 127"/>
                  <a:gd name="T46" fmla="*/ 26 w 133"/>
                  <a:gd name="T47" fmla="*/ 114 h 127"/>
                  <a:gd name="T48" fmla="*/ 24 w 133"/>
                  <a:gd name="T49" fmla="*/ 110 h 127"/>
                  <a:gd name="T50" fmla="*/ 23 w 133"/>
                  <a:gd name="T51" fmla="*/ 106 h 127"/>
                  <a:gd name="T52" fmla="*/ 20 w 133"/>
                  <a:gd name="T53" fmla="*/ 94 h 127"/>
                  <a:gd name="T54" fmla="*/ 20 w 133"/>
                  <a:gd name="T55" fmla="*/ 79 h 127"/>
                  <a:gd name="T56" fmla="*/ 20 w 133"/>
                  <a:gd name="T57" fmla="*/ 24 h 127"/>
                  <a:gd name="T58" fmla="*/ 19 w 133"/>
                  <a:gd name="T59" fmla="*/ 17 h 127"/>
                  <a:gd name="T60" fmla="*/ 18 w 133"/>
                  <a:gd name="T61" fmla="*/ 12 h 127"/>
                  <a:gd name="T62" fmla="*/ 16 w 133"/>
                  <a:gd name="T63" fmla="*/ 8 h 127"/>
                  <a:gd name="T64" fmla="*/ 12 w 133"/>
                  <a:gd name="T65" fmla="*/ 7 h 127"/>
                  <a:gd name="T66" fmla="*/ 7 w 133"/>
                  <a:gd name="T67" fmla="*/ 5 h 127"/>
                  <a:gd name="T68" fmla="*/ 0 w 133"/>
                  <a:gd name="T69" fmla="*/ 5 h 127"/>
                  <a:gd name="T70" fmla="*/ 0 w 133"/>
                  <a:gd name="T71" fmla="*/ 0 h 127"/>
                  <a:gd name="T72" fmla="*/ 42 w 133"/>
                  <a:gd name="T73" fmla="*/ 0 h 127"/>
                  <a:gd name="T74" fmla="*/ 42 w 133"/>
                  <a:gd name="T75" fmla="*/ 83 h 127"/>
                  <a:gd name="T76" fmla="*/ 42 w 133"/>
                  <a:gd name="T77" fmla="*/ 90 h 127"/>
                  <a:gd name="T78" fmla="*/ 43 w 133"/>
                  <a:gd name="T79" fmla="*/ 97 h 127"/>
                  <a:gd name="T80" fmla="*/ 44 w 133"/>
                  <a:gd name="T81" fmla="*/ 102 h 127"/>
                  <a:gd name="T82" fmla="*/ 47 w 133"/>
                  <a:gd name="T83" fmla="*/ 106 h 127"/>
                  <a:gd name="T84" fmla="*/ 50 w 133"/>
                  <a:gd name="T85" fmla="*/ 108 h 127"/>
                  <a:gd name="T86" fmla="*/ 54 w 133"/>
                  <a:gd name="T87" fmla="*/ 109 h 127"/>
                  <a:gd name="T88" fmla="*/ 58 w 133"/>
                  <a:gd name="T89" fmla="*/ 110 h 127"/>
                  <a:gd name="T90" fmla="*/ 61 w 133"/>
                  <a:gd name="T91" fmla="*/ 110 h 127"/>
                  <a:gd name="T92" fmla="*/ 67 w 133"/>
                  <a:gd name="T93" fmla="*/ 109 h 127"/>
                  <a:gd name="T94" fmla="*/ 74 w 133"/>
                  <a:gd name="T95" fmla="*/ 107 h 127"/>
                  <a:gd name="T96" fmla="*/ 82 w 133"/>
                  <a:gd name="T97" fmla="*/ 102 h 127"/>
                  <a:gd name="T98" fmla="*/ 91 w 133"/>
                  <a:gd name="T99" fmla="*/ 94 h 127"/>
                  <a:gd name="T100" fmla="*/ 91 w 133"/>
                  <a:gd name="T101" fmla="*/ 23 h 127"/>
                  <a:gd name="T102" fmla="*/ 91 w 133"/>
                  <a:gd name="T103" fmla="*/ 18 h 127"/>
                  <a:gd name="T104" fmla="*/ 90 w 133"/>
                  <a:gd name="T105" fmla="*/ 14 h 127"/>
                  <a:gd name="T106" fmla="*/ 89 w 133"/>
                  <a:gd name="T107" fmla="*/ 11 h 127"/>
                  <a:gd name="T108" fmla="*/ 88 w 133"/>
                  <a:gd name="T109" fmla="*/ 10 h 127"/>
                  <a:gd name="T110" fmla="*/ 85 w 133"/>
                  <a:gd name="T111" fmla="*/ 7 h 127"/>
                  <a:gd name="T112" fmla="*/ 82 w 133"/>
                  <a:gd name="T113" fmla="*/ 6 h 127"/>
                  <a:gd name="T114" fmla="*/ 77 w 133"/>
                  <a:gd name="T115" fmla="*/ 5 h 127"/>
                  <a:gd name="T116" fmla="*/ 72 w 133"/>
                  <a:gd name="T117" fmla="*/ 5 h 127"/>
                  <a:gd name="T118" fmla="*/ 72 w 133"/>
                  <a:gd name="T119" fmla="*/ 0 h 127"/>
                  <a:gd name="T120" fmla="*/ 113 w 133"/>
                  <a:gd name="T1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3" h="127">
                    <a:moveTo>
                      <a:pt x="113" y="0"/>
                    </a:moveTo>
                    <a:lnTo>
                      <a:pt x="113" y="74"/>
                    </a:lnTo>
                    <a:lnTo>
                      <a:pt x="113" y="91"/>
                    </a:lnTo>
                    <a:lnTo>
                      <a:pt x="114" y="101"/>
                    </a:lnTo>
                    <a:lnTo>
                      <a:pt x="115" y="104"/>
                    </a:lnTo>
                    <a:lnTo>
                      <a:pt x="118" y="107"/>
                    </a:lnTo>
                    <a:lnTo>
                      <a:pt x="119" y="108"/>
                    </a:lnTo>
                    <a:lnTo>
                      <a:pt x="122" y="109"/>
                    </a:lnTo>
                    <a:lnTo>
                      <a:pt x="126" y="108"/>
                    </a:lnTo>
                    <a:lnTo>
                      <a:pt x="131" y="107"/>
                    </a:lnTo>
                    <a:lnTo>
                      <a:pt x="133" y="112"/>
                    </a:lnTo>
                    <a:lnTo>
                      <a:pt x="97" y="127"/>
                    </a:lnTo>
                    <a:lnTo>
                      <a:pt x="91" y="127"/>
                    </a:lnTo>
                    <a:lnTo>
                      <a:pt x="91" y="101"/>
                    </a:lnTo>
                    <a:lnTo>
                      <a:pt x="78" y="115"/>
                    </a:lnTo>
                    <a:lnTo>
                      <a:pt x="67" y="122"/>
                    </a:lnTo>
                    <a:lnTo>
                      <a:pt x="59" y="126"/>
                    </a:lnTo>
                    <a:lnTo>
                      <a:pt x="50" y="127"/>
                    </a:lnTo>
                    <a:lnTo>
                      <a:pt x="46" y="126"/>
                    </a:lnTo>
                    <a:lnTo>
                      <a:pt x="41" y="125"/>
                    </a:lnTo>
                    <a:lnTo>
                      <a:pt x="37" y="124"/>
                    </a:lnTo>
                    <a:lnTo>
                      <a:pt x="32" y="121"/>
                    </a:lnTo>
                    <a:lnTo>
                      <a:pt x="30" y="118"/>
                    </a:lnTo>
                    <a:lnTo>
                      <a:pt x="26" y="114"/>
                    </a:lnTo>
                    <a:lnTo>
                      <a:pt x="24" y="110"/>
                    </a:lnTo>
                    <a:lnTo>
                      <a:pt x="23" y="106"/>
                    </a:lnTo>
                    <a:lnTo>
                      <a:pt x="20" y="94"/>
                    </a:lnTo>
                    <a:lnTo>
                      <a:pt x="20" y="79"/>
                    </a:lnTo>
                    <a:lnTo>
                      <a:pt x="20" y="24"/>
                    </a:lnTo>
                    <a:lnTo>
                      <a:pt x="19" y="17"/>
                    </a:lnTo>
                    <a:lnTo>
                      <a:pt x="18" y="12"/>
                    </a:lnTo>
                    <a:lnTo>
                      <a:pt x="16" y="8"/>
                    </a:lnTo>
                    <a:lnTo>
                      <a:pt x="12" y="7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83"/>
                    </a:lnTo>
                    <a:lnTo>
                      <a:pt x="42" y="90"/>
                    </a:lnTo>
                    <a:lnTo>
                      <a:pt x="43" y="97"/>
                    </a:lnTo>
                    <a:lnTo>
                      <a:pt x="44" y="102"/>
                    </a:lnTo>
                    <a:lnTo>
                      <a:pt x="47" y="106"/>
                    </a:lnTo>
                    <a:lnTo>
                      <a:pt x="50" y="108"/>
                    </a:lnTo>
                    <a:lnTo>
                      <a:pt x="54" y="109"/>
                    </a:lnTo>
                    <a:lnTo>
                      <a:pt x="58" y="110"/>
                    </a:lnTo>
                    <a:lnTo>
                      <a:pt x="61" y="110"/>
                    </a:lnTo>
                    <a:lnTo>
                      <a:pt x="67" y="109"/>
                    </a:lnTo>
                    <a:lnTo>
                      <a:pt x="74" y="107"/>
                    </a:lnTo>
                    <a:lnTo>
                      <a:pt x="82" y="102"/>
                    </a:lnTo>
                    <a:lnTo>
                      <a:pt x="91" y="94"/>
                    </a:lnTo>
                    <a:lnTo>
                      <a:pt x="91" y="23"/>
                    </a:lnTo>
                    <a:lnTo>
                      <a:pt x="91" y="18"/>
                    </a:lnTo>
                    <a:lnTo>
                      <a:pt x="90" y="14"/>
                    </a:lnTo>
                    <a:lnTo>
                      <a:pt x="89" y="11"/>
                    </a:lnTo>
                    <a:lnTo>
                      <a:pt x="88" y="10"/>
                    </a:lnTo>
                    <a:lnTo>
                      <a:pt x="85" y="7"/>
                    </a:lnTo>
                    <a:lnTo>
                      <a:pt x="82" y="6"/>
                    </a:lnTo>
                    <a:lnTo>
                      <a:pt x="77" y="5"/>
                    </a:lnTo>
                    <a:lnTo>
                      <a:pt x="72" y="5"/>
                    </a:lnTo>
                    <a:lnTo>
                      <a:pt x="72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5" name="Freeform 320"/>
              <p:cNvSpPr>
                <a:spLocks noEditPoints="1"/>
              </p:cNvSpPr>
              <p:nvPr/>
            </p:nvSpPr>
            <p:spPr bwMode="auto">
              <a:xfrm>
                <a:off x="1021" y="1402"/>
                <a:ext cx="31" cy="47"/>
              </a:xfrm>
              <a:custGeom>
                <a:avLst/>
                <a:gdLst>
                  <a:gd name="T0" fmla="*/ 38 w 126"/>
                  <a:gd name="T1" fmla="*/ 2 h 186"/>
                  <a:gd name="T2" fmla="*/ 43 w 126"/>
                  <a:gd name="T3" fmla="*/ 29 h 186"/>
                  <a:gd name="T4" fmla="*/ 52 w 126"/>
                  <a:gd name="T5" fmla="*/ 16 h 186"/>
                  <a:gd name="T6" fmla="*/ 61 w 126"/>
                  <a:gd name="T7" fmla="*/ 6 h 186"/>
                  <a:gd name="T8" fmla="*/ 71 w 126"/>
                  <a:gd name="T9" fmla="*/ 2 h 186"/>
                  <a:gd name="T10" fmla="*/ 82 w 126"/>
                  <a:gd name="T11" fmla="*/ 0 h 186"/>
                  <a:gd name="T12" fmla="*/ 98 w 126"/>
                  <a:gd name="T13" fmla="*/ 4 h 186"/>
                  <a:gd name="T14" fmla="*/ 112 w 126"/>
                  <a:gd name="T15" fmla="*/ 15 h 186"/>
                  <a:gd name="T16" fmla="*/ 122 w 126"/>
                  <a:gd name="T17" fmla="*/ 35 h 186"/>
                  <a:gd name="T18" fmla="*/ 126 w 126"/>
                  <a:gd name="T19" fmla="*/ 62 h 186"/>
                  <a:gd name="T20" fmla="*/ 125 w 126"/>
                  <a:gd name="T21" fmla="*/ 76 h 186"/>
                  <a:gd name="T22" fmla="*/ 122 w 126"/>
                  <a:gd name="T23" fmla="*/ 90 h 186"/>
                  <a:gd name="T24" fmla="*/ 116 w 126"/>
                  <a:gd name="T25" fmla="*/ 102 h 186"/>
                  <a:gd name="T26" fmla="*/ 108 w 126"/>
                  <a:gd name="T27" fmla="*/ 113 h 186"/>
                  <a:gd name="T28" fmla="*/ 92 w 126"/>
                  <a:gd name="T29" fmla="*/ 126 h 186"/>
                  <a:gd name="T30" fmla="*/ 72 w 126"/>
                  <a:gd name="T31" fmla="*/ 131 h 186"/>
                  <a:gd name="T32" fmla="*/ 55 w 126"/>
                  <a:gd name="T33" fmla="*/ 128 h 186"/>
                  <a:gd name="T34" fmla="*/ 43 w 126"/>
                  <a:gd name="T35" fmla="*/ 120 h 186"/>
                  <a:gd name="T36" fmla="*/ 43 w 126"/>
                  <a:gd name="T37" fmla="*/ 167 h 186"/>
                  <a:gd name="T38" fmla="*/ 47 w 126"/>
                  <a:gd name="T39" fmla="*/ 177 h 186"/>
                  <a:gd name="T40" fmla="*/ 55 w 126"/>
                  <a:gd name="T41" fmla="*/ 180 h 186"/>
                  <a:gd name="T42" fmla="*/ 64 w 126"/>
                  <a:gd name="T43" fmla="*/ 186 h 186"/>
                  <a:gd name="T44" fmla="*/ 0 w 126"/>
                  <a:gd name="T45" fmla="*/ 182 h 186"/>
                  <a:gd name="T46" fmla="*/ 11 w 126"/>
                  <a:gd name="T47" fmla="*/ 180 h 186"/>
                  <a:gd name="T48" fmla="*/ 18 w 126"/>
                  <a:gd name="T49" fmla="*/ 177 h 186"/>
                  <a:gd name="T50" fmla="*/ 20 w 126"/>
                  <a:gd name="T51" fmla="*/ 167 h 186"/>
                  <a:gd name="T52" fmla="*/ 22 w 126"/>
                  <a:gd name="T53" fmla="*/ 40 h 186"/>
                  <a:gd name="T54" fmla="*/ 20 w 126"/>
                  <a:gd name="T55" fmla="*/ 26 h 186"/>
                  <a:gd name="T56" fmla="*/ 17 w 126"/>
                  <a:gd name="T57" fmla="*/ 21 h 186"/>
                  <a:gd name="T58" fmla="*/ 11 w 126"/>
                  <a:gd name="T59" fmla="*/ 18 h 186"/>
                  <a:gd name="T60" fmla="*/ 2 w 126"/>
                  <a:gd name="T61" fmla="*/ 21 h 186"/>
                  <a:gd name="T62" fmla="*/ 43 w 126"/>
                  <a:gd name="T63" fmla="*/ 38 h 186"/>
                  <a:gd name="T64" fmla="*/ 43 w 126"/>
                  <a:gd name="T65" fmla="*/ 96 h 186"/>
                  <a:gd name="T66" fmla="*/ 46 w 126"/>
                  <a:gd name="T67" fmla="*/ 107 h 186"/>
                  <a:gd name="T68" fmla="*/ 49 w 126"/>
                  <a:gd name="T69" fmla="*/ 113 h 186"/>
                  <a:gd name="T70" fmla="*/ 56 w 126"/>
                  <a:gd name="T71" fmla="*/ 119 h 186"/>
                  <a:gd name="T72" fmla="*/ 66 w 126"/>
                  <a:gd name="T73" fmla="*/ 123 h 186"/>
                  <a:gd name="T74" fmla="*/ 77 w 126"/>
                  <a:gd name="T75" fmla="*/ 122 h 186"/>
                  <a:gd name="T76" fmla="*/ 88 w 126"/>
                  <a:gd name="T77" fmla="*/ 117 h 186"/>
                  <a:gd name="T78" fmla="*/ 97 w 126"/>
                  <a:gd name="T79" fmla="*/ 105 h 186"/>
                  <a:gd name="T80" fmla="*/ 102 w 126"/>
                  <a:gd name="T81" fmla="*/ 86 h 186"/>
                  <a:gd name="T82" fmla="*/ 102 w 126"/>
                  <a:gd name="T83" fmla="*/ 60 h 186"/>
                  <a:gd name="T84" fmla="*/ 96 w 126"/>
                  <a:gd name="T85" fmla="*/ 39 h 186"/>
                  <a:gd name="T86" fmla="*/ 86 w 126"/>
                  <a:gd name="T87" fmla="*/ 26 h 186"/>
                  <a:gd name="T88" fmla="*/ 77 w 126"/>
                  <a:gd name="T89" fmla="*/ 21 h 186"/>
                  <a:gd name="T90" fmla="*/ 65 w 126"/>
                  <a:gd name="T91" fmla="*/ 21 h 186"/>
                  <a:gd name="T92" fmla="*/ 52 w 126"/>
                  <a:gd name="T93" fmla="*/ 2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6" h="186">
                    <a:moveTo>
                      <a:pt x="1" y="16"/>
                    </a:moveTo>
                    <a:lnTo>
                      <a:pt x="38" y="2"/>
                    </a:lnTo>
                    <a:lnTo>
                      <a:pt x="43" y="2"/>
                    </a:lnTo>
                    <a:lnTo>
                      <a:pt x="43" y="29"/>
                    </a:lnTo>
                    <a:lnTo>
                      <a:pt x="48" y="22"/>
                    </a:lnTo>
                    <a:lnTo>
                      <a:pt x="52" y="16"/>
                    </a:lnTo>
                    <a:lnTo>
                      <a:pt x="56" y="11"/>
                    </a:lnTo>
                    <a:lnTo>
                      <a:pt x="61" y="6"/>
                    </a:lnTo>
                    <a:lnTo>
                      <a:pt x="66" y="4"/>
                    </a:lnTo>
                    <a:lnTo>
                      <a:pt x="71" y="2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90" y="2"/>
                    </a:lnTo>
                    <a:lnTo>
                      <a:pt x="98" y="4"/>
                    </a:lnTo>
                    <a:lnTo>
                      <a:pt x="106" y="9"/>
                    </a:lnTo>
                    <a:lnTo>
                      <a:pt x="112" y="15"/>
                    </a:lnTo>
                    <a:lnTo>
                      <a:pt x="118" y="24"/>
                    </a:lnTo>
                    <a:lnTo>
                      <a:pt x="122" y="35"/>
                    </a:lnTo>
                    <a:lnTo>
                      <a:pt x="125" y="47"/>
                    </a:lnTo>
                    <a:lnTo>
                      <a:pt x="126" y="62"/>
                    </a:lnTo>
                    <a:lnTo>
                      <a:pt x="126" y="69"/>
                    </a:lnTo>
                    <a:lnTo>
                      <a:pt x="125" y="76"/>
                    </a:lnTo>
                    <a:lnTo>
                      <a:pt x="124" y="83"/>
                    </a:lnTo>
                    <a:lnTo>
                      <a:pt x="122" y="90"/>
                    </a:lnTo>
                    <a:lnTo>
                      <a:pt x="119" y="96"/>
                    </a:lnTo>
                    <a:lnTo>
                      <a:pt x="116" y="102"/>
                    </a:lnTo>
                    <a:lnTo>
                      <a:pt x="113" y="108"/>
                    </a:lnTo>
                    <a:lnTo>
                      <a:pt x="108" y="113"/>
                    </a:lnTo>
                    <a:lnTo>
                      <a:pt x="101" y="122"/>
                    </a:lnTo>
                    <a:lnTo>
                      <a:pt x="92" y="126"/>
                    </a:lnTo>
                    <a:lnTo>
                      <a:pt x="82" y="130"/>
                    </a:lnTo>
                    <a:lnTo>
                      <a:pt x="72" y="131"/>
                    </a:lnTo>
                    <a:lnTo>
                      <a:pt x="62" y="130"/>
                    </a:lnTo>
                    <a:lnTo>
                      <a:pt x="55" y="128"/>
                    </a:lnTo>
                    <a:lnTo>
                      <a:pt x="49" y="125"/>
                    </a:lnTo>
                    <a:lnTo>
                      <a:pt x="43" y="120"/>
                    </a:lnTo>
                    <a:lnTo>
                      <a:pt x="43" y="158"/>
                    </a:lnTo>
                    <a:lnTo>
                      <a:pt x="43" y="167"/>
                    </a:lnTo>
                    <a:lnTo>
                      <a:pt x="44" y="173"/>
                    </a:lnTo>
                    <a:lnTo>
                      <a:pt x="47" y="177"/>
                    </a:lnTo>
                    <a:lnTo>
                      <a:pt x="49" y="179"/>
                    </a:lnTo>
                    <a:lnTo>
                      <a:pt x="55" y="180"/>
                    </a:lnTo>
                    <a:lnTo>
                      <a:pt x="64" y="182"/>
                    </a:lnTo>
                    <a:lnTo>
                      <a:pt x="64" y="186"/>
                    </a:lnTo>
                    <a:lnTo>
                      <a:pt x="0" y="186"/>
                    </a:lnTo>
                    <a:lnTo>
                      <a:pt x="0" y="182"/>
                    </a:lnTo>
                    <a:lnTo>
                      <a:pt x="4" y="182"/>
                    </a:lnTo>
                    <a:lnTo>
                      <a:pt x="11" y="180"/>
                    </a:lnTo>
                    <a:lnTo>
                      <a:pt x="16" y="178"/>
                    </a:lnTo>
                    <a:lnTo>
                      <a:pt x="18" y="177"/>
                    </a:lnTo>
                    <a:lnTo>
                      <a:pt x="19" y="173"/>
                    </a:lnTo>
                    <a:lnTo>
                      <a:pt x="20" y="167"/>
                    </a:lnTo>
                    <a:lnTo>
                      <a:pt x="22" y="156"/>
                    </a:lnTo>
                    <a:lnTo>
                      <a:pt x="22" y="40"/>
                    </a:lnTo>
                    <a:lnTo>
                      <a:pt x="20" y="30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7" y="21"/>
                    </a:lnTo>
                    <a:lnTo>
                      <a:pt x="14" y="20"/>
                    </a:lnTo>
                    <a:lnTo>
                      <a:pt x="11" y="18"/>
                    </a:lnTo>
                    <a:lnTo>
                      <a:pt x="7" y="20"/>
                    </a:lnTo>
                    <a:lnTo>
                      <a:pt x="2" y="21"/>
                    </a:lnTo>
                    <a:lnTo>
                      <a:pt x="1" y="16"/>
                    </a:lnTo>
                    <a:close/>
                    <a:moveTo>
                      <a:pt x="43" y="38"/>
                    </a:moveTo>
                    <a:lnTo>
                      <a:pt x="43" y="83"/>
                    </a:lnTo>
                    <a:lnTo>
                      <a:pt x="43" y="96"/>
                    </a:lnTo>
                    <a:lnTo>
                      <a:pt x="44" y="104"/>
                    </a:lnTo>
                    <a:lnTo>
                      <a:pt x="46" y="107"/>
                    </a:lnTo>
                    <a:lnTo>
                      <a:pt x="47" y="111"/>
                    </a:lnTo>
                    <a:lnTo>
                      <a:pt x="49" y="113"/>
                    </a:lnTo>
                    <a:lnTo>
                      <a:pt x="53" y="117"/>
                    </a:lnTo>
                    <a:lnTo>
                      <a:pt x="56" y="119"/>
                    </a:lnTo>
                    <a:lnTo>
                      <a:pt x="61" y="122"/>
                    </a:lnTo>
                    <a:lnTo>
                      <a:pt x="66" y="123"/>
                    </a:lnTo>
                    <a:lnTo>
                      <a:pt x="71" y="123"/>
                    </a:lnTo>
                    <a:lnTo>
                      <a:pt x="77" y="122"/>
                    </a:lnTo>
                    <a:lnTo>
                      <a:pt x="83" y="120"/>
                    </a:lnTo>
                    <a:lnTo>
                      <a:pt x="88" y="117"/>
                    </a:lnTo>
                    <a:lnTo>
                      <a:pt x="92" y="112"/>
                    </a:lnTo>
                    <a:lnTo>
                      <a:pt x="97" y="105"/>
                    </a:lnTo>
                    <a:lnTo>
                      <a:pt x="101" y="95"/>
                    </a:lnTo>
                    <a:lnTo>
                      <a:pt x="102" y="86"/>
                    </a:lnTo>
                    <a:lnTo>
                      <a:pt x="103" y="74"/>
                    </a:lnTo>
                    <a:lnTo>
                      <a:pt x="102" y="60"/>
                    </a:lnTo>
                    <a:lnTo>
                      <a:pt x="100" y="48"/>
                    </a:lnTo>
                    <a:lnTo>
                      <a:pt x="96" y="39"/>
                    </a:lnTo>
                    <a:lnTo>
                      <a:pt x="91" y="30"/>
                    </a:lnTo>
                    <a:lnTo>
                      <a:pt x="86" y="26"/>
                    </a:lnTo>
                    <a:lnTo>
                      <a:pt x="82" y="22"/>
                    </a:lnTo>
                    <a:lnTo>
                      <a:pt x="77" y="21"/>
                    </a:lnTo>
                    <a:lnTo>
                      <a:pt x="71" y="20"/>
                    </a:lnTo>
                    <a:lnTo>
                      <a:pt x="65" y="21"/>
                    </a:lnTo>
                    <a:lnTo>
                      <a:pt x="59" y="23"/>
                    </a:lnTo>
                    <a:lnTo>
                      <a:pt x="52" y="28"/>
                    </a:lnTo>
                    <a:lnTo>
                      <a:pt x="43" y="38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6" name="Freeform 321"/>
              <p:cNvSpPr>
                <a:spLocks noEditPoints="1"/>
              </p:cNvSpPr>
              <p:nvPr/>
            </p:nvSpPr>
            <p:spPr bwMode="auto">
              <a:xfrm>
                <a:off x="969" y="1474"/>
                <a:ext cx="370" cy="101"/>
              </a:xfrm>
              <a:custGeom>
                <a:avLst/>
                <a:gdLst>
                  <a:gd name="T0" fmla="*/ 10 w 1479"/>
                  <a:gd name="T1" fmla="*/ 0 h 403"/>
                  <a:gd name="T2" fmla="*/ 1467 w 1479"/>
                  <a:gd name="T3" fmla="*/ 0 h 403"/>
                  <a:gd name="T4" fmla="*/ 1467 w 1479"/>
                  <a:gd name="T5" fmla="*/ 23 h 403"/>
                  <a:gd name="T6" fmla="*/ 10 w 1479"/>
                  <a:gd name="T7" fmla="*/ 23 h 403"/>
                  <a:gd name="T8" fmla="*/ 10 w 1479"/>
                  <a:gd name="T9" fmla="*/ 0 h 403"/>
                  <a:gd name="T10" fmla="*/ 1467 w 1479"/>
                  <a:gd name="T11" fmla="*/ 0 h 403"/>
                  <a:gd name="T12" fmla="*/ 1479 w 1479"/>
                  <a:gd name="T13" fmla="*/ 0 h 403"/>
                  <a:gd name="T14" fmla="*/ 1479 w 1479"/>
                  <a:gd name="T15" fmla="*/ 12 h 403"/>
                  <a:gd name="T16" fmla="*/ 1467 w 1479"/>
                  <a:gd name="T17" fmla="*/ 12 h 403"/>
                  <a:gd name="T18" fmla="*/ 1467 w 1479"/>
                  <a:gd name="T19" fmla="*/ 0 h 403"/>
                  <a:gd name="T20" fmla="*/ 1479 w 1479"/>
                  <a:gd name="T21" fmla="*/ 12 h 403"/>
                  <a:gd name="T22" fmla="*/ 1479 w 1479"/>
                  <a:gd name="T23" fmla="*/ 391 h 403"/>
                  <a:gd name="T24" fmla="*/ 1456 w 1479"/>
                  <a:gd name="T25" fmla="*/ 391 h 403"/>
                  <a:gd name="T26" fmla="*/ 1456 w 1479"/>
                  <a:gd name="T27" fmla="*/ 12 h 403"/>
                  <a:gd name="T28" fmla="*/ 1479 w 1479"/>
                  <a:gd name="T29" fmla="*/ 12 h 403"/>
                  <a:gd name="T30" fmla="*/ 1479 w 1479"/>
                  <a:gd name="T31" fmla="*/ 391 h 403"/>
                  <a:gd name="T32" fmla="*/ 1479 w 1479"/>
                  <a:gd name="T33" fmla="*/ 403 h 403"/>
                  <a:gd name="T34" fmla="*/ 1467 w 1479"/>
                  <a:gd name="T35" fmla="*/ 403 h 403"/>
                  <a:gd name="T36" fmla="*/ 1467 w 1479"/>
                  <a:gd name="T37" fmla="*/ 391 h 403"/>
                  <a:gd name="T38" fmla="*/ 1479 w 1479"/>
                  <a:gd name="T39" fmla="*/ 391 h 403"/>
                  <a:gd name="T40" fmla="*/ 1467 w 1479"/>
                  <a:gd name="T41" fmla="*/ 403 h 403"/>
                  <a:gd name="T42" fmla="*/ 10 w 1479"/>
                  <a:gd name="T43" fmla="*/ 403 h 403"/>
                  <a:gd name="T44" fmla="*/ 10 w 1479"/>
                  <a:gd name="T45" fmla="*/ 381 h 403"/>
                  <a:gd name="T46" fmla="*/ 1467 w 1479"/>
                  <a:gd name="T47" fmla="*/ 381 h 403"/>
                  <a:gd name="T48" fmla="*/ 1467 w 1479"/>
                  <a:gd name="T49" fmla="*/ 403 h 403"/>
                  <a:gd name="T50" fmla="*/ 10 w 1479"/>
                  <a:gd name="T51" fmla="*/ 403 h 403"/>
                  <a:gd name="T52" fmla="*/ 0 w 1479"/>
                  <a:gd name="T53" fmla="*/ 403 h 403"/>
                  <a:gd name="T54" fmla="*/ 0 w 1479"/>
                  <a:gd name="T55" fmla="*/ 391 h 403"/>
                  <a:gd name="T56" fmla="*/ 10 w 1479"/>
                  <a:gd name="T57" fmla="*/ 391 h 403"/>
                  <a:gd name="T58" fmla="*/ 10 w 1479"/>
                  <a:gd name="T59" fmla="*/ 403 h 403"/>
                  <a:gd name="T60" fmla="*/ 0 w 1479"/>
                  <a:gd name="T61" fmla="*/ 391 h 403"/>
                  <a:gd name="T62" fmla="*/ 0 w 1479"/>
                  <a:gd name="T63" fmla="*/ 12 h 403"/>
                  <a:gd name="T64" fmla="*/ 21 w 1479"/>
                  <a:gd name="T65" fmla="*/ 12 h 403"/>
                  <a:gd name="T66" fmla="*/ 21 w 1479"/>
                  <a:gd name="T67" fmla="*/ 391 h 403"/>
                  <a:gd name="T68" fmla="*/ 0 w 1479"/>
                  <a:gd name="T69" fmla="*/ 391 h 403"/>
                  <a:gd name="T70" fmla="*/ 0 w 1479"/>
                  <a:gd name="T71" fmla="*/ 12 h 403"/>
                  <a:gd name="T72" fmla="*/ 0 w 1479"/>
                  <a:gd name="T73" fmla="*/ 0 h 403"/>
                  <a:gd name="T74" fmla="*/ 10 w 1479"/>
                  <a:gd name="T75" fmla="*/ 0 h 403"/>
                  <a:gd name="T76" fmla="*/ 10 w 1479"/>
                  <a:gd name="T77" fmla="*/ 12 h 403"/>
                  <a:gd name="T78" fmla="*/ 0 w 1479"/>
                  <a:gd name="T79" fmla="*/ 1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79" h="403">
                    <a:moveTo>
                      <a:pt x="10" y="0"/>
                    </a:moveTo>
                    <a:lnTo>
                      <a:pt x="1467" y="0"/>
                    </a:lnTo>
                    <a:lnTo>
                      <a:pt x="1467" y="23"/>
                    </a:lnTo>
                    <a:lnTo>
                      <a:pt x="10" y="23"/>
                    </a:lnTo>
                    <a:lnTo>
                      <a:pt x="10" y="0"/>
                    </a:lnTo>
                    <a:close/>
                    <a:moveTo>
                      <a:pt x="1467" y="0"/>
                    </a:moveTo>
                    <a:lnTo>
                      <a:pt x="1479" y="0"/>
                    </a:lnTo>
                    <a:lnTo>
                      <a:pt x="1479" y="12"/>
                    </a:lnTo>
                    <a:lnTo>
                      <a:pt x="1467" y="12"/>
                    </a:lnTo>
                    <a:lnTo>
                      <a:pt x="1467" y="0"/>
                    </a:lnTo>
                    <a:close/>
                    <a:moveTo>
                      <a:pt x="1479" y="12"/>
                    </a:moveTo>
                    <a:lnTo>
                      <a:pt x="1479" y="391"/>
                    </a:lnTo>
                    <a:lnTo>
                      <a:pt x="1456" y="391"/>
                    </a:lnTo>
                    <a:lnTo>
                      <a:pt x="1456" y="12"/>
                    </a:lnTo>
                    <a:lnTo>
                      <a:pt x="1479" y="12"/>
                    </a:lnTo>
                    <a:close/>
                    <a:moveTo>
                      <a:pt x="1479" y="391"/>
                    </a:moveTo>
                    <a:lnTo>
                      <a:pt x="1479" y="403"/>
                    </a:lnTo>
                    <a:lnTo>
                      <a:pt x="1467" y="403"/>
                    </a:lnTo>
                    <a:lnTo>
                      <a:pt x="1467" y="391"/>
                    </a:lnTo>
                    <a:lnTo>
                      <a:pt x="1479" y="391"/>
                    </a:lnTo>
                    <a:close/>
                    <a:moveTo>
                      <a:pt x="1467" y="403"/>
                    </a:moveTo>
                    <a:lnTo>
                      <a:pt x="10" y="403"/>
                    </a:lnTo>
                    <a:lnTo>
                      <a:pt x="10" y="381"/>
                    </a:lnTo>
                    <a:lnTo>
                      <a:pt x="1467" y="381"/>
                    </a:lnTo>
                    <a:lnTo>
                      <a:pt x="1467" y="403"/>
                    </a:lnTo>
                    <a:close/>
                    <a:moveTo>
                      <a:pt x="10" y="403"/>
                    </a:moveTo>
                    <a:lnTo>
                      <a:pt x="0" y="403"/>
                    </a:lnTo>
                    <a:lnTo>
                      <a:pt x="0" y="391"/>
                    </a:lnTo>
                    <a:lnTo>
                      <a:pt x="10" y="391"/>
                    </a:lnTo>
                    <a:lnTo>
                      <a:pt x="10" y="403"/>
                    </a:lnTo>
                    <a:close/>
                    <a:moveTo>
                      <a:pt x="0" y="391"/>
                    </a:moveTo>
                    <a:lnTo>
                      <a:pt x="0" y="12"/>
                    </a:lnTo>
                    <a:lnTo>
                      <a:pt x="21" y="12"/>
                    </a:lnTo>
                    <a:lnTo>
                      <a:pt x="21" y="391"/>
                    </a:lnTo>
                    <a:lnTo>
                      <a:pt x="0" y="391"/>
                    </a:lnTo>
                    <a:close/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7" name="Rectangle 322"/>
              <p:cNvSpPr>
                <a:spLocks noChangeArrowheads="1"/>
              </p:cNvSpPr>
              <p:nvPr/>
            </p:nvSpPr>
            <p:spPr bwMode="auto">
              <a:xfrm>
                <a:off x="1051" y="1494"/>
                <a:ext cx="22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VTR B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8" name="Rectangle 323"/>
              <p:cNvSpPr>
                <a:spLocks noChangeArrowheads="1"/>
              </p:cNvSpPr>
              <p:nvPr/>
            </p:nvSpPr>
            <p:spPr bwMode="auto">
              <a:xfrm>
                <a:off x="845" y="1654"/>
                <a:ext cx="37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dirty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Matice </a:t>
                </a:r>
                <a:r>
                  <a:rPr kumimoji="0" lang="cs-CZ" altLang="cs-CZ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playout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9" name="Rectangle 324"/>
              <p:cNvSpPr>
                <a:spLocks noChangeArrowheads="1"/>
              </p:cNvSpPr>
              <p:nvPr/>
            </p:nvSpPr>
            <p:spPr bwMode="auto">
              <a:xfrm>
                <a:off x="845" y="1876"/>
                <a:ext cx="420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dirty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Matice Centrální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0" name="Rectangle 325"/>
              <p:cNvSpPr>
                <a:spLocks noChangeArrowheads="1"/>
              </p:cNvSpPr>
              <p:nvPr/>
            </p:nvSpPr>
            <p:spPr bwMode="auto">
              <a:xfrm>
                <a:off x="845" y="1971"/>
                <a:ext cx="45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centrální matice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1" name="Rectangle 326"/>
              <p:cNvSpPr>
                <a:spLocks noChangeArrowheads="1"/>
              </p:cNvSpPr>
              <p:nvPr/>
            </p:nvSpPr>
            <p:spPr bwMode="auto">
              <a:xfrm>
                <a:off x="1526" y="1591"/>
                <a:ext cx="35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EXT B1-B4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2" name="Rectangle 327"/>
              <p:cNvSpPr>
                <a:spLocks noChangeArrowheads="1"/>
              </p:cNvSpPr>
              <p:nvPr/>
            </p:nvSpPr>
            <p:spPr bwMode="auto">
              <a:xfrm>
                <a:off x="1431" y="1844"/>
                <a:ext cx="31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VZ B1-B3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3" name="Freeform 328"/>
              <p:cNvSpPr>
                <a:spLocks noEditPoints="1"/>
              </p:cNvSpPr>
              <p:nvPr/>
            </p:nvSpPr>
            <p:spPr bwMode="auto">
              <a:xfrm>
                <a:off x="2423" y="899"/>
                <a:ext cx="723" cy="1405"/>
              </a:xfrm>
              <a:custGeom>
                <a:avLst/>
                <a:gdLst>
                  <a:gd name="T0" fmla="*/ 23 w 2895"/>
                  <a:gd name="T1" fmla="*/ 0 h 5619"/>
                  <a:gd name="T2" fmla="*/ 2873 w 2895"/>
                  <a:gd name="T3" fmla="*/ 0 h 5619"/>
                  <a:gd name="T4" fmla="*/ 2873 w 2895"/>
                  <a:gd name="T5" fmla="*/ 45 h 5619"/>
                  <a:gd name="T6" fmla="*/ 23 w 2895"/>
                  <a:gd name="T7" fmla="*/ 45 h 5619"/>
                  <a:gd name="T8" fmla="*/ 23 w 2895"/>
                  <a:gd name="T9" fmla="*/ 0 h 5619"/>
                  <a:gd name="T10" fmla="*/ 2873 w 2895"/>
                  <a:gd name="T11" fmla="*/ 0 h 5619"/>
                  <a:gd name="T12" fmla="*/ 2895 w 2895"/>
                  <a:gd name="T13" fmla="*/ 0 h 5619"/>
                  <a:gd name="T14" fmla="*/ 2895 w 2895"/>
                  <a:gd name="T15" fmla="*/ 22 h 5619"/>
                  <a:gd name="T16" fmla="*/ 2873 w 2895"/>
                  <a:gd name="T17" fmla="*/ 22 h 5619"/>
                  <a:gd name="T18" fmla="*/ 2873 w 2895"/>
                  <a:gd name="T19" fmla="*/ 0 h 5619"/>
                  <a:gd name="T20" fmla="*/ 2895 w 2895"/>
                  <a:gd name="T21" fmla="*/ 22 h 5619"/>
                  <a:gd name="T22" fmla="*/ 2895 w 2895"/>
                  <a:gd name="T23" fmla="*/ 5597 h 5619"/>
                  <a:gd name="T24" fmla="*/ 2850 w 2895"/>
                  <a:gd name="T25" fmla="*/ 5597 h 5619"/>
                  <a:gd name="T26" fmla="*/ 2850 w 2895"/>
                  <a:gd name="T27" fmla="*/ 22 h 5619"/>
                  <a:gd name="T28" fmla="*/ 2895 w 2895"/>
                  <a:gd name="T29" fmla="*/ 22 h 5619"/>
                  <a:gd name="T30" fmla="*/ 2895 w 2895"/>
                  <a:gd name="T31" fmla="*/ 5597 h 5619"/>
                  <a:gd name="T32" fmla="*/ 2895 w 2895"/>
                  <a:gd name="T33" fmla="*/ 5619 h 5619"/>
                  <a:gd name="T34" fmla="*/ 2873 w 2895"/>
                  <a:gd name="T35" fmla="*/ 5619 h 5619"/>
                  <a:gd name="T36" fmla="*/ 2873 w 2895"/>
                  <a:gd name="T37" fmla="*/ 5597 h 5619"/>
                  <a:gd name="T38" fmla="*/ 2895 w 2895"/>
                  <a:gd name="T39" fmla="*/ 5597 h 5619"/>
                  <a:gd name="T40" fmla="*/ 2873 w 2895"/>
                  <a:gd name="T41" fmla="*/ 5619 h 5619"/>
                  <a:gd name="T42" fmla="*/ 23 w 2895"/>
                  <a:gd name="T43" fmla="*/ 5619 h 5619"/>
                  <a:gd name="T44" fmla="*/ 23 w 2895"/>
                  <a:gd name="T45" fmla="*/ 5574 h 5619"/>
                  <a:gd name="T46" fmla="*/ 2873 w 2895"/>
                  <a:gd name="T47" fmla="*/ 5574 h 5619"/>
                  <a:gd name="T48" fmla="*/ 2873 w 2895"/>
                  <a:gd name="T49" fmla="*/ 5619 h 5619"/>
                  <a:gd name="T50" fmla="*/ 23 w 2895"/>
                  <a:gd name="T51" fmla="*/ 5619 h 5619"/>
                  <a:gd name="T52" fmla="*/ 0 w 2895"/>
                  <a:gd name="T53" fmla="*/ 5619 h 5619"/>
                  <a:gd name="T54" fmla="*/ 0 w 2895"/>
                  <a:gd name="T55" fmla="*/ 5597 h 5619"/>
                  <a:gd name="T56" fmla="*/ 23 w 2895"/>
                  <a:gd name="T57" fmla="*/ 5597 h 5619"/>
                  <a:gd name="T58" fmla="*/ 23 w 2895"/>
                  <a:gd name="T59" fmla="*/ 5619 h 5619"/>
                  <a:gd name="T60" fmla="*/ 0 w 2895"/>
                  <a:gd name="T61" fmla="*/ 5597 h 5619"/>
                  <a:gd name="T62" fmla="*/ 0 w 2895"/>
                  <a:gd name="T63" fmla="*/ 22 h 5619"/>
                  <a:gd name="T64" fmla="*/ 45 w 2895"/>
                  <a:gd name="T65" fmla="*/ 22 h 5619"/>
                  <a:gd name="T66" fmla="*/ 45 w 2895"/>
                  <a:gd name="T67" fmla="*/ 5597 h 5619"/>
                  <a:gd name="T68" fmla="*/ 0 w 2895"/>
                  <a:gd name="T69" fmla="*/ 5597 h 5619"/>
                  <a:gd name="T70" fmla="*/ 0 w 2895"/>
                  <a:gd name="T71" fmla="*/ 22 h 5619"/>
                  <a:gd name="T72" fmla="*/ 0 w 2895"/>
                  <a:gd name="T73" fmla="*/ 0 h 5619"/>
                  <a:gd name="T74" fmla="*/ 23 w 2895"/>
                  <a:gd name="T75" fmla="*/ 0 h 5619"/>
                  <a:gd name="T76" fmla="*/ 23 w 2895"/>
                  <a:gd name="T77" fmla="*/ 22 h 5619"/>
                  <a:gd name="T78" fmla="*/ 0 w 2895"/>
                  <a:gd name="T79" fmla="*/ 22 h 5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95" h="5619">
                    <a:moveTo>
                      <a:pt x="23" y="0"/>
                    </a:moveTo>
                    <a:lnTo>
                      <a:pt x="2873" y="0"/>
                    </a:lnTo>
                    <a:lnTo>
                      <a:pt x="2873" y="45"/>
                    </a:lnTo>
                    <a:lnTo>
                      <a:pt x="23" y="45"/>
                    </a:lnTo>
                    <a:lnTo>
                      <a:pt x="23" y="0"/>
                    </a:lnTo>
                    <a:close/>
                    <a:moveTo>
                      <a:pt x="2873" y="0"/>
                    </a:moveTo>
                    <a:lnTo>
                      <a:pt x="2895" y="0"/>
                    </a:lnTo>
                    <a:lnTo>
                      <a:pt x="2895" y="22"/>
                    </a:lnTo>
                    <a:lnTo>
                      <a:pt x="2873" y="22"/>
                    </a:lnTo>
                    <a:lnTo>
                      <a:pt x="2873" y="0"/>
                    </a:lnTo>
                    <a:close/>
                    <a:moveTo>
                      <a:pt x="2895" y="22"/>
                    </a:moveTo>
                    <a:lnTo>
                      <a:pt x="2895" y="5597"/>
                    </a:lnTo>
                    <a:lnTo>
                      <a:pt x="2850" y="5597"/>
                    </a:lnTo>
                    <a:lnTo>
                      <a:pt x="2850" y="22"/>
                    </a:lnTo>
                    <a:lnTo>
                      <a:pt x="2895" y="22"/>
                    </a:lnTo>
                    <a:close/>
                    <a:moveTo>
                      <a:pt x="2895" y="5597"/>
                    </a:moveTo>
                    <a:lnTo>
                      <a:pt x="2895" y="5619"/>
                    </a:lnTo>
                    <a:lnTo>
                      <a:pt x="2873" y="5619"/>
                    </a:lnTo>
                    <a:lnTo>
                      <a:pt x="2873" y="5597"/>
                    </a:lnTo>
                    <a:lnTo>
                      <a:pt x="2895" y="5597"/>
                    </a:lnTo>
                    <a:close/>
                    <a:moveTo>
                      <a:pt x="2873" y="5619"/>
                    </a:moveTo>
                    <a:lnTo>
                      <a:pt x="23" y="5619"/>
                    </a:lnTo>
                    <a:lnTo>
                      <a:pt x="23" y="5574"/>
                    </a:lnTo>
                    <a:lnTo>
                      <a:pt x="2873" y="5574"/>
                    </a:lnTo>
                    <a:lnTo>
                      <a:pt x="2873" y="5619"/>
                    </a:lnTo>
                    <a:close/>
                    <a:moveTo>
                      <a:pt x="23" y="5619"/>
                    </a:moveTo>
                    <a:lnTo>
                      <a:pt x="0" y="5619"/>
                    </a:lnTo>
                    <a:lnTo>
                      <a:pt x="0" y="5597"/>
                    </a:lnTo>
                    <a:lnTo>
                      <a:pt x="23" y="5597"/>
                    </a:lnTo>
                    <a:lnTo>
                      <a:pt x="23" y="5619"/>
                    </a:lnTo>
                    <a:close/>
                    <a:moveTo>
                      <a:pt x="0" y="5597"/>
                    </a:moveTo>
                    <a:lnTo>
                      <a:pt x="0" y="22"/>
                    </a:lnTo>
                    <a:lnTo>
                      <a:pt x="45" y="22"/>
                    </a:lnTo>
                    <a:lnTo>
                      <a:pt x="45" y="5597"/>
                    </a:lnTo>
                    <a:lnTo>
                      <a:pt x="0" y="5597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4" name="Rectangle 329"/>
              <p:cNvSpPr>
                <a:spLocks noChangeArrowheads="1"/>
              </p:cNvSpPr>
              <p:nvPr/>
            </p:nvSpPr>
            <p:spPr bwMode="auto">
              <a:xfrm>
                <a:off x="2697" y="914"/>
                <a:ext cx="24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Vysílací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5" name="Rectangle 330"/>
              <p:cNvSpPr>
                <a:spLocks noChangeArrowheads="1"/>
              </p:cNvSpPr>
              <p:nvPr/>
            </p:nvSpPr>
            <p:spPr bwMode="auto">
              <a:xfrm>
                <a:off x="2745" y="978"/>
                <a:ext cx="15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režie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6" name="Rectangle 331"/>
              <p:cNvSpPr>
                <a:spLocks noChangeArrowheads="1"/>
              </p:cNvSpPr>
              <p:nvPr/>
            </p:nvSpPr>
            <p:spPr bwMode="auto">
              <a:xfrm>
                <a:off x="2672" y="1184"/>
                <a:ext cx="37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3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Kanál B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7" name="Rectangle 332"/>
              <p:cNvSpPr>
                <a:spLocks noChangeArrowheads="1"/>
              </p:cNvSpPr>
              <p:nvPr/>
            </p:nvSpPr>
            <p:spPr bwMode="auto">
              <a:xfrm>
                <a:off x="1368" y="1752"/>
                <a:ext cx="3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1" u="none" strike="noStrike" cap="none" normalizeH="0" baseline="0" smtClean="0">
                    <a:ln>
                      <a:noFill/>
                    </a:ln>
                    <a:solidFill>
                      <a:srgbClr val="009846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destinations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8" name="Rectangle 333"/>
              <p:cNvSpPr>
                <a:spLocks noChangeArrowheads="1"/>
              </p:cNvSpPr>
              <p:nvPr/>
            </p:nvSpPr>
            <p:spPr bwMode="auto">
              <a:xfrm>
                <a:off x="1352" y="1991"/>
                <a:ext cx="3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1" u="none" strike="noStrike" cap="none" normalizeH="0" baseline="0" smtClean="0">
                    <a:ln>
                      <a:noFill/>
                    </a:ln>
                    <a:solidFill>
                      <a:srgbClr val="009846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destinations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9" name="Freeform 334"/>
              <p:cNvSpPr>
                <a:spLocks/>
              </p:cNvSpPr>
              <p:nvPr/>
            </p:nvSpPr>
            <p:spPr bwMode="auto">
              <a:xfrm>
                <a:off x="1557" y="909"/>
                <a:ext cx="365" cy="64"/>
              </a:xfrm>
              <a:custGeom>
                <a:avLst/>
                <a:gdLst>
                  <a:gd name="T0" fmla="*/ 0 w 1457"/>
                  <a:gd name="T1" fmla="*/ 254 h 254"/>
                  <a:gd name="T2" fmla="*/ 0 w 1457"/>
                  <a:gd name="T3" fmla="*/ 0 h 254"/>
                  <a:gd name="T4" fmla="*/ 1457 w 1457"/>
                  <a:gd name="T5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57" h="254">
                    <a:moveTo>
                      <a:pt x="0" y="254"/>
                    </a:moveTo>
                    <a:lnTo>
                      <a:pt x="0" y="0"/>
                    </a:lnTo>
                    <a:lnTo>
                      <a:pt x="1457" y="0"/>
                    </a:lnTo>
                  </a:path>
                </a:pathLst>
              </a:custGeom>
              <a:noFill/>
              <a:ln w="0">
                <a:solidFill>
                  <a:srgbClr val="A826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0" name="Freeform 335"/>
              <p:cNvSpPr>
                <a:spLocks/>
              </p:cNvSpPr>
              <p:nvPr/>
            </p:nvSpPr>
            <p:spPr bwMode="auto">
              <a:xfrm>
                <a:off x="1546" y="961"/>
                <a:ext cx="23" cy="23"/>
              </a:xfrm>
              <a:custGeom>
                <a:avLst/>
                <a:gdLst>
                  <a:gd name="T0" fmla="*/ 0 w 90"/>
                  <a:gd name="T1" fmla="*/ 49 h 90"/>
                  <a:gd name="T2" fmla="*/ 1 w 90"/>
                  <a:gd name="T3" fmla="*/ 54 h 90"/>
                  <a:gd name="T4" fmla="*/ 3 w 90"/>
                  <a:gd name="T5" fmla="*/ 58 h 90"/>
                  <a:gd name="T6" fmla="*/ 4 w 90"/>
                  <a:gd name="T7" fmla="*/ 63 h 90"/>
                  <a:gd name="T8" fmla="*/ 6 w 90"/>
                  <a:gd name="T9" fmla="*/ 68 h 90"/>
                  <a:gd name="T10" fmla="*/ 9 w 90"/>
                  <a:gd name="T11" fmla="*/ 72 h 90"/>
                  <a:gd name="T12" fmla="*/ 12 w 90"/>
                  <a:gd name="T13" fmla="*/ 75 h 90"/>
                  <a:gd name="T14" fmla="*/ 16 w 90"/>
                  <a:gd name="T15" fmla="*/ 79 h 90"/>
                  <a:gd name="T16" fmla="*/ 19 w 90"/>
                  <a:gd name="T17" fmla="*/ 81 h 90"/>
                  <a:gd name="T18" fmla="*/ 23 w 90"/>
                  <a:gd name="T19" fmla="*/ 85 h 90"/>
                  <a:gd name="T20" fmla="*/ 28 w 90"/>
                  <a:gd name="T21" fmla="*/ 86 h 90"/>
                  <a:gd name="T22" fmla="*/ 33 w 90"/>
                  <a:gd name="T23" fmla="*/ 88 h 90"/>
                  <a:gd name="T24" fmla="*/ 37 w 90"/>
                  <a:gd name="T25" fmla="*/ 90 h 90"/>
                  <a:gd name="T26" fmla="*/ 42 w 90"/>
                  <a:gd name="T27" fmla="*/ 90 h 90"/>
                  <a:gd name="T28" fmla="*/ 47 w 90"/>
                  <a:gd name="T29" fmla="*/ 90 h 90"/>
                  <a:gd name="T30" fmla="*/ 52 w 90"/>
                  <a:gd name="T31" fmla="*/ 90 h 90"/>
                  <a:gd name="T32" fmla="*/ 58 w 90"/>
                  <a:gd name="T33" fmla="*/ 88 h 90"/>
                  <a:gd name="T34" fmla="*/ 61 w 90"/>
                  <a:gd name="T35" fmla="*/ 86 h 90"/>
                  <a:gd name="T36" fmla="*/ 66 w 90"/>
                  <a:gd name="T37" fmla="*/ 85 h 90"/>
                  <a:gd name="T38" fmla="*/ 71 w 90"/>
                  <a:gd name="T39" fmla="*/ 81 h 90"/>
                  <a:gd name="T40" fmla="*/ 75 w 90"/>
                  <a:gd name="T41" fmla="*/ 79 h 90"/>
                  <a:gd name="T42" fmla="*/ 78 w 90"/>
                  <a:gd name="T43" fmla="*/ 75 h 90"/>
                  <a:gd name="T44" fmla="*/ 81 w 90"/>
                  <a:gd name="T45" fmla="*/ 72 h 90"/>
                  <a:gd name="T46" fmla="*/ 84 w 90"/>
                  <a:gd name="T47" fmla="*/ 68 h 90"/>
                  <a:gd name="T48" fmla="*/ 87 w 90"/>
                  <a:gd name="T49" fmla="*/ 63 h 90"/>
                  <a:gd name="T50" fmla="*/ 88 w 90"/>
                  <a:gd name="T51" fmla="*/ 58 h 90"/>
                  <a:gd name="T52" fmla="*/ 89 w 90"/>
                  <a:gd name="T53" fmla="*/ 54 h 90"/>
                  <a:gd name="T54" fmla="*/ 90 w 90"/>
                  <a:gd name="T55" fmla="*/ 49 h 90"/>
                  <a:gd name="T56" fmla="*/ 90 w 90"/>
                  <a:gd name="T57" fmla="*/ 44 h 90"/>
                  <a:gd name="T58" fmla="*/ 90 w 90"/>
                  <a:gd name="T59" fmla="*/ 39 h 90"/>
                  <a:gd name="T60" fmla="*/ 89 w 90"/>
                  <a:gd name="T61" fmla="*/ 34 h 90"/>
                  <a:gd name="T62" fmla="*/ 88 w 90"/>
                  <a:gd name="T63" fmla="*/ 30 h 90"/>
                  <a:gd name="T64" fmla="*/ 85 w 90"/>
                  <a:gd name="T65" fmla="*/ 25 h 90"/>
                  <a:gd name="T66" fmla="*/ 83 w 90"/>
                  <a:gd name="T67" fmla="*/ 20 h 90"/>
                  <a:gd name="T68" fmla="*/ 81 w 90"/>
                  <a:gd name="T69" fmla="*/ 16 h 90"/>
                  <a:gd name="T70" fmla="*/ 77 w 90"/>
                  <a:gd name="T71" fmla="*/ 13 h 90"/>
                  <a:gd name="T72" fmla="*/ 73 w 90"/>
                  <a:gd name="T73" fmla="*/ 9 h 90"/>
                  <a:gd name="T74" fmla="*/ 70 w 90"/>
                  <a:gd name="T75" fmla="*/ 7 h 90"/>
                  <a:gd name="T76" fmla="*/ 65 w 90"/>
                  <a:gd name="T77" fmla="*/ 4 h 90"/>
                  <a:gd name="T78" fmla="*/ 60 w 90"/>
                  <a:gd name="T79" fmla="*/ 2 h 90"/>
                  <a:gd name="T80" fmla="*/ 55 w 90"/>
                  <a:gd name="T81" fmla="*/ 1 h 90"/>
                  <a:gd name="T82" fmla="*/ 51 w 90"/>
                  <a:gd name="T83" fmla="*/ 0 h 90"/>
                  <a:gd name="T84" fmla="*/ 46 w 90"/>
                  <a:gd name="T85" fmla="*/ 0 h 90"/>
                  <a:gd name="T86" fmla="*/ 41 w 90"/>
                  <a:gd name="T87" fmla="*/ 0 h 90"/>
                  <a:gd name="T88" fmla="*/ 36 w 90"/>
                  <a:gd name="T89" fmla="*/ 1 h 90"/>
                  <a:gd name="T90" fmla="*/ 31 w 90"/>
                  <a:gd name="T91" fmla="*/ 2 h 90"/>
                  <a:gd name="T92" fmla="*/ 27 w 90"/>
                  <a:gd name="T93" fmla="*/ 3 h 90"/>
                  <a:gd name="T94" fmla="*/ 22 w 90"/>
                  <a:gd name="T95" fmla="*/ 6 h 90"/>
                  <a:gd name="T96" fmla="*/ 18 w 90"/>
                  <a:gd name="T97" fmla="*/ 8 h 90"/>
                  <a:gd name="T98" fmla="*/ 15 w 90"/>
                  <a:gd name="T99" fmla="*/ 12 h 90"/>
                  <a:gd name="T100" fmla="*/ 11 w 90"/>
                  <a:gd name="T101" fmla="*/ 15 h 90"/>
                  <a:gd name="T102" fmla="*/ 7 w 90"/>
                  <a:gd name="T103" fmla="*/ 19 h 90"/>
                  <a:gd name="T104" fmla="*/ 5 w 90"/>
                  <a:gd name="T105" fmla="*/ 24 h 90"/>
                  <a:gd name="T106" fmla="*/ 4 w 90"/>
                  <a:gd name="T107" fmla="*/ 27 h 90"/>
                  <a:gd name="T108" fmla="*/ 1 w 90"/>
                  <a:gd name="T109" fmla="*/ 32 h 90"/>
                  <a:gd name="T110" fmla="*/ 0 w 90"/>
                  <a:gd name="T111" fmla="*/ 37 h 90"/>
                  <a:gd name="T112" fmla="*/ 0 w 90"/>
                  <a:gd name="T113" fmla="*/ 4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" h="90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3" y="58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4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3" y="76"/>
                    </a:lnTo>
                    <a:lnTo>
                      <a:pt x="13" y="78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5" y="79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8" y="80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3" y="85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25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1" y="87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5" y="88"/>
                    </a:lnTo>
                    <a:lnTo>
                      <a:pt x="35" y="88"/>
                    </a:lnTo>
                    <a:lnTo>
                      <a:pt x="36" y="88"/>
                    </a:lnTo>
                    <a:lnTo>
                      <a:pt x="36" y="88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39" y="90"/>
                    </a:lnTo>
                    <a:lnTo>
                      <a:pt x="39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3" y="90"/>
                    </a:lnTo>
                    <a:lnTo>
                      <a:pt x="53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7" y="88"/>
                    </a:lnTo>
                    <a:lnTo>
                      <a:pt x="57" y="88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8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61" y="87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6" y="85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9" y="84"/>
                    </a:lnTo>
                    <a:lnTo>
                      <a:pt x="69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1" y="81"/>
                    </a:lnTo>
                    <a:lnTo>
                      <a:pt x="71" y="81"/>
                    </a:lnTo>
                    <a:lnTo>
                      <a:pt x="71" y="81"/>
                    </a:lnTo>
                    <a:lnTo>
                      <a:pt x="72" y="81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3" y="80"/>
                    </a:lnTo>
                    <a:lnTo>
                      <a:pt x="73" y="79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7" y="76"/>
                    </a:lnTo>
                    <a:lnTo>
                      <a:pt x="77" y="76"/>
                    </a:lnTo>
                    <a:lnTo>
                      <a:pt x="77" y="76"/>
                    </a:lnTo>
                    <a:lnTo>
                      <a:pt x="77" y="75"/>
                    </a:lnTo>
                    <a:lnTo>
                      <a:pt x="78" y="75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79" y="73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8"/>
                    </a:lnTo>
                    <a:lnTo>
                      <a:pt x="83" y="68"/>
                    </a:lnTo>
                    <a:lnTo>
                      <a:pt x="84" y="68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4" y="66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5" y="63"/>
                    </a:lnTo>
                    <a:lnTo>
                      <a:pt x="87" y="63"/>
                    </a:lnTo>
                    <a:lnTo>
                      <a:pt x="87" y="63"/>
                    </a:lnTo>
                    <a:lnTo>
                      <a:pt x="87" y="62"/>
                    </a:lnTo>
                    <a:lnTo>
                      <a:pt x="87" y="62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88" y="60"/>
                    </a:lnTo>
                    <a:lnTo>
                      <a:pt x="88" y="60"/>
                    </a:lnTo>
                    <a:lnTo>
                      <a:pt x="88" y="60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88" y="57"/>
                    </a:lnTo>
                    <a:lnTo>
                      <a:pt x="88" y="57"/>
                    </a:lnTo>
                    <a:lnTo>
                      <a:pt x="89" y="56"/>
                    </a:lnTo>
                    <a:lnTo>
                      <a:pt x="89" y="56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89" y="54"/>
                    </a:lnTo>
                    <a:lnTo>
                      <a:pt x="89" y="54"/>
                    </a:lnTo>
                    <a:lnTo>
                      <a:pt x="89" y="52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0" y="46"/>
                    </a:lnTo>
                    <a:lnTo>
                      <a:pt x="90" y="46"/>
                    </a:lnTo>
                    <a:lnTo>
                      <a:pt x="90" y="46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9" y="37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5" y="25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4" y="22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2" y="20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8" y="15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3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4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1" name="Freeform 336"/>
              <p:cNvSpPr>
                <a:spLocks/>
              </p:cNvSpPr>
              <p:nvPr/>
            </p:nvSpPr>
            <p:spPr bwMode="auto">
              <a:xfrm>
                <a:off x="1895" y="894"/>
                <a:ext cx="27" cy="30"/>
              </a:xfrm>
              <a:custGeom>
                <a:avLst/>
                <a:gdLst>
                  <a:gd name="T0" fmla="*/ 0 w 108"/>
                  <a:gd name="T1" fmla="*/ 0 h 118"/>
                  <a:gd name="T2" fmla="*/ 108 w 108"/>
                  <a:gd name="T3" fmla="*/ 59 h 118"/>
                  <a:gd name="T4" fmla="*/ 0 w 108"/>
                  <a:gd name="T5" fmla="*/ 118 h 118"/>
                  <a:gd name="T6" fmla="*/ 0 w 108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8">
                    <a:moveTo>
                      <a:pt x="0" y="0"/>
                    </a:moveTo>
                    <a:lnTo>
                      <a:pt x="108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2" name="Freeform 337"/>
              <p:cNvSpPr>
                <a:spLocks/>
              </p:cNvSpPr>
              <p:nvPr/>
            </p:nvSpPr>
            <p:spPr bwMode="auto">
              <a:xfrm>
                <a:off x="1557" y="1036"/>
                <a:ext cx="365" cy="63"/>
              </a:xfrm>
              <a:custGeom>
                <a:avLst/>
                <a:gdLst>
                  <a:gd name="T0" fmla="*/ 0 w 1457"/>
                  <a:gd name="T1" fmla="*/ 0 h 254"/>
                  <a:gd name="T2" fmla="*/ 0 w 1457"/>
                  <a:gd name="T3" fmla="*/ 254 h 254"/>
                  <a:gd name="T4" fmla="*/ 1457 w 1457"/>
                  <a:gd name="T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57" h="254">
                    <a:moveTo>
                      <a:pt x="0" y="0"/>
                    </a:moveTo>
                    <a:lnTo>
                      <a:pt x="0" y="254"/>
                    </a:lnTo>
                    <a:lnTo>
                      <a:pt x="1457" y="254"/>
                    </a:lnTo>
                  </a:path>
                </a:pathLst>
              </a:custGeom>
              <a:noFill/>
              <a:ln w="0">
                <a:solidFill>
                  <a:srgbClr val="A826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3" name="Freeform 338"/>
              <p:cNvSpPr>
                <a:spLocks/>
              </p:cNvSpPr>
              <p:nvPr/>
            </p:nvSpPr>
            <p:spPr bwMode="auto">
              <a:xfrm>
                <a:off x="1546" y="1024"/>
                <a:ext cx="23" cy="23"/>
              </a:xfrm>
              <a:custGeom>
                <a:avLst/>
                <a:gdLst>
                  <a:gd name="T0" fmla="*/ 90 w 90"/>
                  <a:gd name="T1" fmla="*/ 41 h 90"/>
                  <a:gd name="T2" fmla="*/ 89 w 90"/>
                  <a:gd name="T3" fmla="*/ 36 h 90"/>
                  <a:gd name="T4" fmla="*/ 88 w 90"/>
                  <a:gd name="T5" fmla="*/ 31 h 90"/>
                  <a:gd name="T6" fmla="*/ 87 w 90"/>
                  <a:gd name="T7" fmla="*/ 26 h 90"/>
                  <a:gd name="T8" fmla="*/ 84 w 90"/>
                  <a:gd name="T9" fmla="*/ 23 h 90"/>
                  <a:gd name="T10" fmla="*/ 81 w 90"/>
                  <a:gd name="T11" fmla="*/ 18 h 90"/>
                  <a:gd name="T12" fmla="*/ 78 w 90"/>
                  <a:gd name="T13" fmla="*/ 14 h 90"/>
                  <a:gd name="T14" fmla="*/ 75 w 90"/>
                  <a:gd name="T15" fmla="*/ 11 h 90"/>
                  <a:gd name="T16" fmla="*/ 71 w 90"/>
                  <a:gd name="T17" fmla="*/ 8 h 90"/>
                  <a:gd name="T18" fmla="*/ 66 w 90"/>
                  <a:gd name="T19" fmla="*/ 6 h 90"/>
                  <a:gd name="T20" fmla="*/ 61 w 90"/>
                  <a:gd name="T21" fmla="*/ 3 h 90"/>
                  <a:gd name="T22" fmla="*/ 58 w 90"/>
                  <a:gd name="T23" fmla="*/ 2 h 90"/>
                  <a:gd name="T24" fmla="*/ 52 w 90"/>
                  <a:gd name="T25" fmla="*/ 1 h 90"/>
                  <a:gd name="T26" fmla="*/ 47 w 90"/>
                  <a:gd name="T27" fmla="*/ 0 h 90"/>
                  <a:gd name="T28" fmla="*/ 42 w 90"/>
                  <a:gd name="T29" fmla="*/ 0 h 90"/>
                  <a:gd name="T30" fmla="*/ 37 w 90"/>
                  <a:gd name="T31" fmla="*/ 1 h 90"/>
                  <a:gd name="T32" fmla="*/ 33 w 90"/>
                  <a:gd name="T33" fmla="*/ 2 h 90"/>
                  <a:gd name="T34" fmla="*/ 28 w 90"/>
                  <a:gd name="T35" fmla="*/ 3 h 90"/>
                  <a:gd name="T36" fmla="*/ 23 w 90"/>
                  <a:gd name="T37" fmla="*/ 6 h 90"/>
                  <a:gd name="T38" fmla="*/ 19 w 90"/>
                  <a:gd name="T39" fmla="*/ 8 h 90"/>
                  <a:gd name="T40" fmla="*/ 16 w 90"/>
                  <a:gd name="T41" fmla="*/ 11 h 90"/>
                  <a:gd name="T42" fmla="*/ 12 w 90"/>
                  <a:gd name="T43" fmla="*/ 14 h 90"/>
                  <a:gd name="T44" fmla="*/ 9 w 90"/>
                  <a:gd name="T45" fmla="*/ 18 h 90"/>
                  <a:gd name="T46" fmla="*/ 6 w 90"/>
                  <a:gd name="T47" fmla="*/ 23 h 90"/>
                  <a:gd name="T48" fmla="*/ 4 w 90"/>
                  <a:gd name="T49" fmla="*/ 26 h 90"/>
                  <a:gd name="T50" fmla="*/ 3 w 90"/>
                  <a:gd name="T51" fmla="*/ 31 h 90"/>
                  <a:gd name="T52" fmla="*/ 1 w 90"/>
                  <a:gd name="T53" fmla="*/ 36 h 90"/>
                  <a:gd name="T54" fmla="*/ 0 w 90"/>
                  <a:gd name="T55" fmla="*/ 41 h 90"/>
                  <a:gd name="T56" fmla="*/ 0 w 90"/>
                  <a:gd name="T57" fmla="*/ 45 h 90"/>
                  <a:gd name="T58" fmla="*/ 0 w 90"/>
                  <a:gd name="T59" fmla="*/ 50 h 90"/>
                  <a:gd name="T60" fmla="*/ 1 w 90"/>
                  <a:gd name="T61" fmla="*/ 56 h 90"/>
                  <a:gd name="T62" fmla="*/ 3 w 90"/>
                  <a:gd name="T63" fmla="*/ 61 h 90"/>
                  <a:gd name="T64" fmla="*/ 5 w 90"/>
                  <a:gd name="T65" fmla="*/ 65 h 90"/>
                  <a:gd name="T66" fmla="*/ 7 w 90"/>
                  <a:gd name="T67" fmla="*/ 69 h 90"/>
                  <a:gd name="T68" fmla="*/ 10 w 90"/>
                  <a:gd name="T69" fmla="*/ 73 h 90"/>
                  <a:gd name="T70" fmla="*/ 13 w 90"/>
                  <a:gd name="T71" fmla="*/ 77 h 90"/>
                  <a:gd name="T72" fmla="*/ 17 w 90"/>
                  <a:gd name="T73" fmla="*/ 80 h 90"/>
                  <a:gd name="T74" fmla="*/ 21 w 90"/>
                  <a:gd name="T75" fmla="*/ 83 h 90"/>
                  <a:gd name="T76" fmla="*/ 25 w 90"/>
                  <a:gd name="T77" fmla="*/ 85 h 90"/>
                  <a:gd name="T78" fmla="*/ 29 w 90"/>
                  <a:gd name="T79" fmla="*/ 87 h 90"/>
                  <a:gd name="T80" fmla="*/ 34 w 90"/>
                  <a:gd name="T81" fmla="*/ 89 h 90"/>
                  <a:gd name="T82" fmla="*/ 40 w 90"/>
                  <a:gd name="T83" fmla="*/ 90 h 90"/>
                  <a:gd name="T84" fmla="*/ 45 w 90"/>
                  <a:gd name="T85" fmla="*/ 90 h 90"/>
                  <a:gd name="T86" fmla="*/ 49 w 90"/>
                  <a:gd name="T87" fmla="*/ 90 h 90"/>
                  <a:gd name="T88" fmla="*/ 54 w 90"/>
                  <a:gd name="T89" fmla="*/ 89 h 90"/>
                  <a:gd name="T90" fmla="*/ 59 w 90"/>
                  <a:gd name="T91" fmla="*/ 87 h 90"/>
                  <a:gd name="T92" fmla="*/ 64 w 90"/>
                  <a:gd name="T93" fmla="*/ 86 h 90"/>
                  <a:gd name="T94" fmla="*/ 67 w 90"/>
                  <a:gd name="T95" fmla="*/ 84 h 90"/>
                  <a:gd name="T96" fmla="*/ 72 w 90"/>
                  <a:gd name="T97" fmla="*/ 81 h 90"/>
                  <a:gd name="T98" fmla="*/ 76 w 90"/>
                  <a:gd name="T99" fmla="*/ 78 h 90"/>
                  <a:gd name="T100" fmla="*/ 79 w 90"/>
                  <a:gd name="T101" fmla="*/ 74 h 90"/>
                  <a:gd name="T102" fmla="*/ 82 w 90"/>
                  <a:gd name="T103" fmla="*/ 71 h 90"/>
                  <a:gd name="T104" fmla="*/ 84 w 90"/>
                  <a:gd name="T105" fmla="*/ 67 h 90"/>
                  <a:gd name="T106" fmla="*/ 87 w 90"/>
                  <a:gd name="T107" fmla="*/ 62 h 90"/>
                  <a:gd name="T108" fmla="*/ 88 w 90"/>
                  <a:gd name="T109" fmla="*/ 57 h 90"/>
                  <a:gd name="T110" fmla="*/ 89 w 90"/>
                  <a:gd name="T111" fmla="*/ 53 h 90"/>
                  <a:gd name="T112" fmla="*/ 90 w 90"/>
                  <a:gd name="T11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" h="90">
                    <a:moveTo>
                      <a:pt x="90" y="45"/>
                    </a:moveTo>
                    <a:lnTo>
                      <a:pt x="90" y="45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38"/>
                    </a:lnTo>
                    <a:lnTo>
                      <a:pt x="89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9" y="37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5" y="25"/>
                    </a:lnTo>
                    <a:lnTo>
                      <a:pt x="85" y="25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2" y="20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7"/>
                    </a:lnTo>
                    <a:lnTo>
                      <a:pt x="79" y="17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78" y="14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9" y="71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3" y="77"/>
                    </a:lnTo>
                    <a:lnTo>
                      <a:pt x="13" y="78"/>
                    </a:lnTo>
                    <a:lnTo>
                      <a:pt x="13" y="78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5" y="79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6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9" y="81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3" y="85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5" y="85"/>
                    </a:lnTo>
                    <a:lnTo>
                      <a:pt x="25" y="86"/>
                    </a:lnTo>
                    <a:lnTo>
                      <a:pt x="25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1" y="89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5" y="89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6" y="90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39" y="90"/>
                    </a:lnTo>
                    <a:lnTo>
                      <a:pt x="39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61" y="87"/>
                    </a:lnTo>
                    <a:lnTo>
                      <a:pt x="61" y="87"/>
                    </a:lnTo>
                    <a:lnTo>
                      <a:pt x="61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6" y="85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9" y="84"/>
                    </a:lnTo>
                    <a:lnTo>
                      <a:pt x="69" y="84"/>
                    </a:lnTo>
                    <a:lnTo>
                      <a:pt x="70" y="83"/>
                    </a:lnTo>
                    <a:lnTo>
                      <a:pt x="70" y="83"/>
                    </a:lnTo>
                    <a:lnTo>
                      <a:pt x="70" y="83"/>
                    </a:lnTo>
                    <a:lnTo>
                      <a:pt x="71" y="83"/>
                    </a:lnTo>
                    <a:lnTo>
                      <a:pt x="71" y="81"/>
                    </a:lnTo>
                    <a:lnTo>
                      <a:pt x="71" y="81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2" y="80"/>
                    </a:lnTo>
                    <a:lnTo>
                      <a:pt x="73" y="80"/>
                    </a:lnTo>
                    <a:lnTo>
                      <a:pt x="73" y="80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7" y="78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8" y="75"/>
                    </a:lnTo>
                    <a:lnTo>
                      <a:pt x="78" y="75"/>
                    </a:lnTo>
                    <a:lnTo>
                      <a:pt x="78" y="75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2" y="71"/>
                    </a:lnTo>
                    <a:lnTo>
                      <a:pt x="82" y="71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8"/>
                    </a:lnTo>
                    <a:lnTo>
                      <a:pt x="84" y="68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7" y="63"/>
                    </a:lnTo>
                    <a:lnTo>
                      <a:pt x="87" y="63"/>
                    </a:lnTo>
                    <a:lnTo>
                      <a:pt x="87" y="62"/>
                    </a:lnTo>
                    <a:lnTo>
                      <a:pt x="87" y="62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88" y="61"/>
                    </a:lnTo>
                    <a:lnTo>
                      <a:pt x="88" y="60"/>
                    </a:lnTo>
                    <a:lnTo>
                      <a:pt x="88" y="60"/>
                    </a:lnTo>
                    <a:lnTo>
                      <a:pt x="88" y="59"/>
                    </a:lnTo>
                    <a:lnTo>
                      <a:pt x="88" y="59"/>
                    </a:lnTo>
                    <a:lnTo>
                      <a:pt x="88" y="57"/>
                    </a:lnTo>
                    <a:lnTo>
                      <a:pt x="88" y="57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89" y="56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89" y="54"/>
                    </a:lnTo>
                    <a:lnTo>
                      <a:pt x="89" y="54"/>
                    </a:lnTo>
                    <a:lnTo>
                      <a:pt x="89" y="53"/>
                    </a:lnTo>
                    <a:lnTo>
                      <a:pt x="89" y="53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90" y="45"/>
                    </a:lnTo>
                    <a:lnTo>
                      <a:pt x="90" y="45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4" name="Freeform 339"/>
              <p:cNvSpPr>
                <a:spLocks/>
              </p:cNvSpPr>
              <p:nvPr/>
            </p:nvSpPr>
            <p:spPr bwMode="auto">
              <a:xfrm>
                <a:off x="1895" y="1084"/>
                <a:ext cx="27" cy="30"/>
              </a:xfrm>
              <a:custGeom>
                <a:avLst/>
                <a:gdLst>
                  <a:gd name="T0" fmla="*/ 0 w 108"/>
                  <a:gd name="T1" fmla="*/ 0 h 117"/>
                  <a:gd name="T2" fmla="*/ 108 w 108"/>
                  <a:gd name="T3" fmla="*/ 59 h 117"/>
                  <a:gd name="T4" fmla="*/ 0 w 108"/>
                  <a:gd name="T5" fmla="*/ 117 h 117"/>
                  <a:gd name="T6" fmla="*/ 0 w 108"/>
                  <a:gd name="T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7">
                    <a:moveTo>
                      <a:pt x="0" y="0"/>
                    </a:moveTo>
                    <a:lnTo>
                      <a:pt x="108" y="59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5" name="Freeform 340"/>
              <p:cNvSpPr>
                <a:spLocks/>
              </p:cNvSpPr>
              <p:nvPr/>
            </p:nvSpPr>
            <p:spPr bwMode="auto">
              <a:xfrm>
                <a:off x="1557" y="1258"/>
                <a:ext cx="365" cy="63"/>
              </a:xfrm>
              <a:custGeom>
                <a:avLst/>
                <a:gdLst>
                  <a:gd name="T0" fmla="*/ 0 w 1457"/>
                  <a:gd name="T1" fmla="*/ 0 h 253"/>
                  <a:gd name="T2" fmla="*/ 0 w 1457"/>
                  <a:gd name="T3" fmla="*/ 253 h 253"/>
                  <a:gd name="T4" fmla="*/ 1457 w 1457"/>
                  <a:gd name="T5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57" h="253">
                    <a:moveTo>
                      <a:pt x="0" y="0"/>
                    </a:moveTo>
                    <a:lnTo>
                      <a:pt x="0" y="253"/>
                    </a:lnTo>
                    <a:lnTo>
                      <a:pt x="1457" y="253"/>
                    </a:lnTo>
                  </a:path>
                </a:pathLst>
              </a:custGeom>
              <a:noFill/>
              <a:ln w="0">
                <a:solidFill>
                  <a:srgbClr val="A826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6" name="Freeform 341"/>
              <p:cNvSpPr>
                <a:spLocks/>
              </p:cNvSpPr>
              <p:nvPr/>
            </p:nvSpPr>
            <p:spPr bwMode="auto">
              <a:xfrm>
                <a:off x="1546" y="1246"/>
                <a:ext cx="23" cy="23"/>
              </a:xfrm>
              <a:custGeom>
                <a:avLst/>
                <a:gdLst>
                  <a:gd name="T0" fmla="*/ 90 w 90"/>
                  <a:gd name="T1" fmla="*/ 41 h 90"/>
                  <a:gd name="T2" fmla="*/ 89 w 90"/>
                  <a:gd name="T3" fmla="*/ 36 h 90"/>
                  <a:gd name="T4" fmla="*/ 88 w 90"/>
                  <a:gd name="T5" fmla="*/ 32 h 90"/>
                  <a:gd name="T6" fmla="*/ 87 w 90"/>
                  <a:gd name="T7" fmla="*/ 27 h 90"/>
                  <a:gd name="T8" fmla="*/ 84 w 90"/>
                  <a:gd name="T9" fmla="*/ 23 h 90"/>
                  <a:gd name="T10" fmla="*/ 81 w 90"/>
                  <a:gd name="T11" fmla="*/ 18 h 90"/>
                  <a:gd name="T12" fmla="*/ 78 w 90"/>
                  <a:gd name="T13" fmla="*/ 15 h 90"/>
                  <a:gd name="T14" fmla="*/ 75 w 90"/>
                  <a:gd name="T15" fmla="*/ 11 h 90"/>
                  <a:gd name="T16" fmla="*/ 71 w 90"/>
                  <a:gd name="T17" fmla="*/ 9 h 90"/>
                  <a:gd name="T18" fmla="*/ 66 w 90"/>
                  <a:gd name="T19" fmla="*/ 6 h 90"/>
                  <a:gd name="T20" fmla="*/ 61 w 90"/>
                  <a:gd name="T21" fmla="*/ 4 h 90"/>
                  <a:gd name="T22" fmla="*/ 58 w 90"/>
                  <a:gd name="T23" fmla="*/ 3 h 90"/>
                  <a:gd name="T24" fmla="*/ 52 w 90"/>
                  <a:gd name="T25" fmla="*/ 2 h 90"/>
                  <a:gd name="T26" fmla="*/ 47 w 90"/>
                  <a:gd name="T27" fmla="*/ 0 h 90"/>
                  <a:gd name="T28" fmla="*/ 42 w 90"/>
                  <a:gd name="T29" fmla="*/ 0 h 90"/>
                  <a:gd name="T30" fmla="*/ 37 w 90"/>
                  <a:gd name="T31" fmla="*/ 2 h 90"/>
                  <a:gd name="T32" fmla="*/ 33 w 90"/>
                  <a:gd name="T33" fmla="*/ 3 h 90"/>
                  <a:gd name="T34" fmla="*/ 28 w 90"/>
                  <a:gd name="T35" fmla="*/ 4 h 90"/>
                  <a:gd name="T36" fmla="*/ 23 w 90"/>
                  <a:gd name="T37" fmla="*/ 6 h 90"/>
                  <a:gd name="T38" fmla="*/ 19 w 90"/>
                  <a:gd name="T39" fmla="*/ 9 h 90"/>
                  <a:gd name="T40" fmla="*/ 16 w 90"/>
                  <a:gd name="T41" fmla="*/ 11 h 90"/>
                  <a:gd name="T42" fmla="*/ 12 w 90"/>
                  <a:gd name="T43" fmla="*/ 15 h 90"/>
                  <a:gd name="T44" fmla="*/ 9 w 90"/>
                  <a:gd name="T45" fmla="*/ 18 h 90"/>
                  <a:gd name="T46" fmla="*/ 6 w 90"/>
                  <a:gd name="T47" fmla="*/ 23 h 90"/>
                  <a:gd name="T48" fmla="*/ 4 w 90"/>
                  <a:gd name="T49" fmla="*/ 27 h 90"/>
                  <a:gd name="T50" fmla="*/ 3 w 90"/>
                  <a:gd name="T51" fmla="*/ 32 h 90"/>
                  <a:gd name="T52" fmla="*/ 1 w 90"/>
                  <a:gd name="T53" fmla="*/ 36 h 90"/>
                  <a:gd name="T54" fmla="*/ 0 w 90"/>
                  <a:gd name="T55" fmla="*/ 41 h 90"/>
                  <a:gd name="T56" fmla="*/ 0 w 90"/>
                  <a:gd name="T57" fmla="*/ 46 h 90"/>
                  <a:gd name="T58" fmla="*/ 0 w 90"/>
                  <a:gd name="T59" fmla="*/ 52 h 90"/>
                  <a:gd name="T60" fmla="*/ 1 w 90"/>
                  <a:gd name="T61" fmla="*/ 57 h 90"/>
                  <a:gd name="T62" fmla="*/ 3 w 90"/>
                  <a:gd name="T63" fmla="*/ 62 h 90"/>
                  <a:gd name="T64" fmla="*/ 5 w 90"/>
                  <a:gd name="T65" fmla="*/ 65 h 90"/>
                  <a:gd name="T66" fmla="*/ 7 w 90"/>
                  <a:gd name="T67" fmla="*/ 70 h 90"/>
                  <a:gd name="T68" fmla="*/ 10 w 90"/>
                  <a:gd name="T69" fmla="*/ 74 h 90"/>
                  <a:gd name="T70" fmla="*/ 13 w 90"/>
                  <a:gd name="T71" fmla="*/ 77 h 90"/>
                  <a:gd name="T72" fmla="*/ 17 w 90"/>
                  <a:gd name="T73" fmla="*/ 81 h 90"/>
                  <a:gd name="T74" fmla="*/ 21 w 90"/>
                  <a:gd name="T75" fmla="*/ 83 h 90"/>
                  <a:gd name="T76" fmla="*/ 25 w 90"/>
                  <a:gd name="T77" fmla="*/ 86 h 90"/>
                  <a:gd name="T78" fmla="*/ 29 w 90"/>
                  <a:gd name="T79" fmla="*/ 88 h 90"/>
                  <a:gd name="T80" fmla="*/ 34 w 90"/>
                  <a:gd name="T81" fmla="*/ 89 h 90"/>
                  <a:gd name="T82" fmla="*/ 40 w 90"/>
                  <a:gd name="T83" fmla="*/ 90 h 90"/>
                  <a:gd name="T84" fmla="*/ 45 w 90"/>
                  <a:gd name="T85" fmla="*/ 90 h 90"/>
                  <a:gd name="T86" fmla="*/ 49 w 90"/>
                  <a:gd name="T87" fmla="*/ 90 h 90"/>
                  <a:gd name="T88" fmla="*/ 54 w 90"/>
                  <a:gd name="T89" fmla="*/ 90 h 90"/>
                  <a:gd name="T90" fmla="*/ 59 w 90"/>
                  <a:gd name="T91" fmla="*/ 89 h 90"/>
                  <a:gd name="T92" fmla="*/ 64 w 90"/>
                  <a:gd name="T93" fmla="*/ 87 h 90"/>
                  <a:gd name="T94" fmla="*/ 67 w 90"/>
                  <a:gd name="T95" fmla="*/ 84 h 90"/>
                  <a:gd name="T96" fmla="*/ 72 w 90"/>
                  <a:gd name="T97" fmla="*/ 82 h 90"/>
                  <a:gd name="T98" fmla="*/ 76 w 90"/>
                  <a:gd name="T99" fmla="*/ 78 h 90"/>
                  <a:gd name="T100" fmla="*/ 79 w 90"/>
                  <a:gd name="T101" fmla="*/ 75 h 90"/>
                  <a:gd name="T102" fmla="*/ 82 w 90"/>
                  <a:gd name="T103" fmla="*/ 71 h 90"/>
                  <a:gd name="T104" fmla="*/ 84 w 90"/>
                  <a:gd name="T105" fmla="*/ 68 h 90"/>
                  <a:gd name="T106" fmla="*/ 87 w 90"/>
                  <a:gd name="T107" fmla="*/ 63 h 90"/>
                  <a:gd name="T108" fmla="*/ 88 w 90"/>
                  <a:gd name="T109" fmla="*/ 58 h 90"/>
                  <a:gd name="T110" fmla="*/ 89 w 90"/>
                  <a:gd name="T111" fmla="*/ 53 h 90"/>
                  <a:gd name="T112" fmla="*/ 90 w 90"/>
                  <a:gd name="T11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" h="90">
                    <a:moveTo>
                      <a:pt x="90" y="46"/>
                    </a:moveTo>
                    <a:lnTo>
                      <a:pt x="90" y="46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9" y="39"/>
                    </a:lnTo>
                    <a:lnTo>
                      <a:pt x="89" y="39"/>
                    </a:lnTo>
                    <a:lnTo>
                      <a:pt x="89" y="38"/>
                    </a:lnTo>
                    <a:lnTo>
                      <a:pt x="89" y="38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88" y="34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7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2" y="21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2" y="20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7"/>
                    </a:lnTo>
                    <a:lnTo>
                      <a:pt x="79" y="17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76" y="14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0" y="9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57" y="3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2"/>
                    </a:lnTo>
                    <a:lnTo>
                      <a:pt x="3" y="62"/>
                    </a:lnTo>
                    <a:lnTo>
                      <a:pt x="3" y="63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6" y="69"/>
                    </a:lnTo>
                    <a:lnTo>
                      <a:pt x="6" y="70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9" y="71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3" y="77"/>
                    </a:lnTo>
                    <a:lnTo>
                      <a:pt x="13" y="78"/>
                    </a:lnTo>
                    <a:lnTo>
                      <a:pt x="13" y="78"/>
                    </a:lnTo>
                    <a:lnTo>
                      <a:pt x="15" y="78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6" y="81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9" y="82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3" y="84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7" y="87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8" y="88"/>
                    </a:lnTo>
                    <a:lnTo>
                      <a:pt x="29" y="88"/>
                    </a:lnTo>
                    <a:lnTo>
                      <a:pt x="29" y="88"/>
                    </a:lnTo>
                    <a:lnTo>
                      <a:pt x="29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1" y="89"/>
                    </a:lnTo>
                    <a:lnTo>
                      <a:pt x="31" y="89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5" y="89"/>
                    </a:lnTo>
                    <a:lnTo>
                      <a:pt x="35" y="89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7" y="90"/>
                    </a:lnTo>
                    <a:lnTo>
                      <a:pt x="37" y="90"/>
                    </a:lnTo>
                    <a:lnTo>
                      <a:pt x="39" y="90"/>
                    </a:lnTo>
                    <a:lnTo>
                      <a:pt x="39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4" y="90"/>
                    </a:lnTo>
                    <a:lnTo>
                      <a:pt x="54" y="89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9" y="89"/>
                    </a:lnTo>
                    <a:lnTo>
                      <a:pt x="59" y="88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65" y="87"/>
                    </a:lnTo>
                    <a:lnTo>
                      <a:pt x="65" y="86"/>
                    </a:lnTo>
                    <a:lnTo>
                      <a:pt x="65" y="8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7" y="86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9" y="84"/>
                    </a:lnTo>
                    <a:lnTo>
                      <a:pt x="69" y="84"/>
                    </a:lnTo>
                    <a:lnTo>
                      <a:pt x="70" y="83"/>
                    </a:lnTo>
                    <a:lnTo>
                      <a:pt x="70" y="83"/>
                    </a:lnTo>
                    <a:lnTo>
                      <a:pt x="70" y="83"/>
                    </a:lnTo>
                    <a:lnTo>
                      <a:pt x="71" y="83"/>
                    </a:lnTo>
                    <a:lnTo>
                      <a:pt x="71" y="82"/>
                    </a:lnTo>
                    <a:lnTo>
                      <a:pt x="71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75" y="80"/>
                    </a:lnTo>
                    <a:lnTo>
                      <a:pt x="75" y="80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7" y="78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9" y="75"/>
                    </a:lnTo>
                    <a:lnTo>
                      <a:pt x="79" y="75"/>
                    </a:lnTo>
                    <a:lnTo>
                      <a:pt x="79" y="75"/>
                    </a:lnTo>
                    <a:lnTo>
                      <a:pt x="81" y="74"/>
                    </a:lnTo>
                    <a:lnTo>
                      <a:pt x="81" y="74"/>
                    </a:lnTo>
                    <a:lnTo>
                      <a:pt x="81" y="74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2" y="71"/>
                    </a:lnTo>
                    <a:lnTo>
                      <a:pt x="82" y="71"/>
                    </a:lnTo>
                    <a:lnTo>
                      <a:pt x="83" y="70"/>
                    </a:lnTo>
                    <a:lnTo>
                      <a:pt x="83" y="70"/>
                    </a:lnTo>
                    <a:lnTo>
                      <a:pt x="83" y="70"/>
                    </a:lnTo>
                    <a:lnTo>
                      <a:pt x="83" y="69"/>
                    </a:lnTo>
                    <a:lnTo>
                      <a:pt x="84" y="69"/>
                    </a:lnTo>
                    <a:lnTo>
                      <a:pt x="84" y="68"/>
                    </a:lnTo>
                    <a:lnTo>
                      <a:pt x="84" y="68"/>
                    </a:lnTo>
                    <a:lnTo>
                      <a:pt x="84" y="68"/>
                    </a:lnTo>
                    <a:lnTo>
                      <a:pt x="85" y="66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3"/>
                    </a:lnTo>
                    <a:lnTo>
                      <a:pt x="87" y="63"/>
                    </a:lnTo>
                    <a:lnTo>
                      <a:pt x="87" y="63"/>
                    </a:lnTo>
                    <a:lnTo>
                      <a:pt x="87" y="62"/>
                    </a:lnTo>
                    <a:lnTo>
                      <a:pt x="88" y="62"/>
                    </a:lnTo>
                    <a:lnTo>
                      <a:pt x="88" y="60"/>
                    </a:lnTo>
                    <a:lnTo>
                      <a:pt x="88" y="60"/>
                    </a:lnTo>
                    <a:lnTo>
                      <a:pt x="88" y="59"/>
                    </a:lnTo>
                    <a:lnTo>
                      <a:pt x="88" y="59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89" y="56"/>
                    </a:lnTo>
                    <a:lnTo>
                      <a:pt x="89" y="54"/>
                    </a:lnTo>
                    <a:lnTo>
                      <a:pt x="89" y="54"/>
                    </a:lnTo>
                    <a:lnTo>
                      <a:pt x="89" y="53"/>
                    </a:lnTo>
                    <a:lnTo>
                      <a:pt x="89" y="53"/>
                    </a:lnTo>
                    <a:lnTo>
                      <a:pt x="89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1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90" y="46"/>
                    </a:lnTo>
                    <a:lnTo>
                      <a:pt x="90" y="46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7" name="Freeform 342"/>
              <p:cNvSpPr>
                <a:spLocks/>
              </p:cNvSpPr>
              <p:nvPr/>
            </p:nvSpPr>
            <p:spPr bwMode="auto">
              <a:xfrm>
                <a:off x="1895" y="1306"/>
                <a:ext cx="27" cy="30"/>
              </a:xfrm>
              <a:custGeom>
                <a:avLst/>
                <a:gdLst>
                  <a:gd name="T0" fmla="*/ 0 w 108"/>
                  <a:gd name="T1" fmla="*/ 0 h 118"/>
                  <a:gd name="T2" fmla="*/ 108 w 108"/>
                  <a:gd name="T3" fmla="*/ 59 h 118"/>
                  <a:gd name="T4" fmla="*/ 0 w 108"/>
                  <a:gd name="T5" fmla="*/ 118 h 118"/>
                  <a:gd name="T6" fmla="*/ 0 w 108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8">
                    <a:moveTo>
                      <a:pt x="0" y="0"/>
                    </a:moveTo>
                    <a:lnTo>
                      <a:pt x="108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8" name="Freeform 343"/>
              <p:cNvSpPr>
                <a:spLocks/>
              </p:cNvSpPr>
              <p:nvPr/>
            </p:nvSpPr>
            <p:spPr bwMode="auto">
              <a:xfrm>
                <a:off x="1557" y="1147"/>
                <a:ext cx="365" cy="63"/>
              </a:xfrm>
              <a:custGeom>
                <a:avLst/>
                <a:gdLst>
                  <a:gd name="T0" fmla="*/ 0 w 1457"/>
                  <a:gd name="T1" fmla="*/ 253 h 253"/>
                  <a:gd name="T2" fmla="*/ 0 w 1457"/>
                  <a:gd name="T3" fmla="*/ 0 h 253"/>
                  <a:gd name="T4" fmla="*/ 1457 w 1457"/>
                  <a:gd name="T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57" h="253">
                    <a:moveTo>
                      <a:pt x="0" y="253"/>
                    </a:moveTo>
                    <a:lnTo>
                      <a:pt x="0" y="0"/>
                    </a:lnTo>
                    <a:lnTo>
                      <a:pt x="1457" y="0"/>
                    </a:lnTo>
                  </a:path>
                </a:pathLst>
              </a:custGeom>
              <a:noFill/>
              <a:ln w="0">
                <a:solidFill>
                  <a:srgbClr val="A826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9" name="Freeform 344"/>
              <p:cNvSpPr>
                <a:spLocks/>
              </p:cNvSpPr>
              <p:nvPr/>
            </p:nvSpPr>
            <p:spPr bwMode="auto">
              <a:xfrm>
                <a:off x="1546" y="1199"/>
                <a:ext cx="23" cy="22"/>
              </a:xfrm>
              <a:custGeom>
                <a:avLst/>
                <a:gdLst>
                  <a:gd name="T0" fmla="*/ 0 w 90"/>
                  <a:gd name="T1" fmla="*/ 49 h 90"/>
                  <a:gd name="T2" fmla="*/ 1 w 90"/>
                  <a:gd name="T3" fmla="*/ 54 h 90"/>
                  <a:gd name="T4" fmla="*/ 3 w 90"/>
                  <a:gd name="T5" fmla="*/ 59 h 90"/>
                  <a:gd name="T6" fmla="*/ 4 w 90"/>
                  <a:gd name="T7" fmla="*/ 63 h 90"/>
                  <a:gd name="T8" fmla="*/ 6 w 90"/>
                  <a:gd name="T9" fmla="*/ 67 h 90"/>
                  <a:gd name="T10" fmla="*/ 9 w 90"/>
                  <a:gd name="T11" fmla="*/ 72 h 90"/>
                  <a:gd name="T12" fmla="*/ 12 w 90"/>
                  <a:gd name="T13" fmla="*/ 75 h 90"/>
                  <a:gd name="T14" fmla="*/ 16 w 90"/>
                  <a:gd name="T15" fmla="*/ 79 h 90"/>
                  <a:gd name="T16" fmla="*/ 19 w 90"/>
                  <a:gd name="T17" fmla="*/ 81 h 90"/>
                  <a:gd name="T18" fmla="*/ 23 w 90"/>
                  <a:gd name="T19" fmla="*/ 84 h 90"/>
                  <a:gd name="T20" fmla="*/ 28 w 90"/>
                  <a:gd name="T21" fmla="*/ 86 h 90"/>
                  <a:gd name="T22" fmla="*/ 33 w 90"/>
                  <a:gd name="T23" fmla="*/ 89 h 90"/>
                  <a:gd name="T24" fmla="*/ 37 w 90"/>
                  <a:gd name="T25" fmla="*/ 89 h 90"/>
                  <a:gd name="T26" fmla="*/ 42 w 90"/>
                  <a:gd name="T27" fmla="*/ 90 h 90"/>
                  <a:gd name="T28" fmla="*/ 47 w 90"/>
                  <a:gd name="T29" fmla="*/ 90 h 90"/>
                  <a:gd name="T30" fmla="*/ 52 w 90"/>
                  <a:gd name="T31" fmla="*/ 89 h 90"/>
                  <a:gd name="T32" fmla="*/ 58 w 90"/>
                  <a:gd name="T33" fmla="*/ 89 h 90"/>
                  <a:gd name="T34" fmla="*/ 61 w 90"/>
                  <a:gd name="T35" fmla="*/ 86 h 90"/>
                  <a:gd name="T36" fmla="*/ 66 w 90"/>
                  <a:gd name="T37" fmla="*/ 84 h 90"/>
                  <a:gd name="T38" fmla="*/ 71 w 90"/>
                  <a:gd name="T39" fmla="*/ 81 h 90"/>
                  <a:gd name="T40" fmla="*/ 75 w 90"/>
                  <a:gd name="T41" fmla="*/ 79 h 90"/>
                  <a:gd name="T42" fmla="*/ 78 w 90"/>
                  <a:gd name="T43" fmla="*/ 75 h 90"/>
                  <a:gd name="T44" fmla="*/ 81 w 90"/>
                  <a:gd name="T45" fmla="*/ 72 h 90"/>
                  <a:gd name="T46" fmla="*/ 84 w 90"/>
                  <a:gd name="T47" fmla="*/ 67 h 90"/>
                  <a:gd name="T48" fmla="*/ 87 w 90"/>
                  <a:gd name="T49" fmla="*/ 63 h 90"/>
                  <a:gd name="T50" fmla="*/ 88 w 90"/>
                  <a:gd name="T51" fmla="*/ 59 h 90"/>
                  <a:gd name="T52" fmla="*/ 89 w 90"/>
                  <a:gd name="T53" fmla="*/ 54 h 90"/>
                  <a:gd name="T54" fmla="*/ 90 w 90"/>
                  <a:gd name="T55" fmla="*/ 49 h 90"/>
                  <a:gd name="T56" fmla="*/ 90 w 90"/>
                  <a:gd name="T57" fmla="*/ 44 h 90"/>
                  <a:gd name="T58" fmla="*/ 90 w 90"/>
                  <a:gd name="T59" fmla="*/ 39 h 90"/>
                  <a:gd name="T60" fmla="*/ 89 w 90"/>
                  <a:gd name="T61" fmla="*/ 35 h 90"/>
                  <a:gd name="T62" fmla="*/ 88 w 90"/>
                  <a:gd name="T63" fmla="*/ 30 h 90"/>
                  <a:gd name="T64" fmla="*/ 85 w 90"/>
                  <a:gd name="T65" fmla="*/ 25 h 90"/>
                  <a:gd name="T66" fmla="*/ 83 w 90"/>
                  <a:gd name="T67" fmla="*/ 20 h 90"/>
                  <a:gd name="T68" fmla="*/ 81 w 90"/>
                  <a:gd name="T69" fmla="*/ 17 h 90"/>
                  <a:gd name="T70" fmla="*/ 77 w 90"/>
                  <a:gd name="T71" fmla="*/ 13 h 90"/>
                  <a:gd name="T72" fmla="*/ 73 w 90"/>
                  <a:gd name="T73" fmla="*/ 9 h 90"/>
                  <a:gd name="T74" fmla="*/ 70 w 90"/>
                  <a:gd name="T75" fmla="*/ 7 h 90"/>
                  <a:gd name="T76" fmla="*/ 65 w 90"/>
                  <a:gd name="T77" fmla="*/ 5 h 90"/>
                  <a:gd name="T78" fmla="*/ 60 w 90"/>
                  <a:gd name="T79" fmla="*/ 2 h 90"/>
                  <a:gd name="T80" fmla="*/ 55 w 90"/>
                  <a:gd name="T81" fmla="*/ 1 h 90"/>
                  <a:gd name="T82" fmla="*/ 51 w 90"/>
                  <a:gd name="T83" fmla="*/ 0 h 90"/>
                  <a:gd name="T84" fmla="*/ 46 w 90"/>
                  <a:gd name="T85" fmla="*/ 0 h 90"/>
                  <a:gd name="T86" fmla="*/ 41 w 90"/>
                  <a:gd name="T87" fmla="*/ 0 h 90"/>
                  <a:gd name="T88" fmla="*/ 36 w 90"/>
                  <a:gd name="T89" fmla="*/ 1 h 90"/>
                  <a:gd name="T90" fmla="*/ 31 w 90"/>
                  <a:gd name="T91" fmla="*/ 2 h 90"/>
                  <a:gd name="T92" fmla="*/ 27 w 90"/>
                  <a:gd name="T93" fmla="*/ 3 h 90"/>
                  <a:gd name="T94" fmla="*/ 22 w 90"/>
                  <a:gd name="T95" fmla="*/ 6 h 90"/>
                  <a:gd name="T96" fmla="*/ 18 w 90"/>
                  <a:gd name="T97" fmla="*/ 8 h 90"/>
                  <a:gd name="T98" fmla="*/ 15 w 90"/>
                  <a:gd name="T99" fmla="*/ 12 h 90"/>
                  <a:gd name="T100" fmla="*/ 11 w 90"/>
                  <a:gd name="T101" fmla="*/ 15 h 90"/>
                  <a:gd name="T102" fmla="*/ 7 w 90"/>
                  <a:gd name="T103" fmla="*/ 19 h 90"/>
                  <a:gd name="T104" fmla="*/ 5 w 90"/>
                  <a:gd name="T105" fmla="*/ 24 h 90"/>
                  <a:gd name="T106" fmla="*/ 4 w 90"/>
                  <a:gd name="T107" fmla="*/ 27 h 90"/>
                  <a:gd name="T108" fmla="*/ 1 w 90"/>
                  <a:gd name="T109" fmla="*/ 32 h 90"/>
                  <a:gd name="T110" fmla="*/ 0 w 90"/>
                  <a:gd name="T111" fmla="*/ 37 h 90"/>
                  <a:gd name="T112" fmla="*/ 0 w 90"/>
                  <a:gd name="T113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" h="90">
                    <a:moveTo>
                      <a:pt x="0" y="44"/>
                    </a:moveTo>
                    <a:lnTo>
                      <a:pt x="0" y="4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71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2" y="77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8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18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9" y="83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1" y="87"/>
                    </a:lnTo>
                    <a:lnTo>
                      <a:pt x="33" y="87"/>
                    </a:lnTo>
                    <a:lnTo>
                      <a:pt x="33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5" y="89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9" y="90"/>
                    </a:lnTo>
                    <a:lnTo>
                      <a:pt x="39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8" y="89"/>
                    </a:lnTo>
                    <a:lnTo>
                      <a:pt x="58" y="87"/>
                    </a:lnTo>
                    <a:lnTo>
                      <a:pt x="58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60" y="87"/>
                    </a:lnTo>
                    <a:lnTo>
                      <a:pt x="60" y="87"/>
                    </a:lnTo>
                    <a:lnTo>
                      <a:pt x="61" y="87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4" y="86"/>
                    </a:lnTo>
                    <a:lnTo>
                      <a:pt x="64" y="85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6" y="84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9" y="84"/>
                    </a:lnTo>
                    <a:lnTo>
                      <a:pt x="69" y="83"/>
                    </a:lnTo>
                    <a:lnTo>
                      <a:pt x="70" y="83"/>
                    </a:lnTo>
                    <a:lnTo>
                      <a:pt x="70" y="83"/>
                    </a:lnTo>
                    <a:lnTo>
                      <a:pt x="70" y="83"/>
                    </a:lnTo>
                    <a:lnTo>
                      <a:pt x="71" y="81"/>
                    </a:lnTo>
                    <a:lnTo>
                      <a:pt x="71" y="81"/>
                    </a:lnTo>
                    <a:lnTo>
                      <a:pt x="71" y="81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3" y="80"/>
                    </a:lnTo>
                    <a:lnTo>
                      <a:pt x="73" y="79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8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78" y="75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79" y="73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2" y="71"/>
                    </a:lnTo>
                    <a:lnTo>
                      <a:pt x="82" y="71"/>
                    </a:lnTo>
                    <a:lnTo>
                      <a:pt x="82" y="69"/>
                    </a:lnTo>
                    <a:lnTo>
                      <a:pt x="83" y="69"/>
                    </a:lnTo>
                    <a:lnTo>
                      <a:pt x="83" y="69"/>
                    </a:lnTo>
                    <a:lnTo>
                      <a:pt x="83" y="68"/>
                    </a:lnTo>
                    <a:lnTo>
                      <a:pt x="83" y="68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4" y="66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3"/>
                    </a:lnTo>
                    <a:lnTo>
                      <a:pt x="87" y="63"/>
                    </a:lnTo>
                    <a:lnTo>
                      <a:pt x="87" y="62"/>
                    </a:lnTo>
                    <a:lnTo>
                      <a:pt x="87" y="62"/>
                    </a:lnTo>
                    <a:lnTo>
                      <a:pt x="87" y="62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88" y="60"/>
                    </a:lnTo>
                    <a:lnTo>
                      <a:pt x="88" y="60"/>
                    </a:lnTo>
                    <a:lnTo>
                      <a:pt x="88" y="59"/>
                    </a:lnTo>
                    <a:lnTo>
                      <a:pt x="88" y="59"/>
                    </a:lnTo>
                    <a:lnTo>
                      <a:pt x="88" y="59"/>
                    </a:lnTo>
                    <a:lnTo>
                      <a:pt x="88" y="57"/>
                    </a:lnTo>
                    <a:lnTo>
                      <a:pt x="88" y="57"/>
                    </a:lnTo>
                    <a:lnTo>
                      <a:pt x="89" y="56"/>
                    </a:lnTo>
                    <a:lnTo>
                      <a:pt x="89" y="56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89" y="54"/>
                    </a:lnTo>
                    <a:lnTo>
                      <a:pt x="89" y="54"/>
                    </a:lnTo>
                    <a:lnTo>
                      <a:pt x="89" y="54"/>
                    </a:lnTo>
                    <a:lnTo>
                      <a:pt x="89" y="53"/>
                    </a:lnTo>
                    <a:lnTo>
                      <a:pt x="89" y="53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9" y="37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5" y="25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1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8" y="15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2" y="9"/>
                    </a:lnTo>
                    <a:lnTo>
                      <a:pt x="72" y="9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8" y="2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0" name="Freeform 345"/>
              <p:cNvSpPr>
                <a:spLocks/>
              </p:cNvSpPr>
              <p:nvPr/>
            </p:nvSpPr>
            <p:spPr bwMode="auto">
              <a:xfrm>
                <a:off x="1895" y="1132"/>
                <a:ext cx="27" cy="29"/>
              </a:xfrm>
              <a:custGeom>
                <a:avLst/>
                <a:gdLst>
                  <a:gd name="T0" fmla="*/ 0 w 108"/>
                  <a:gd name="T1" fmla="*/ 0 h 118"/>
                  <a:gd name="T2" fmla="*/ 108 w 108"/>
                  <a:gd name="T3" fmla="*/ 59 h 118"/>
                  <a:gd name="T4" fmla="*/ 0 w 108"/>
                  <a:gd name="T5" fmla="*/ 118 h 118"/>
                  <a:gd name="T6" fmla="*/ 0 w 108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8">
                    <a:moveTo>
                      <a:pt x="0" y="0"/>
                    </a:moveTo>
                    <a:lnTo>
                      <a:pt x="108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1" name="Freeform 346"/>
              <p:cNvSpPr>
                <a:spLocks/>
              </p:cNvSpPr>
              <p:nvPr/>
            </p:nvSpPr>
            <p:spPr bwMode="auto">
              <a:xfrm>
                <a:off x="1557" y="1463"/>
                <a:ext cx="365" cy="64"/>
              </a:xfrm>
              <a:custGeom>
                <a:avLst/>
                <a:gdLst>
                  <a:gd name="T0" fmla="*/ 0 w 1457"/>
                  <a:gd name="T1" fmla="*/ 253 h 253"/>
                  <a:gd name="T2" fmla="*/ 0 w 1457"/>
                  <a:gd name="T3" fmla="*/ 0 h 253"/>
                  <a:gd name="T4" fmla="*/ 1457 w 1457"/>
                  <a:gd name="T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57" h="253">
                    <a:moveTo>
                      <a:pt x="0" y="253"/>
                    </a:moveTo>
                    <a:lnTo>
                      <a:pt x="0" y="0"/>
                    </a:lnTo>
                    <a:lnTo>
                      <a:pt x="1457" y="0"/>
                    </a:lnTo>
                  </a:path>
                </a:pathLst>
              </a:custGeom>
              <a:noFill/>
              <a:ln w="0">
                <a:solidFill>
                  <a:srgbClr val="A826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2" name="Freeform 347"/>
              <p:cNvSpPr>
                <a:spLocks/>
              </p:cNvSpPr>
              <p:nvPr/>
            </p:nvSpPr>
            <p:spPr bwMode="auto">
              <a:xfrm>
                <a:off x="1546" y="1515"/>
                <a:ext cx="23" cy="23"/>
              </a:xfrm>
              <a:custGeom>
                <a:avLst/>
                <a:gdLst>
                  <a:gd name="T0" fmla="*/ 0 w 90"/>
                  <a:gd name="T1" fmla="*/ 49 h 90"/>
                  <a:gd name="T2" fmla="*/ 1 w 90"/>
                  <a:gd name="T3" fmla="*/ 54 h 90"/>
                  <a:gd name="T4" fmla="*/ 3 w 90"/>
                  <a:gd name="T5" fmla="*/ 59 h 90"/>
                  <a:gd name="T6" fmla="*/ 4 w 90"/>
                  <a:gd name="T7" fmla="*/ 64 h 90"/>
                  <a:gd name="T8" fmla="*/ 6 w 90"/>
                  <a:gd name="T9" fmla="*/ 67 h 90"/>
                  <a:gd name="T10" fmla="*/ 9 w 90"/>
                  <a:gd name="T11" fmla="*/ 72 h 90"/>
                  <a:gd name="T12" fmla="*/ 12 w 90"/>
                  <a:gd name="T13" fmla="*/ 76 h 90"/>
                  <a:gd name="T14" fmla="*/ 16 w 90"/>
                  <a:gd name="T15" fmla="*/ 79 h 90"/>
                  <a:gd name="T16" fmla="*/ 19 w 90"/>
                  <a:gd name="T17" fmla="*/ 82 h 90"/>
                  <a:gd name="T18" fmla="*/ 23 w 90"/>
                  <a:gd name="T19" fmla="*/ 84 h 90"/>
                  <a:gd name="T20" fmla="*/ 28 w 90"/>
                  <a:gd name="T21" fmla="*/ 86 h 90"/>
                  <a:gd name="T22" fmla="*/ 33 w 90"/>
                  <a:gd name="T23" fmla="*/ 88 h 90"/>
                  <a:gd name="T24" fmla="*/ 37 w 90"/>
                  <a:gd name="T25" fmla="*/ 89 h 90"/>
                  <a:gd name="T26" fmla="*/ 42 w 90"/>
                  <a:gd name="T27" fmla="*/ 90 h 90"/>
                  <a:gd name="T28" fmla="*/ 47 w 90"/>
                  <a:gd name="T29" fmla="*/ 90 h 90"/>
                  <a:gd name="T30" fmla="*/ 52 w 90"/>
                  <a:gd name="T31" fmla="*/ 89 h 90"/>
                  <a:gd name="T32" fmla="*/ 58 w 90"/>
                  <a:gd name="T33" fmla="*/ 88 h 90"/>
                  <a:gd name="T34" fmla="*/ 61 w 90"/>
                  <a:gd name="T35" fmla="*/ 86 h 90"/>
                  <a:gd name="T36" fmla="*/ 66 w 90"/>
                  <a:gd name="T37" fmla="*/ 84 h 90"/>
                  <a:gd name="T38" fmla="*/ 71 w 90"/>
                  <a:gd name="T39" fmla="*/ 82 h 90"/>
                  <a:gd name="T40" fmla="*/ 75 w 90"/>
                  <a:gd name="T41" fmla="*/ 79 h 90"/>
                  <a:gd name="T42" fmla="*/ 78 w 90"/>
                  <a:gd name="T43" fmla="*/ 76 h 90"/>
                  <a:gd name="T44" fmla="*/ 81 w 90"/>
                  <a:gd name="T45" fmla="*/ 72 h 90"/>
                  <a:gd name="T46" fmla="*/ 84 w 90"/>
                  <a:gd name="T47" fmla="*/ 67 h 90"/>
                  <a:gd name="T48" fmla="*/ 87 w 90"/>
                  <a:gd name="T49" fmla="*/ 64 h 90"/>
                  <a:gd name="T50" fmla="*/ 88 w 90"/>
                  <a:gd name="T51" fmla="*/ 59 h 90"/>
                  <a:gd name="T52" fmla="*/ 89 w 90"/>
                  <a:gd name="T53" fmla="*/ 54 h 90"/>
                  <a:gd name="T54" fmla="*/ 90 w 90"/>
                  <a:gd name="T55" fmla="*/ 49 h 90"/>
                  <a:gd name="T56" fmla="*/ 90 w 90"/>
                  <a:gd name="T57" fmla="*/ 44 h 90"/>
                  <a:gd name="T58" fmla="*/ 90 w 90"/>
                  <a:gd name="T59" fmla="*/ 38 h 90"/>
                  <a:gd name="T60" fmla="*/ 89 w 90"/>
                  <a:gd name="T61" fmla="*/ 34 h 90"/>
                  <a:gd name="T62" fmla="*/ 88 w 90"/>
                  <a:gd name="T63" fmla="*/ 29 h 90"/>
                  <a:gd name="T64" fmla="*/ 85 w 90"/>
                  <a:gd name="T65" fmla="*/ 25 h 90"/>
                  <a:gd name="T66" fmla="*/ 83 w 90"/>
                  <a:gd name="T67" fmla="*/ 20 h 90"/>
                  <a:gd name="T68" fmla="*/ 81 w 90"/>
                  <a:gd name="T69" fmla="*/ 17 h 90"/>
                  <a:gd name="T70" fmla="*/ 77 w 90"/>
                  <a:gd name="T71" fmla="*/ 13 h 90"/>
                  <a:gd name="T72" fmla="*/ 73 w 90"/>
                  <a:gd name="T73" fmla="*/ 10 h 90"/>
                  <a:gd name="T74" fmla="*/ 70 w 90"/>
                  <a:gd name="T75" fmla="*/ 7 h 90"/>
                  <a:gd name="T76" fmla="*/ 65 w 90"/>
                  <a:gd name="T77" fmla="*/ 5 h 90"/>
                  <a:gd name="T78" fmla="*/ 60 w 90"/>
                  <a:gd name="T79" fmla="*/ 2 h 90"/>
                  <a:gd name="T80" fmla="*/ 55 w 90"/>
                  <a:gd name="T81" fmla="*/ 1 h 90"/>
                  <a:gd name="T82" fmla="*/ 51 w 90"/>
                  <a:gd name="T83" fmla="*/ 0 h 90"/>
                  <a:gd name="T84" fmla="*/ 46 w 90"/>
                  <a:gd name="T85" fmla="*/ 0 h 90"/>
                  <a:gd name="T86" fmla="*/ 41 w 90"/>
                  <a:gd name="T87" fmla="*/ 0 h 90"/>
                  <a:gd name="T88" fmla="*/ 36 w 90"/>
                  <a:gd name="T89" fmla="*/ 0 h 90"/>
                  <a:gd name="T90" fmla="*/ 31 w 90"/>
                  <a:gd name="T91" fmla="*/ 2 h 90"/>
                  <a:gd name="T92" fmla="*/ 27 w 90"/>
                  <a:gd name="T93" fmla="*/ 4 h 90"/>
                  <a:gd name="T94" fmla="*/ 22 w 90"/>
                  <a:gd name="T95" fmla="*/ 6 h 90"/>
                  <a:gd name="T96" fmla="*/ 18 w 90"/>
                  <a:gd name="T97" fmla="*/ 8 h 90"/>
                  <a:gd name="T98" fmla="*/ 15 w 90"/>
                  <a:gd name="T99" fmla="*/ 12 h 90"/>
                  <a:gd name="T100" fmla="*/ 11 w 90"/>
                  <a:gd name="T101" fmla="*/ 16 h 90"/>
                  <a:gd name="T102" fmla="*/ 7 w 90"/>
                  <a:gd name="T103" fmla="*/ 19 h 90"/>
                  <a:gd name="T104" fmla="*/ 5 w 90"/>
                  <a:gd name="T105" fmla="*/ 23 h 90"/>
                  <a:gd name="T106" fmla="*/ 4 w 90"/>
                  <a:gd name="T107" fmla="*/ 28 h 90"/>
                  <a:gd name="T108" fmla="*/ 1 w 90"/>
                  <a:gd name="T109" fmla="*/ 32 h 90"/>
                  <a:gd name="T110" fmla="*/ 0 w 90"/>
                  <a:gd name="T111" fmla="*/ 37 h 90"/>
                  <a:gd name="T112" fmla="*/ 0 w 90"/>
                  <a:gd name="T113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" h="90">
                    <a:moveTo>
                      <a:pt x="0" y="44"/>
                    </a:move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4" y="61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7" y="68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71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3" y="77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5" y="78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6" y="79"/>
                    </a:lnTo>
                    <a:lnTo>
                      <a:pt x="17" y="79"/>
                    </a:lnTo>
                    <a:lnTo>
                      <a:pt x="17" y="80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1" y="83"/>
                    </a:lnTo>
                    <a:lnTo>
                      <a:pt x="22" y="83"/>
                    </a:lnTo>
                    <a:lnTo>
                      <a:pt x="22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4" y="85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27" y="85"/>
                    </a:lnTo>
                    <a:lnTo>
                      <a:pt x="27" y="86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29" y="86"/>
                    </a:lnTo>
                    <a:lnTo>
                      <a:pt x="29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1" y="88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5" y="89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9" y="89"/>
                    </a:lnTo>
                    <a:lnTo>
                      <a:pt x="39" y="89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1" y="90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2" y="89"/>
                    </a:lnTo>
                    <a:lnTo>
                      <a:pt x="52" y="89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5" y="85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9" y="83"/>
                    </a:lnTo>
                    <a:lnTo>
                      <a:pt x="69" y="83"/>
                    </a:lnTo>
                    <a:lnTo>
                      <a:pt x="70" y="83"/>
                    </a:lnTo>
                    <a:lnTo>
                      <a:pt x="70" y="83"/>
                    </a:lnTo>
                    <a:lnTo>
                      <a:pt x="70" y="82"/>
                    </a:lnTo>
                    <a:lnTo>
                      <a:pt x="71" y="82"/>
                    </a:lnTo>
                    <a:lnTo>
                      <a:pt x="71" y="82"/>
                    </a:lnTo>
                    <a:lnTo>
                      <a:pt x="71" y="82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3" y="79"/>
                    </a:lnTo>
                    <a:lnTo>
                      <a:pt x="73" y="79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8"/>
                    </a:lnTo>
                    <a:lnTo>
                      <a:pt x="76" y="78"/>
                    </a:lnTo>
                    <a:lnTo>
                      <a:pt x="76" y="78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77" y="76"/>
                    </a:lnTo>
                    <a:lnTo>
                      <a:pt x="77" y="76"/>
                    </a:lnTo>
                    <a:lnTo>
                      <a:pt x="78" y="76"/>
                    </a:lnTo>
                    <a:lnTo>
                      <a:pt x="78" y="74"/>
                    </a:lnTo>
                    <a:lnTo>
                      <a:pt x="78" y="74"/>
                    </a:lnTo>
                    <a:lnTo>
                      <a:pt x="79" y="74"/>
                    </a:lnTo>
                    <a:lnTo>
                      <a:pt x="79" y="73"/>
                    </a:lnTo>
                    <a:lnTo>
                      <a:pt x="79" y="73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2" y="71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3" y="70"/>
                    </a:lnTo>
                    <a:lnTo>
                      <a:pt x="83" y="68"/>
                    </a:lnTo>
                    <a:lnTo>
                      <a:pt x="83" y="68"/>
                    </a:lnTo>
                    <a:lnTo>
                      <a:pt x="83" y="68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4" y="66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5"/>
                    </a:lnTo>
                    <a:lnTo>
                      <a:pt x="85" y="64"/>
                    </a:lnTo>
                    <a:lnTo>
                      <a:pt x="87" y="64"/>
                    </a:lnTo>
                    <a:lnTo>
                      <a:pt x="87" y="62"/>
                    </a:lnTo>
                    <a:lnTo>
                      <a:pt x="87" y="62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88" y="60"/>
                    </a:lnTo>
                    <a:lnTo>
                      <a:pt x="88" y="60"/>
                    </a:lnTo>
                    <a:lnTo>
                      <a:pt x="88" y="59"/>
                    </a:lnTo>
                    <a:lnTo>
                      <a:pt x="88" y="59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88" y="58"/>
                    </a:lnTo>
                    <a:lnTo>
                      <a:pt x="89" y="56"/>
                    </a:lnTo>
                    <a:lnTo>
                      <a:pt x="89" y="56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89" y="54"/>
                    </a:lnTo>
                    <a:lnTo>
                      <a:pt x="89" y="54"/>
                    </a:lnTo>
                    <a:lnTo>
                      <a:pt x="89" y="53"/>
                    </a:lnTo>
                    <a:lnTo>
                      <a:pt x="89" y="53"/>
                    </a:lnTo>
                    <a:lnTo>
                      <a:pt x="89" y="52"/>
                    </a:lnTo>
                    <a:lnTo>
                      <a:pt x="89" y="52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90" y="46"/>
                    </a:lnTo>
                    <a:lnTo>
                      <a:pt x="90" y="46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90" y="43"/>
                    </a:lnTo>
                    <a:lnTo>
                      <a:pt x="90" y="43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9" y="37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89" y="32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6"/>
                    </a:lnTo>
                    <a:lnTo>
                      <a:pt x="87" y="26"/>
                    </a:lnTo>
                    <a:lnTo>
                      <a:pt x="85" y="25"/>
                    </a:lnTo>
                    <a:lnTo>
                      <a:pt x="85" y="25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5" y="24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7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1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1" y="4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3" name="Freeform 348"/>
              <p:cNvSpPr>
                <a:spLocks/>
              </p:cNvSpPr>
              <p:nvPr/>
            </p:nvSpPr>
            <p:spPr bwMode="auto">
              <a:xfrm>
                <a:off x="1895" y="1449"/>
                <a:ext cx="27" cy="29"/>
              </a:xfrm>
              <a:custGeom>
                <a:avLst/>
                <a:gdLst>
                  <a:gd name="T0" fmla="*/ 0 w 108"/>
                  <a:gd name="T1" fmla="*/ 0 h 118"/>
                  <a:gd name="T2" fmla="*/ 108 w 108"/>
                  <a:gd name="T3" fmla="*/ 59 h 118"/>
                  <a:gd name="T4" fmla="*/ 0 w 108"/>
                  <a:gd name="T5" fmla="*/ 118 h 118"/>
                  <a:gd name="T6" fmla="*/ 0 w 108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8">
                    <a:moveTo>
                      <a:pt x="0" y="0"/>
                    </a:moveTo>
                    <a:lnTo>
                      <a:pt x="108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4" name="Rectangle 349"/>
              <p:cNvSpPr>
                <a:spLocks noChangeArrowheads="1"/>
              </p:cNvSpPr>
              <p:nvPr/>
            </p:nvSpPr>
            <p:spPr bwMode="auto">
              <a:xfrm>
                <a:off x="2476" y="914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in1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5" name="Rectangle 350"/>
              <p:cNvSpPr>
                <a:spLocks noChangeArrowheads="1"/>
              </p:cNvSpPr>
              <p:nvPr/>
            </p:nvSpPr>
            <p:spPr bwMode="auto">
              <a:xfrm>
                <a:off x="2476" y="994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in2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6" name="Rectangle 351"/>
              <p:cNvSpPr>
                <a:spLocks noChangeArrowheads="1"/>
              </p:cNvSpPr>
              <p:nvPr/>
            </p:nvSpPr>
            <p:spPr bwMode="auto">
              <a:xfrm>
                <a:off x="2476" y="1152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in3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7" name="Rectangle 352"/>
              <p:cNvSpPr>
                <a:spLocks noChangeArrowheads="1"/>
              </p:cNvSpPr>
              <p:nvPr/>
            </p:nvSpPr>
            <p:spPr bwMode="auto">
              <a:xfrm>
                <a:off x="2476" y="1215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in4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8" name="Rectangle 353"/>
              <p:cNvSpPr>
                <a:spLocks noChangeArrowheads="1"/>
              </p:cNvSpPr>
              <p:nvPr/>
            </p:nvSpPr>
            <p:spPr bwMode="auto">
              <a:xfrm>
                <a:off x="2476" y="1469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in7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9" name="Rectangle 354"/>
              <p:cNvSpPr>
                <a:spLocks noChangeArrowheads="1"/>
              </p:cNvSpPr>
              <p:nvPr/>
            </p:nvSpPr>
            <p:spPr bwMode="auto">
              <a:xfrm>
                <a:off x="2476" y="1595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in5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0" name="Rectangle 355"/>
              <p:cNvSpPr>
                <a:spLocks noChangeArrowheads="1"/>
              </p:cNvSpPr>
              <p:nvPr/>
            </p:nvSpPr>
            <p:spPr bwMode="auto">
              <a:xfrm>
                <a:off x="2476" y="1642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in6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1" name="Rectangle 356"/>
              <p:cNvSpPr>
                <a:spLocks noChangeArrowheads="1"/>
              </p:cNvSpPr>
              <p:nvPr/>
            </p:nvSpPr>
            <p:spPr bwMode="auto">
              <a:xfrm>
                <a:off x="2476" y="1858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in8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2" name="Rectangle 357"/>
              <p:cNvSpPr>
                <a:spLocks noChangeArrowheads="1"/>
              </p:cNvSpPr>
              <p:nvPr/>
            </p:nvSpPr>
            <p:spPr bwMode="auto">
              <a:xfrm>
                <a:off x="2476" y="1912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in9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3" name="Rectangle 358"/>
              <p:cNvSpPr>
                <a:spLocks noChangeArrowheads="1"/>
              </p:cNvSpPr>
              <p:nvPr/>
            </p:nvSpPr>
            <p:spPr bwMode="auto">
              <a:xfrm>
                <a:off x="2476" y="1960"/>
                <a:ext cx="14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in10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096" name="Rectangle 359"/>
              <p:cNvSpPr>
                <a:spLocks noChangeArrowheads="1"/>
              </p:cNvSpPr>
              <p:nvPr/>
            </p:nvSpPr>
            <p:spPr bwMode="auto">
              <a:xfrm>
                <a:off x="2476" y="1690"/>
                <a:ext cx="14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in11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097" name="Rectangle 360"/>
              <p:cNvSpPr>
                <a:spLocks noChangeArrowheads="1"/>
              </p:cNvSpPr>
              <p:nvPr/>
            </p:nvSpPr>
            <p:spPr bwMode="auto">
              <a:xfrm>
                <a:off x="2476" y="1738"/>
                <a:ext cx="14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in12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098" name="Freeform 361"/>
              <p:cNvSpPr>
                <a:spLocks noEditPoints="1"/>
              </p:cNvSpPr>
              <p:nvPr/>
            </p:nvSpPr>
            <p:spPr bwMode="auto">
              <a:xfrm>
                <a:off x="2062" y="2080"/>
                <a:ext cx="196" cy="227"/>
              </a:xfrm>
              <a:custGeom>
                <a:avLst/>
                <a:gdLst>
                  <a:gd name="T0" fmla="*/ 11 w 782"/>
                  <a:gd name="T1" fmla="*/ 0 h 909"/>
                  <a:gd name="T2" fmla="*/ 770 w 782"/>
                  <a:gd name="T3" fmla="*/ 0 h 909"/>
                  <a:gd name="T4" fmla="*/ 770 w 782"/>
                  <a:gd name="T5" fmla="*/ 22 h 909"/>
                  <a:gd name="T6" fmla="*/ 11 w 782"/>
                  <a:gd name="T7" fmla="*/ 22 h 909"/>
                  <a:gd name="T8" fmla="*/ 11 w 782"/>
                  <a:gd name="T9" fmla="*/ 0 h 909"/>
                  <a:gd name="T10" fmla="*/ 770 w 782"/>
                  <a:gd name="T11" fmla="*/ 0 h 909"/>
                  <a:gd name="T12" fmla="*/ 782 w 782"/>
                  <a:gd name="T13" fmla="*/ 0 h 909"/>
                  <a:gd name="T14" fmla="*/ 782 w 782"/>
                  <a:gd name="T15" fmla="*/ 11 h 909"/>
                  <a:gd name="T16" fmla="*/ 770 w 782"/>
                  <a:gd name="T17" fmla="*/ 11 h 909"/>
                  <a:gd name="T18" fmla="*/ 770 w 782"/>
                  <a:gd name="T19" fmla="*/ 0 h 909"/>
                  <a:gd name="T20" fmla="*/ 782 w 782"/>
                  <a:gd name="T21" fmla="*/ 11 h 909"/>
                  <a:gd name="T22" fmla="*/ 782 w 782"/>
                  <a:gd name="T23" fmla="*/ 898 h 909"/>
                  <a:gd name="T24" fmla="*/ 759 w 782"/>
                  <a:gd name="T25" fmla="*/ 898 h 909"/>
                  <a:gd name="T26" fmla="*/ 759 w 782"/>
                  <a:gd name="T27" fmla="*/ 11 h 909"/>
                  <a:gd name="T28" fmla="*/ 782 w 782"/>
                  <a:gd name="T29" fmla="*/ 11 h 909"/>
                  <a:gd name="T30" fmla="*/ 782 w 782"/>
                  <a:gd name="T31" fmla="*/ 898 h 909"/>
                  <a:gd name="T32" fmla="*/ 782 w 782"/>
                  <a:gd name="T33" fmla="*/ 909 h 909"/>
                  <a:gd name="T34" fmla="*/ 770 w 782"/>
                  <a:gd name="T35" fmla="*/ 909 h 909"/>
                  <a:gd name="T36" fmla="*/ 770 w 782"/>
                  <a:gd name="T37" fmla="*/ 898 h 909"/>
                  <a:gd name="T38" fmla="*/ 782 w 782"/>
                  <a:gd name="T39" fmla="*/ 898 h 909"/>
                  <a:gd name="T40" fmla="*/ 770 w 782"/>
                  <a:gd name="T41" fmla="*/ 909 h 909"/>
                  <a:gd name="T42" fmla="*/ 11 w 782"/>
                  <a:gd name="T43" fmla="*/ 909 h 909"/>
                  <a:gd name="T44" fmla="*/ 11 w 782"/>
                  <a:gd name="T45" fmla="*/ 887 h 909"/>
                  <a:gd name="T46" fmla="*/ 770 w 782"/>
                  <a:gd name="T47" fmla="*/ 887 h 909"/>
                  <a:gd name="T48" fmla="*/ 770 w 782"/>
                  <a:gd name="T49" fmla="*/ 909 h 909"/>
                  <a:gd name="T50" fmla="*/ 11 w 782"/>
                  <a:gd name="T51" fmla="*/ 909 h 909"/>
                  <a:gd name="T52" fmla="*/ 0 w 782"/>
                  <a:gd name="T53" fmla="*/ 909 h 909"/>
                  <a:gd name="T54" fmla="*/ 0 w 782"/>
                  <a:gd name="T55" fmla="*/ 898 h 909"/>
                  <a:gd name="T56" fmla="*/ 11 w 782"/>
                  <a:gd name="T57" fmla="*/ 898 h 909"/>
                  <a:gd name="T58" fmla="*/ 11 w 782"/>
                  <a:gd name="T59" fmla="*/ 909 h 909"/>
                  <a:gd name="T60" fmla="*/ 0 w 782"/>
                  <a:gd name="T61" fmla="*/ 898 h 909"/>
                  <a:gd name="T62" fmla="*/ 0 w 782"/>
                  <a:gd name="T63" fmla="*/ 11 h 909"/>
                  <a:gd name="T64" fmla="*/ 22 w 782"/>
                  <a:gd name="T65" fmla="*/ 11 h 909"/>
                  <a:gd name="T66" fmla="*/ 22 w 782"/>
                  <a:gd name="T67" fmla="*/ 898 h 909"/>
                  <a:gd name="T68" fmla="*/ 0 w 782"/>
                  <a:gd name="T69" fmla="*/ 898 h 909"/>
                  <a:gd name="T70" fmla="*/ 0 w 782"/>
                  <a:gd name="T71" fmla="*/ 11 h 909"/>
                  <a:gd name="T72" fmla="*/ 0 w 782"/>
                  <a:gd name="T73" fmla="*/ 0 h 909"/>
                  <a:gd name="T74" fmla="*/ 11 w 782"/>
                  <a:gd name="T75" fmla="*/ 0 h 909"/>
                  <a:gd name="T76" fmla="*/ 11 w 782"/>
                  <a:gd name="T77" fmla="*/ 11 h 909"/>
                  <a:gd name="T78" fmla="*/ 0 w 782"/>
                  <a:gd name="T79" fmla="*/ 11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82" h="909">
                    <a:moveTo>
                      <a:pt x="11" y="0"/>
                    </a:moveTo>
                    <a:lnTo>
                      <a:pt x="770" y="0"/>
                    </a:lnTo>
                    <a:lnTo>
                      <a:pt x="770" y="22"/>
                    </a:lnTo>
                    <a:lnTo>
                      <a:pt x="11" y="22"/>
                    </a:lnTo>
                    <a:lnTo>
                      <a:pt x="11" y="0"/>
                    </a:lnTo>
                    <a:close/>
                    <a:moveTo>
                      <a:pt x="770" y="0"/>
                    </a:moveTo>
                    <a:lnTo>
                      <a:pt x="782" y="0"/>
                    </a:lnTo>
                    <a:lnTo>
                      <a:pt x="782" y="11"/>
                    </a:lnTo>
                    <a:lnTo>
                      <a:pt x="770" y="11"/>
                    </a:lnTo>
                    <a:lnTo>
                      <a:pt x="770" y="0"/>
                    </a:lnTo>
                    <a:close/>
                    <a:moveTo>
                      <a:pt x="782" y="11"/>
                    </a:moveTo>
                    <a:lnTo>
                      <a:pt x="782" y="898"/>
                    </a:lnTo>
                    <a:lnTo>
                      <a:pt x="759" y="898"/>
                    </a:lnTo>
                    <a:lnTo>
                      <a:pt x="759" y="11"/>
                    </a:lnTo>
                    <a:lnTo>
                      <a:pt x="782" y="11"/>
                    </a:lnTo>
                    <a:close/>
                    <a:moveTo>
                      <a:pt x="782" y="898"/>
                    </a:moveTo>
                    <a:lnTo>
                      <a:pt x="782" y="909"/>
                    </a:lnTo>
                    <a:lnTo>
                      <a:pt x="770" y="909"/>
                    </a:lnTo>
                    <a:lnTo>
                      <a:pt x="770" y="898"/>
                    </a:lnTo>
                    <a:lnTo>
                      <a:pt x="782" y="898"/>
                    </a:lnTo>
                    <a:close/>
                    <a:moveTo>
                      <a:pt x="770" y="909"/>
                    </a:moveTo>
                    <a:lnTo>
                      <a:pt x="11" y="909"/>
                    </a:lnTo>
                    <a:lnTo>
                      <a:pt x="11" y="887"/>
                    </a:lnTo>
                    <a:lnTo>
                      <a:pt x="770" y="887"/>
                    </a:lnTo>
                    <a:lnTo>
                      <a:pt x="770" y="909"/>
                    </a:lnTo>
                    <a:close/>
                    <a:moveTo>
                      <a:pt x="11" y="909"/>
                    </a:moveTo>
                    <a:lnTo>
                      <a:pt x="0" y="909"/>
                    </a:lnTo>
                    <a:lnTo>
                      <a:pt x="0" y="898"/>
                    </a:lnTo>
                    <a:lnTo>
                      <a:pt x="11" y="898"/>
                    </a:lnTo>
                    <a:lnTo>
                      <a:pt x="11" y="909"/>
                    </a:lnTo>
                    <a:close/>
                    <a:moveTo>
                      <a:pt x="0" y="898"/>
                    </a:moveTo>
                    <a:lnTo>
                      <a:pt x="0" y="11"/>
                    </a:lnTo>
                    <a:lnTo>
                      <a:pt x="22" y="11"/>
                    </a:lnTo>
                    <a:lnTo>
                      <a:pt x="22" y="898"/>
                    </a:lnTo>
                    <a:lnTo>
                      <a:pt x="0" y="898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099" name="Rectangle 362"/>
              <p:cNvSpPr>
                <a:spLocks noChangeArrowheads="1"/>
              </p:cNvSpPr>
              <p:nvPr/>
            </p:nvSpPr>
            <p:spPr bwMode="auto">
              <a:xfrm>
                <a:off x="2081" y="2134"/>
                <a:ext cx="18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VizrT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00" name="Line 363"/>
              <p:cNvSpPr>
                <a:spLocks noChangeShapeType="1"/>
              </p:cNvSpPr>
              <p:nvPr/>
            </p:nvSpPr>
            <p:spPr bwMode="auto">
              <a:xfrm>
                <a:off x="2255" y="2115"/>
                <a:ext cx="174" cy="0"/>
              </a:xfrm>
              <a:prstGeom prst="line">
                <a:avLst/>
              </a:prstGeom>
              <a:noFill/>
              <a:ln w="0">
                <a:solidFill>
                  <a:srgbClr val="A826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01" name="Freeform 364"/>
              <p:cNvSpPr>
                <a:spLocks/>
              </p:cNvSpPr>
              <p:nvPr/>
            </p:nvSpPr>
            <p:spPr bwMode="auto">
              <a:xfrm>
                <a:off x="2403" y="2100"/>
                <a:ext cx="26" cy="29"/>
              </a:xfrm>
              <a:custGeom>
                <a:avLst/>
                <a:gdLst>
                  <a:gd name="T0" fmla="*/ 0 w 107"/>
                  <a:gd name="T1" fmla="*/ 0 h 118"/>
                  <a:gd name="T2" fmla="*/ 107 w 107"/>
                  <a:gd name="T3" fmla="*/ 59 h 118"/>
                  <a:gd name="T4" fmla="*/ 0 w 107"/>
                  <a:gd name="T5" fmla="*/ 118 h 118"/>
                  <a:gd name="T6" fmla="*/ 0 w 107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8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02" name="Line 365"/>
              <p:cNvSpPr>
                <a:spLocks noChangeShapeType="1"/>
              </p:cNvSpPr>
              <p:nvPr/>
            </p:nvSpPr>
            <p:spPr bwMode="auto">
              <a:xfrm>
                <a:off x="2255" y="2194"/>
                <a:ext cx="174" cy="0"/>
              </a:xfrm>
              <a:prstGeom prst="line">
                <a:avLst/>
              </a:prstGeom>
              <a:noFill/>
              <a:ln w="0">
                <a:solidFill>
                  <a:srgbClr val="A826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03" name="Freeform 366"/>
              <p:cNvSpPr>
                <a:spLocks/>
              </p:cNvSpPr>
              <p:nvPr/>
            </p:nvSpPr>
            <p:spPr bwMode="auto">
              <a:xfrm>
                <a:off x="2403" y="2179"/>
                <a:ext cx="26" cy="29"/>
              </a:xfrm>
              <a:custGeom>
                <a:avLst/>
                <a:gdLst>
                  <a:gd name="T0" fmla="*/ 0 w 107"/>
                  <a:gd name="T1" fmla="*/ 0 h 118"/>
                  <a:gd name="T2" fmla="*/ 107 w 107"/>
                  <a:gd name="T3" fmla="*/ 59 h 118"/>
                  <a:gd name="T4" fmla="*/ 0 w 107"/>
                  <a:gd name="T5" fmla="*/ 118 h 118"/>
                  <a:gd name="T6" fmla="*/ 0 w 107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8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04" name="Rectangle 367"/>
              <p:cNvSpPr>
                <a:spLocks noChangeArrowheads="1"/>
              </p:cNvSpPr>
              <p:nvPr/>
            </p:nvSpPr>
            <p:spPr bwMode="auto">
              <a:xfrm>
                <a:off x="2476" y="2070"/>
                <a:ext cx="15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fill 1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05" name="Rectangle 368"/>
              <p:cNvSpPr>
                <a:spLocks noChangeArrowheads="1"/>
              </p:cNvSpPr>
              <p:nvPr/>
            </p:nvSpPr>
            <p:spPr bwMode="auto">
              <a:xfrm>
                <a:off x="2476" y="2150"/>
                <a:ext cx="15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fill 2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06" name="Rectangle 369"/>
              <p:cNvSpPr>
                <a:spLocks noChangeArrowheads="1"/>
              </p:cNvSpPr>
              <p:nvPr/>
            </p:nvSpPr>
            <p:spPr bwMode="auto">
              <a:xfrm>
                <a:off x="4233" y="1393"/>
                <a:ext cx="150" cy="5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07" name="Freeform 370"/>
              <p:cNvSpPr>
                <a:spLocks/>
              </p:cNvSpPr>
              <p:nvPr/>
            </p:nvSpPr>
            <p:spPr bwMode="auto">
              <a:xfrm>
                <a:off x="4381" y="1381"/>
                <a:ext cx="27" cy="29"/>
              </a:xfrm>
              <a:custGeom>
                <a:avLst/>
                <a:gdLst>
                  <a:gd name="T0" fmla="*/ 0 w 107"/>
                  <a:gd name="T1" fmla="*/ 0 h 118"/>
                  <a:gd name="T2" fmla="*/ 107 w 107"/>
                  <a:gd name="T3" fmla="*/ 59 h 118"/>
                  <a:gd name="T4" fmla="*/ 0 w 107"/>
                  <a:gd name="T5" fmla="*/ 118 h 118"/>
                  <a:gd name="T6" fmla="*/ 0 w 107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8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10" name="Rectangle 373"/>
              <p:cNvSpPr>
                <a:spLocks noChangeArrowheads="1"/>
              </p:cNvSpPr>
              <p:nvPr/>
            </p:nvSpPr>
            <p:spPr bwMode="auto">
              <a:xfrm>
                <a:off x="3217" y="1823"/>
                <a:ext cx="538" cy="190"/>
              </a:xfrm>
              <a:prstGeom prst="rect">
                <a:avLst/>
              </a:prstGeom>
              <a:solidFill>
                <a:srgbClr val="B7C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11" name="Freeform 374"/>
              <p:cNvSpPr>
                <a:spLocks noEditPoints="1"/>
              </p:cNvSpPr>
              <p:nvPr/>
            </p:nvSpPr>
            <p:spPr bwMode="auto">
              <a:xfrm>
                <a:off x="3214" y="1821"/>
                <a:ext cx="544" cy="195"/>
              </a:xfrm>
              <a:custGeom>
                <a:avLst/>
                <a:gdLst>
                  <a:gd name="T0" fmla="*/ 12 w 2176"/>
                  <a:gd name="T1" fmla="*/ 0 h 783"/>
                  <a:gd name="T2" fmla="*/ 2165 w 2176"/>
                  <a:gd name="T3" fmla="*/ 0 h 783"/>
                  <a:gd name="T4" fmla="*/ 2165 w 2176"/>
                  <a:gd name="T5" fmla="*/ 23 h 783"/>
                  <a:gd name="T6" fmla="*/ 12 w 2176"/>
                  <a:gd name="T7" fmla="*/ 23 h 783"/>
                  <a:gd name="T8" fmla="*/ 12 w 2176"/>
                  <a:gd name="T9" fmla="*/ 0 h 783"/>
                  <a:gd name="T10" fmla="*/ 2165 w 2176"/>
                  <a:gd name="T11" fmla="*/ 0 h 783"/>
                  <a:gd name="T12" fmla="*/ 2176 w 2176"/>
                  <a:gd name="T13" fmla="*/ 0 h 783"/>
                  <a:gd name="T14" fmla="*/ 2176 w 2176"/>
                  <a:gd name="T15" fmla="*/ 11 h 783"/>
                  <a:gd name="T16" fmla="*/ 2165 w 2176"/>
                  <a:gd name="T17" fmla="*/ 11 h 783"/>
                  <a:gd name="T18" fmla="*/ 2165 w 2176"/>
                  <a:gd name="T19" fmla="*/ 0 h 783"/>
                  <a:gd name="T20" fmla="*/ 2176 w 2176"/>
                  <a:gd name="T21" fmla="*/ 11 h 783"/>
                  <a:gd name="T22" fmla="*/ 2176 w 2176"/>
                  <a:gd name="T23" fmla="*/ 772 h 783"/>
                  <a:gd name="T24" fmla="*/ 2153 w 2176"/>
                  <a:gd name="T25" fmla="*/ 772 h 783"/>
                  <a:gd name="T26" fmla="*/ 2153 w 2176"/>
                  <a:gd name="T27" fmla="*/ 11 h 783"/>
                  <a:gd name="T28" fmla="*/ 2176 w 2176"/>
                  <a:gd name="T29" fmla="*/ 11 h 783"/>
                  <a:gd name="T30" fmla="*/ 2176 w 2176"/>
                  <a:gd name="T31" fmla="*/ 772 h 783"/>
                  <a:gd name="T32" fmla="*/ 2176 w 2176"/>
                  <a:gd name="T33" fmla="*/ 783 h 783"/>
                  <a:gd name="T34" fmla="*/ 2165 w 2176"/>
                  <a:gd name="T35" fmla="*/ 783 h 783"/>
                  <a:gd name="T36" fmla="*/ 2165 w 2176"/>
                  <a:gd name="T37" fmla="*/ 772 h 783"/>
                  <a:gd name="T38" fmla="*/ 2176 w 2176"/>
                  <a:gd name="T39" fmla="*/ 772 h 783"/>
                  <a:gd name="T40" fmla="*/ 2165 w 2176"/>
                  <a:gd name="T41" fmla="*/ 783 h 783"/>
                  <a:gd name="T42" fmla="*/ 12 w 2176"/>
                  <a:gd name="T43" fmla="*/ 783 h 783"/>
                  <a:gd name="T44" fmla="*/ 12 w 2176"/>
                  <a:gd name="T45" fmla="*/ 760 h 783"/>
                  <a:gd name="T46" fmla="*/ 2165 w 2176"/>
                  <a:gd name="T47" fmla="*/ 760 h 783"/>
                  <a:gd name="T48" fmla="*/ 2165 w 2176"/>
                  <a:gd name="T49" fmla="*/ 783 h 783"/>
                  <a:gd name="T50" fmla="*/ 12 w 2176"/>
                  <a:gd name="T51" fmla="*/ 783 h 783"/>
                  <a:gd name="T52" fmla="*/ 0 w 2176"/>
                  <a:gd name="T53" fmla="*/ 783 h 783"/>
                  <a:gd name="T54" fmla="*/ 0 w 2176"/>
                  <a:gd name="T55" fmla="*/ 772 h 783"/>
                  <a:gd name="T56" fmla="*/ 12 w 2176"/>
                  <a:gd name="T57" fmla="*/ 772 h 783"/>
                  <a:gd name="T58" fmla="*/ 12 w 2176"/>
                  <a:gd name="T59" fmla="*/ 783 h 783"/>
                  <a:gd name="T60" fmla="*/ 0 w 2176"/>
                  <a:gd name="T61" fmla="*/ 772 h 783"/>
                  <a:gd name="T62" fmla="*/ 0 w 2176"/>
                  <a:gd name="T63" fmla="*/ 11 h 783"/>
                  <a:gd name="T64" fmla="*/ 23 w 2176"/>
                  <a:gd name="T65" fmla="*/ 11 h 783"/>
                  <a:gd name="T66" fmla="*/ 23 w 2176"/>
                  <a:gd name="T67" fmla="*/ 772 h 783"/>
                  <a:gd name="T68" fmla="*/ 0 w 2176"/>
                  <a:gd name="T69" fmla="*/ 772 h 783"/>
                  <a:gd name="T70" fmla="*/ 0 w 2176"/>
                  <a:gd name="T71" fmla="*/ 11 h 783"/>
                  <a:gd name="T72" fmla="*/ 0 w 2176"/>
                  <a:gd name="T73" fmla="*/ 0 h 783"/>
                  <a:gd name="T74" fmla="*/ 12 w 2176"/>
                  <a:gd name="T75" fmla="*/ 0 h 783"/>
                  <a:gd name="T76" fmla="*/ 12 w 2176"/>
                  <a:gd name="T77" fmla="*/ 11 h 783"/>
                  <a:gd name="T78" fmla="*/ 0 w 2176"/>
                  <a:gd name="T79" fmla="*/ 11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76" h="783">
                    <a:moveTo>
                      <a:pt x="12" y="0"/>
                    </a:moveTo>
                    <a:lnTo>
                      <a:pt x="2165" y="0"/>
                    </a:lnTo>
                    <a:lnTo>
                      <a:pt x="2165" y="23"/>
                    </a:lnTo>
                    <a:lnTo>
                      <a:pt x="12" y="23"/>
                    </a:lnTo>
                    <a:lnTo>
                      <a:pt x="12" y="0"/>
                    </a:lnTo>
                    <a:close/>
                    <a:moveTo>
                      <a:pt x="2165" y="0"/>
                    </a:moveTo>
                    <a:lnTo>
                      <a:pt x="2176" y="0"/>
                    </a:lnTo>
                    <a:lnTo>
                      <a:pt x="2176" y="11"/>
                    </a:lnTo>
                    <a:lnTo>
                      <a:pt x="2165" y="11"/>
                    </a:lnTo>
                    <a:lnTo>
                      <a:pt x="2165" y="0"/>
                    </a:lnTo>
                    <a:close/>
                    <a:moveTo>
                      <a:pt x="2176" y="11"/>
                    </a:moveTo>
                    <a:lnTo>
                      <a:pt x="2176" y="772"/>
                    </a:lnTo>
                    <a:lnTo>
                      <a:pt x="2153" y="772"/>
                    </a:lnTo>
                    <a:lnTo>
                      <a:pt x="2153" y="11"/>
                    </a:lnTo>
                    <a:lnTo>
                      <a:pt x="2176" y="11"/>
                    </a:lnTo>
                    <a:close/>
                    <a:moveTo>
                      <a:pt x="2176" y="772"/>
                    </a:moveTo>
                    <a:lnTo>
                      <a:pt x="2176" y="783"/>
                    </a:lnTo>
                    <a:lnTo>
                      <a:pt x="2165" y="783"/>
                    </a:lnTo>
                    <a:lnTo>
                      <a:pt x="2165" y="772"/>
                    </a:lnTo>
                    <a:lnTo>
                      <a:pt x="2176" y="772"/>
                    </a:lnTo>
                    <a:close/>
                    <a:moveTo>
                      <a:pt x="2165" y="783"/>
                    </a:moveTo>
                    <a:lnTo>
                      <a:pt x="12" y="783"/>
                    </a:lnTo>
                    <a:lnTo>
                      <a:pt x="12" y="760"/>
                    </a:lnTo>
                    <a:lnTo>
                      <a:pt x="2165" y="760"/>
                    </a:lnTo>
                    <a:lnTo>
                      <a:pt x="2165" y="783"/>
                    </a:lnTo>
                    <a:close/>
                    <a:moveTo>
                      <a:pt x="12" y="783"/>
                    </a:moveTo>
                    <a:lnTo>
                      <a:pt x="0" y="783"/>
                    </a:lnTo>
                    <a:lnTo>
                      <a:pt x="0" y="772"/>
                    </a:lnTo>
                    <a:lnTo>
                      <a:pt x="12" y="772"/>
                    </a:lnTo>
                    <a:lnTo>
                      <a:pt x="12" y="783"/>
                    </a:lnTo>
                    <a:close/>
                    <a:moveTo>
                      <a:pt x="0" y="772"/>
                    </a:moveTo>
                    <a:lnTo>
                      <a:pt x="0" y="11"/>
                    </a:lnTo>
                    <a:lnTo>
                      <a:pt x="23" y="11"/>
                    </a:lnTo>
                    <a:lnTo>
                      <a:pt x="23" y="772"/>
                    </a:lnTo>
                    <a:lnTo>
                      <a:pt x="0" y="772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12" name="Rectangle 375"/>
              <p:cNvSpPr>
                <a:spLocks noChangeArrowheads="1"/>
              </p:cNvSpPr>
              <p:nvPr/>
            </p:nvSpPr>
            <p:spPr bwMode="auto">
              <a:xfrm>
                <a:off x="3534" y="921"/>
                <a:ext cx="712" cy="190"/>
              </a:xfrm>
              <a:prstGeom prst="rect">
                <a:avLst/>
              </a:prstGeom>
              <a:solidFill>
                <a:srgbClr val="B7C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13" name="Freeform 376"/>
              <p:cNvSpPr>
                <a:spLocks noEditPoints="1"/>
              </p:cNvSpPr>
              <p:nvPr/>
            </p:nvSpPr>
            <p:spPr bwMode="auto">
              <a:xfrm>
                <a:off x="3531" y="918"/>
                <a:ext cx="718" cy="196"/>
              </a:xfrm>
              <a:custGeom>
                <a:avLst/>
                <a:gdLst>
                  <a:gd name="T0" fmla="*/ 12 w 2872"/>
                  <a:gd name="T1" fmla="*/ 0 h 782"/>
                  <a:gd name="T2" fmla="*/ 2861 w 2872"/>
                  <a:gd name="T3" fmla="*/ 0 h 782"/>
                  <a:gd name="T4" fmla="*/ 2861 w 2872"/>
                  <a:gd name="T5" fmla="*/ 21 h 782"/>
                  <a:gd name="T6" fmla="*/ 12 w 2872"/>
                  <a:gd name="T7" fmla="*/ 21 h 782"/>
                  <a:gd name="T8" fmla="*/ 12 w 2872"/>
                  <a:gd name="T9" fmla="*/ 0 h 782"/>
                  <a:gd name="T10" fmla="*/ 2861 w 2872"/>
                  <a:gd name="T11" fmla="*/ 0 h 782"/>
                  <a:gd name="T12" fmla="*/ 2872 w 2872"/>
                  <a:gd name="T13" fmla="*/ 0 h 782"/>
                  <a:gd name="T14" fmla="*/ 2872 w 2872"/>
                  <a:gd name="T15" fmla="*/ 11 h 782"/>
                  <a:gd name="T16" fmla="*/ 2861 w 2872"/>
                  <a:gd name="T17" fmla="*/ 11 h 782"/>
                  <a:gd name="T18" fmla="*/ 2861 w 2872"/>
                  <a:gd name="T19" fmla="*/ 0 h 782"/>
                  <a:gd name="T20" fmla="*/ 2872 w 2872"/>
                  <a:gd name="T21" fmla="*/ 11 h 782"/>
                  <a:gd name="T22" fmla="*/ 2872 w 2872"/>
                  <a:gd name="T23" fmla="*/ 771 h 782"/>
                  <a:gd name="T24" fmla="*/ 2850 w 2872"/>
                  <a:gd name="T25" fmla="*/ 771 h 782"/>
                  <a:gd name="T26" fmla="*/ 2850 w 2872"/>
                  <a:gd name="T27" fmla="*/ 11 h 782"/>
                  <a:gd name="T28" fmla="*/ 2872 w 2872"/>
                  <a:gd name="T29" fmla="*/ 11 h 782"/>
                  <a:gd name="T30" fmla="*/ 2872 w 2872"/>
                  <a:gd name="T31" fmla="*/ 771 h 782"/>
                  <a:gd name="T32" fmla="*/ 2872 w 2872"/>
                  <a:gd name="T33" fmla="*/ 782 h 782"/>
                  <a:gd name="T34" fmla="*/ 2861 w 2872"/>
                  <a:gd name="T35" fmla="*/ 782 h 782"/>
                  <a:gd name="T36" fmla="*/ 2861 w 2872"/>
                  <a:gd name="T37" fmla="*/ 771 h 782"/>
                  <a:gd name="T38" fmla="*/ 2872 w 2872"/>
                  <a:gd name="T39" fmla="*/ 771 h 782"/>
                  <a:gd name="T40" fmla="*/ 2861 w 2872"/>
                  <a:gd name="T41" fmla="*/ 782 h 782"/>
                  <a:gd name="T42" fmla="*/ 12 w 2872"/>
                  <a:gd name="T43" fmla="*/ 782 h 782"/>
                  <a:gd name="T44" fmla="*/ 12 w 2872"/>
                  <a:gd name="T45" fmla="*/ 759 h 782"/>
                  <a:gd name="T46" fmla="*/ 2861 w 2872"/>
                  <a:gd name="T47" fmla="*/ 759 h 782"/>
                  <a:gd name="T48" fmla="*/ 2861 w 2872"/>
                  <a:gd name="T49" fmla="*/ 782 h 782"/>
                  <a:gd name="T50" fmla="*/ 12 w 2872"/>
                  <a:gd name="T51" fmla="*/ 782 h 782"/>
                  <a:gd name="T52" fmla="*/ 0 w 2872"/>
                  <a:gd name="T53" fmla="*/ 782 h 782"/>
                  <a:gd name="T54" fmla="*/ 0 w 2872"/>
                  <a:gd name="T55" fmla="*/ 771 h 782"/>
                  <a:gd name="T56" fmla="*/ 12 w 2872"/>
                  <a:gd name="T57" fmla="*/ 771 h 782"/>
                  <a:gd name="T58" fmla="*/ 12 w 2872"/>
                  <a:gd name="T59" fmla="*/ 782 h 782"/>
                  <a:gd name="T60" fmla="*/ 0 w 2872"/>
                  <a:gd name="T61" fmla="*/ 771 h 782"/>
                  <a:gd name="T62" fmla="*/ 0 w 2872"/>
                  <a:gd name="T63" fmla="*/ 11 h 782"/>
                  <a:gd name="T64" fmla="*/ 23 w 2872"/>
                  <a:gd name="T65" fmla="*/ 11 h 782"/>
                  <a:gd name="T66" fmla="*/ 23 w 2872"/>
                  <a:gd name="T67" fmla="*/ 771 h 782"/>
                  <a:gd name="T68" fmla="*/ 0 w 2872"/>
                  <a:gd name="T69" fmla="*/ 771 h 782"/>
                  <a:gd name="T70" fmla="*/ 0 w 2872"/>
                  <a:gd name="T71" fmla="*/ 11 h 782"/>
                  <a:gd name="T72" fmla="*/ 0 w 2872"/>
                  <a:gd name="T73" fmla="*/ 0 h 782"/>
                  <a:gd name="T74" fmla="*/ 12 w 2872"/>
                  <a:gd name="T75" fmla="*/ 0 h 782"/>
                  <a:gd name="T76" fmla="*/ 12 w 2872"/>
                  <a:gd name="T77" fmla="*/ 11 h 782"/>
                  <a:gd name="T78" fmla="*/ 0 w 2872"/>
                  <a:gd name="T79" fmla="*/ 11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72" h="782">
                    <a:moveTo>
                      <a:pt x="12" y="0"/>
                    </a:moveTo>
                    <a:lnTo>
                      <a:pt x="2861" y="0"/>
                    </a:lnTo>
                    <a:lnTo>
                      <a:pt x="2861" y="21"/>
                    </a:lnTo>
                    <a:lnTo>
                      <a:pt x="12" y="21"/>
                    </a:lnTo>
                    <a:lnTo>
                      <a:pt x="12" y="0"/>
                    </a:lnTo>
                    <a:close/>
                    <a:moveTo>
                      <a:pt x="2861" y="0"/>
                    </a:moveTo>
                    <a:lnTo>
                      <a:pt x="2872" y="0"/>
                    </a:lnTo>
                    <a:lnTo>
                      <a:pt x="2872" y="11"/>
                    </a:lnTo>
                    <a:lnTo>
                      <a:pt x="2861" y="11"/>
                    </a:lnTo>
                    <a:lnTo>
                      <a:pt x="2861" y="0"/>
                    </a:lnTo>
                    <a:close/>
                    <a:moveTo>
                      <a:pt x="2872" y="11"/>
                    </a:moveTo>
                    <a:lnTo>
                      <a:pt x="2872" y="771"/>
                    </a:lnTo>
                    <a:lnTo>
                      <a:pt x="2850" y="771"/>
                    </a:lnTo>
                    <a:lnTo>
                      <a:pt x="2850" y="11"/>
                    </a:lnTo>
                    <a:lnTo>
                      <a:pt x="2872" y="11"/>
                    </a:lnTo>
                    <a:close/>
                    <a:moveTo>
                      <a:pt x="2872" y="771"/>
                    </a:moveTo>
                    <a:lnTo>
                      <a:pt x="2872" y="782"/>
                    </a:lnTo>
                    <a:lnTo>
                      <a:pt x="2861" y="782"/>
                    </a:lnTo>
                    <a:lnTo>
                      <a:pt x="2861" y="771"/>
                    </a:lnTo>
                    <a:lnTo>
                      <a:pt x="2872" y="771"/>
                    </a:lnTo>
                    <a:close/>
                    <a:moveTo>
                      <a:pt x="2861" y="782"/>
                    </a:moveTo>
                    <a:lnTo>
                      <a:pt x="12" y="782"/>
                    </a:lnTo>
                    <a:lnTo>
                      <a:pt x="12" y="759"/>
                    </a:lnTo>
                    <a:lnTo>
                      <a:pt x="2861" y="759"/>
                    </a:lnTo>
                    <a:lnTo>
                      <a:pt x="2861" y="782"/>
                    </a:lnTo>
                    <a:close/>
                    <a:moveTo>
                      <a:pt x="12" y="782"/>
                    </a:moveTo>
                    <a:lnTo>
                      <a:pt x="0" y="782"/>
                    </a:lnTo>
                    <a:lnTo>
                      <a:pt x="0" y="771"/>
                    </a:lnTo>
                    <a:lnTo>
                      <a:pt x="12" y="771"/>
                    </a:lnTo>
                    <a:lnTo>
                      <a:pt x="12" y="782"/>
                    </a:lnTo>
                    <a:close/>
                    <a:moveTo>
                      <a:pt x="0" y="771"/>
                    </a:moveTo>
                    <a:lnTo>
                      <a:pt x="0" y="11"/>
                    </a:lnTo>
                    <a:lnTo>
                      <a:pt x="23" y="11"/>
                    </a:lnTo>
                    <a:lnTo>
                      <a:pt x="23" y="771"/>
                    </a:lnTo>
                    <a:lnTo>
                      <a:pt x="0" y="771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31E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14" name="Rectangle 377"/>
              <p:cNvSpPr>
                <a:spLocks noChangeArrowheads="1"/>
              </p:cNvSpPr>
              <p:nvPr/>
            </p:nvSpPr>
            <p:spPr bwMode="auto">
              <a:xfrm>
                <a:off x="3264" y="1856"/>
                <a:ext cx="37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dirty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Matice </a:t>
                </a:r>
                <a:r>
                  <a:rPr kumimoji="0" lang="cs-CZ" altLang="cs-CZ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playout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15" name="Rectangle 378"/>
              <p:cNvSpPr>
                <a:spLocks noChangeArrowheads="1"/>
              </p:cNvSpPr>
              <p:nvPr/>
            </p:nvSpPr>
            <p:spPr bwMode="auto">
              <a:xfrm>
                <a:off x="3581" y="956"/>
                <a:ext cx="557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dirty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Matice </a:t>
                </a:r>
                <a:r>
                  <a:rPr kumimoji="0" lang="cs-CZ" altLang="cs-CZ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playout</a:t>
                </a:r>
                <a:r>
                  <a:rPr kumimoji="0" lang="cs-CZ" altLang="cs-CZ" sz="800" b="0" i="0" u="none" strike="noStrike" cap="none" normalizeH="0" baseline="0" dirty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vstupy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16" name="Rectangle 379"/>
              <p:cNvSpPr>
                <a:spLocks noChangeArrowheads="1"/>
              </p:cNvSpPr>
              <p:nvPr/>
            </p:nvSpPr>
            <p:spPr bwMode="auto">
              <a:xfrm>
                <a:off x="3328" y="1922"/>
                <a:ext cx="35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1" u="none" strike="noStrike" cap="none" normalizeH="0" baseline="0" smtClean="0">
                    <a:ln>
                      <a:noFill/>
                    </a:ln>
                    <a:solidFill>
                      <a:srgbClr val="009846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destinations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17" name="Rectangle 380"/>
              <p:cNvSpPr>
                <a:spLocks noChangeArrowheads="1"/>
              </p:cNvSpPr>
              <p:nvPr/>
            </p:nvSpPr>
            <p:spPr bwMode="auto">
              <a:xfrm>
                <a:off x="3835" y="1003"/>
                <a:ext cx="23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1" u="none" strike="noStrike" cap="none" normalizeH="0" baseline="0" smtClean="0">
                    <a:ln>
                      <a:noFill/>
                    </a:ln>
                    <a:solidFill>
                      <a:srgbClr val="E31E24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sources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18" name="Line 381"/>
              <p:cNvSpPr>
                <a:spLocks noChangeShapeType="1"/>
              </p:cNvSpPr>
              <p:nvPr/>
            </p:nvSpPr>
            <p:spPr bwMode="auto">
              <a:xfrm>
                <a:off x="3138" y="1016"/>
                <a:ext cx="396" cy="0"/>
              </a:xfrm>
              <a:prstGeom prst="line">
                <a:avLst/>
              </a:prstGeom>
              <a:noFill/>
              <a:ln w="0">
                <a:solidFill>
                  <a:srgbClr val="A826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19" name="Freeform 382"/>
              <p:cNvSpPr>
                <a:spLocks/>
              </p:cNvSpPr>
              <p:nvPr/>
            </p:nvSpPr>
            <p:spPr bwMode="auto">
              <a:xfrm>
                <a:off x="3507" y="1001"/>
                <a:ext cx="27" cy="29"/>
              </a:xfrm>
              <a:custGeom>
                <a:avLst/>
                <a:gdLst>
                  <a:gd name="T0" fmla="*/ 0 w 108"/>
                  <a:gd name="T1" fmla="*/ 0 h 118"/>
                  <a:gd name="T2" fmla="*/ 108 w 108"/>
                  <a:gd name="T3" fmla="*/ 59 h 118"/>
                  <a:gd name="T4" fmla="*/ 0 w 108"/>
                  <a:gd name="T5" fmla="*/ 118 h 118"/>
                  <a:gd name="T6" fmla="*/ 0 w 108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8">
                    <a:moveTo>
                      <a:pt x="0" y="0"/>
                    </a:moveTo>
                    <a:lnTo>
                      <a:pt x="108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20" name="Rectangle 383"/>
              <p:cNvSpPr>
                <a:spLocks noChangeArrowheads="1"/>
              </p:cNvSpPr>
              <p:nvPr/>
            </p:nvSpPr>
            <p:spPr bwMode="auto">
              <a:xfrm>
                <a:off x="3217" y="940"/>
                <a:ext cx="22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clean B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21" name="Rectangle 384"/>
              <p:cNvSpPr>
                <a:spLocks noChangeArrowheads="1"/>
              </p:cNvSpPr>
              <p:nvPr/>
            </p:nvSpPr>
            <p:spPr bwMode="auto">
              <a:xfrm>
                <a:off x="3138" y="1377"/>
                <a:ext cx="561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22" name="Freeform 385"/>
              <p:cNvSpPr>
                <a:spLocks/>
              </p:cNvSpPr>
              <p:nvPr/>
            </p:nvSpPr>
            <p:spPr bwMode="auto">
              <a:xfrm>
                <a:off x="3697" y="1365"/>
                <a:ext cx="27" cy="30"/>
              </a:xfrm>
              <a:custGeom>
                <a:avLst/>
                <a:gdLst>
                  <a:gd name="T0" fmla="*/ 0 w 107"/>
                  <a:gd name="T1" fmla="*/ 0 h 117"/>
                  <a:gd name="T2" fmla="*/ 107 w 107"/>
                  <a:gd name="T3" fmla="*/ 59 h 117"/>
                  <a:gd name="T4" fmla="*/ 0 w 107"/>
                  <a:gd name="T5" fmla="*/ 117 h 117"/>
                  <a:gd name="T6" fmla="*/ 0 w 107"/>
                  <a:gd name="T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7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23" name="Freeform 386"/>
              <p:cNvSpPr>
                <a:spLocks noEditPoints="1"/>
              </p:cNvSpPr>
              <p:nvPr/>
            </p:nvSpPr>
            <p:spPr bwMode="auto">
              <a:xfrm>
                <a:off x="3721" y="1282"/>
                <a:ext cx="513" cy="449"/>
              </a:xfrm>
              <a:custGeom>
                <a:avLst/>
                <a:gdLst>
                  <a:gd name="T0" fmla="*/ 11 w 2054"/>
                  <a:gd name="T1" fmla="*/ 0 h 1797"/>
                  <a:gd name="T2" fmla="*/ 2044 w 2054"/>
                  <a:gd name="T3" fmla="*/ 0 h 1797"/>
                  <a:gd name="T4" fmla="*/ 2044 w 2054"/>
                  <a:gd name="T5" fmla="*/ 23 h 1797"/>
                  <a:gd name="T6" fmla="*/ 11 w 2054"/>
                  <a:gd name="T7" fmla="*/ 23 h 1797"/>
                  <a:gd name="T8" fmla="*/ 11 w 2054"/>
                  <a:gd name="T9" fmla="*/ 0 h 1797"/>
                  <a:gd name="T10" fmla="*/ 2044 w 2054"/>
                  <a:gd name="T11" fmla="*/ 0 h 1797"/>
                  <a:gd name="T12" fmla="*/ 2054 w 2054"/>
                  <a:gd name="T13" fmla="*/ 0 h 1797"/>
                  <a:gd name="T14" fmla="*/ 2054 w 2054"/>
                  <a:gd name="T15" fmla="*/ 11 h 1797"/>
                  <a:gd name="T16" fmla="*/ 2044 w 2054"/>
                  <a:gd name="T17" fmla="*/ 11 h 1797"/>
                  <a:gd name="T18" fmla="*/ 2044 w 2054"/>
                  <a:gd name="T19" fmla="*/ 0 h 1797"/>
                  <a:gd name="T20" fmla="*/ 2054 w 2054"/>
                  <a:gd name="T21" fmla="*/ 11 h 1797"/>
                  <a:gd name="T22" fmla="*/ 2054 w 2054"/>
                  <a:gd name="T23" fmla="*/ 1785 h 1797"/>
                  <a:gd name="T24" fmla="*/ 2033 w 2054"/>
                  <a:gd name="T25" fmla="*/ 1785 h 1797"/>
                  <a:gd name="T26" fmla="*/ 2033 w 2054"/>
                  <a:gd name="T27" fmla="*/ 11 h 1797"/>
                  <a:gd name="T28" fmla="*/ 2054 w 2054"/>
                  <a:gd name="T29" fmla="*/ 11 h 1797"/>
                  <a:gd name="T30" fmla="*/ 2054 w 2054"/>
                  <a:gd name="T31" fmla="*/ 1785 h 1797"/>
                  <a:gd name="T32" fmla="*/ 2054 w 2054"/>
                  <a:gd name="T33" fmla="*/ 1797 h 1797"/>
                  <a:gd name="T34" fmla="*/ 2044 w 2054"/>
                  <a:gd name="T35" fmla="*/ 1797 h 1797"/>
                  <a:gd name="T36" fmla="*/ 2044 w 2054"/>
                  <a:gd name="T37" fmla="*/ 1785 h 1797"/>
                  <a:gd name="T38" fmla="*/ 2054 w 2054"/>
                  <a:gd name="T39" fmla="*/ 1785 h 1797"/>
                  <a:gd name="T40" fmla="*/ 2044 w 2054"/>
                  <a:gd name="T41" fmla="*/ 1797 h 1797"/>
                  <a:gd name="T42" fmla="*/ 11 w 2054"/>
                  <a:gd name="T43" fmla="*/ 1797 h 1797"/>
                  <a:gd name="T44" fmla="*/ 11 w 2054"/>
                  <a:gd name="T45" fmla="*/ 1774 h 1797"/>
                  <a:gd name="T46" fmla="*/ 2044 w 2054"/>
                  <a:gd name="T47" fmla="*/ 1774 h 1797"/>
                  <a:gd name="T48" fmla="*/ 2044 w 2054"/>
                  <a:gd name="T49" fmla="*/ 1797 h 1797"/>
                  <a:gd name="T50" fmla="*/ 11 w 2054"/>
                  <a:gd name="T51" fmla="*/ 1797 h 1797"/>
                  <a:gd name="T52" fmla="*/ 0 w 2054"/>
                  <a:gd name="T53" fmla="*/ 1797 h 1797"/>
                  <a:gd name="T54" fmla="*/ 0 w 2054"/>
                  <a:gd name="T55" fmla="*/ 1785 h 1797"/>
                  <a:gd name="T56" fmla="*/ 11 w 2054"/>
                  <a:gd name="T57" fmla="*/ 1785 h 1797"/>
                  <a:gd name="T58" fmla="*/ 11 w 2054"/>
                  <a:gd name="T59" fmla="*/ 1797 h 1797"/>
                  <a:gd name="T60" fmla="*/ 0 w 2054"/>
                  <a:gd name="T61" fmla="*/ 1785 h 1797"/>
                  <a:gd name="T62" fmla="*/ 0 w 2054"/>
                  <a:gd name="T63" fmla="*/ 11 h 1797"/>
                  <a:gd name="T64" fmla="*/ 22 w 2054"/>
                  <a:gd name="T65" fmla="*/ 11 h 1797"/>
                  <a:gd name="T66" fmla="*/ 22 w 2054"/>
                  <a:gd name="T67" fmla="*/ 1785 h 1797"/>
                  <a:gd name="T68" fmla="*/ 0 w 2054"/>
                  <a:gd name="T69" fmla="*/ 1785 h 1797"/>
                  <a:gd name="T70" fmla="*/ 0 w 2054"/>
                  <a:gd name="T71" fmla="*/ 11 h 1797"/>
                  <a:gd name="T72" fmla="*/ 0 w 2054"/>
                  <a:gd name="T73" fmla="*/ 0 h 1797"/>
                  <a:gd name="T74" fmla="*/ 11 w 2054"/>
                  <a:gd name="T75" fmla="*/ 0 h 1797"/>
                  <a:gd name="T76" fmla="*/ 11 w 2054"/>
                  <a:gd name="T77" fmla="*/ 11 h 1797"/>
                  <a:gd name="T78" fmla="*/ 0 w 2054"/>
                  <a:gd name="T79" fmla="*/ 11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54" h="1797">
                    <a:moveTo>
                      <a:pt x="11" y="0"/>
                    </a:moveTo>
                    <a:lnTo>
                      <a:pt x="2044" y="0"/>
                    </a:lnTo>
                    <a:lnTo>
                      <a:pt x="2044" y="23"/>
                    </a:lnTo>
                    <a:lnTo>
                      <a:pt x="11" y="23"/>
                    </a:lnTo>
                    <a:lnTo>
                      <a:pt x="11" y="0"/>
                    </a:lnTo>
                    <a:close/>
                    <a:moveTo>
                      <a:pt x="2044" y="0"/>
                    </a:moveTo>
                    <a:lnTo>
                      <a:pt x="2054" y="0"/>
                    </a:lnTo>
                    <a:lnTo>
                      <a:pt x="2054" y="11"/>
                    </a:lnTo>
                    <a:lnTo>
                      <a:pt x="2044" y="11"/>
                    </a:lnTo>
                    <a:lnTo>
                      <a:pt x="2044" y="0"/>
                    </a:lnTo>
                    <a:close/>
                    <a:moveTo>
                      <a:pt x="2054" y="11"/>
                    </a:moveTo>
                    <a:lnTo>
                      <a:pt x="2054" y="1785"/>
                    </a:lnTo>
                    <a:lnTo>
                      <a:pt x="2033" y="1785"/>
                    </a:lnTo>
                    <a:lnTo>
                      <a:pt x="2033" y="11"/>
                    </a:lnTo>
                    <a:lnTo>
                      <a:pt x="2054" y="11"/>
                    </a:lnTo>
                    <a:close/>
                    <a:moveTo>
                      <a:pt x="2054" y="1785"/>
                    </a:moveTo>
                    <a:lnTo>
                      <a:pt x="2054" y="1797"/>
                    </a:lnTo>
                    <a:lnTo>
                      <a:pt x="2044" y="1797"/>
                    </a:lnTo>
                    <a:lnTo>
                      <a:pt x="2044" y="1785"/>
                    </a:lnTo>
                    <a:lnTo>
                      <a:pt x="2054" y="1785"/>
                    </a:lnTo>
                    <a:close/>
                    <a:moveTo>
                      <a:pt x="2044" y="1797"/>
                    </a:moveTo>
                    <a:lnTo>
                      <a:pt x="11" y="1797"/>
                    </a:lnTo>
                    <a:lnTo>
                      <a:pt x="11" y="1774"/>
                    </a:lnTo>
                    <a:lnTo>
                      <a:pt x="2044" y="1774"/>
                    </a:lnTo>
                    <a:lnTo>
                      <a:pt x="2044" y="1797"/>
                    </a:lnTo>
                    <a:close/>
                    <a:moveTo>
                      <a:pt x="11" y="1797"/>
                    </a:moveTo>
                    <a:lnTo>
                      <a:pt x="0" y="1797"/>
                    </a:lnTo>
                    <a:lnTo>
                      <a:pt x="0" y="1785"/>
                    </a:lnTo>
                    <a:lnTo>
                      <a:pt x="11" y="1785"/>
                    </a:lnTo>
                    <a:lnTo>
                      <a:pt x="11" y="1797"/>
                    </a:lnTo>
                    <a:close/>
                    <a:moveTo>
                      <a:pt x="0" y="1785"/>
                    </a:moveTo>
                    <a:lnTo>
                      <a:pt x="0" y="11"/>
                    </a:lnTo>
                    <a:lnTo>
                      <a:pt x="22" y="11"/>
                    </a:lnTo>
                    <a:lnTo>
                      <a:pt x="22" y="1785"/>
                    </a:lnTo>
                    <a:lnTo>
                      <a:pt x="0" y="1785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24" name="Rectangle 387"/>
              <p:cNvSpPr>
                <a:spLocks noChangeArrowheads="1"/>
              </p:cNvSpPr>
              <p:nvPr/>
            </p:nvSpPr>
            <p:spPr bwMode="auto">
              <a:xfrm>
                <a:off x="3787" y="1304"/>
                <a:ext cx="42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By pass switch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27" name="Freeform 390"/>
              <p:cNvSpPr>
                <a:spLocks/>
              </p:cNvSpPr>
              <p:nvPr/>
            </p:nvSpPr>
            <p:spPr bwMode="auto">
              <a:xfrm>
                <a:off x="3467" y="1567"/>
                <a:ext cx="6" cy="256"/>
              </a:xfrm>
              <a:custGeom>
                <a:avLst/>
                <a:gdLst>
                  <a:gd name="T0" fmla="*/ 0 w 22"/>
                  <a:gd name="T1" fmla="*/ 12 h 1025"/>
                  <a:gd name="T2" fmla="*/ 0 w 22"/>
                  <a:gd name="T3" fmla="*/ 1025 h 1025"/>
                  <a:gd name="T4" fmla="*/ 22 w 22"/>
                  <a:gd name="T5" fmla="*/ 1025 h 1025"/>
                  <a:gd name="T6" fmla="*/ 22 w 22"/>
                  <a:gd name="T7" fmla="*/ 12 h 1025"/>
                  <a:gd name="T8" fmla="*/ 10 w 22"/>
                  <a:gd name="T9" fmla="*/ 0 h 1025"/>
                  <a:gd name="T10" fmla="*/ 0 w 22"/>
                  <a:gd name="T11" fmla="*/ 12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025">
                    <a:moveTo>
                      <a:pt x="0" y="12"/>
                    </a:moveTo>
                    <a:lnTo>
                      <a:pt x="0" y="1025"/>
                    </a:lnTo>
                    <a:lnTo>
                      <a:pt x="22" y="1025"/>
                    </a:lnTo>
                    <a:lnTo>
                      <a:pt x="22" y="12"/>
                    </a:lnTo>
                    <a:lnTo>
                      <a:pt x="1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28" name="Freeform 391"/>
              <p:cNvSpPr>
                <a:spLocks/>
              </p:cNvSpPr>
              <p:nvPr/>
            </p:nvSpPr>
            <p:spPr bwMode="auto">
              <a:xfrm>
                <a:off x="3467" y="1567"/>
                <a:ext cx="3" cy="3"/>
              </a:xfrm>
              <a:custGeom>
                <a:avLst/>
                <a:gdLst>
                  <a:gd name="T0" fmla="*/ 0 w 10"/>
                  <a:gd name="T1" fmla="*/ 12 h 12"/>
                  <a:gd name="T2" fmla="*/ 0 w 10"/>
                  <a:gd name="T3" fmla="*/ 0 h 12"/>
                  <a:gd name="T4" fmla="*/ 10 w 10"/>
                  <a:gd name="T5" fmla="*/ 0 h 12"/>
                  <a:gd name="T6" fmla="*/ 0 w 1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29" name="Rectangle 392"/>
              <p:cNvSpPr>
                <a:spLocks noChangeArrowheads="1"/>
              </p:cNvSpPr>
              <p:nvPr/>
            </p:nvSpPr>
            <p:spPr bwMode="auto">
              <a:xfrm>
                <a:off x="3470" y="1567"/>
                <a:ext cx="229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30" name="Freeform 393"/>
              <p:cNvSpPr>
                <a:spLocks/>
              </p:cNvSpPr>
              <p:nvPr/>
            </p:nvSpPr>
            <p:spPr bwMode="auto">
              <a:xfrm>
                <a:off x="3697" y="1555"/>
                <a:ext cx="27" cy="30"/>
              </a:xfrm>
              <a:custGeom>
                <a:avLst/>
                <a:gdLst>
                  <a:gd name="T0" fmla="*/ 0 w 107"/>
                  <a:gd name="T1" fmla="*/ 0 h 119"/>
                  <a:gd name="T2" fmla="*/ 107 w 107"/>
                  <a:gd name="T3" fmla="*/ 60 h 119"/>
                  <a:gd name="T4" fmla="*/ 0 w 107"/>
                  <a:gd name="T5" fmla="*/ 119 h 119"/>
                  <a:gd name="T6" fmla="*/ 0 w 107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9">
                    <a:moveTo>
                      <a:pt x="0" y="0"/>
                    </a:moveTo>
                    <a:lnTo>
                      <a:pt x="107" y="60"/>
                    </a:lnTo>
                    <a:lnTo>
                      <a:pt x="0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31" name="Rectangle 394"/>
              <p:cNvSpPr>
                <a:spLocks noChangeArrowheads="1"/>
              </p:cNvSpPr>
              <p:nvPr/>
            </p:nvSpPr>
            <p:spPr bwMode="auto">
              <a:xfrm>
                <a:off x="3344" y="1478"/>
                <a:ext cx="26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Emerg B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32" name="Rectangle 395"/>
              <p:cNvSpPr>
                <a:spLocks noChangeArrowheads="1"/>
              </p:cNvSpPr>
              <p:nvPr/>
            </p:nvSpPr>
            <p:spPr bwMode="auto">
              <a:xfrm>
                <a:off x="3677" y="1193"/>
                <a:ext cx="59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obchod vysílací režie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33" name="Rectangle 396"/>
              <p:cNvSpPr>
                <a:spLocks noChangeArrowheads="1"/>
              </p:cNvSpPr>
              <p:nvPr/>
            </p:nvSpPr>
            <p:spPr bwMode="auto">
              <a:xfrm>
                <a:off x="3217" y="1273"/>
                <a:ext cx="22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main B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34" name="Rectangle 397"/>
              <p:cNvSpPr>
                <a:spLocks noChangeArrowheads="1"/>
              </p:cNvSpPr>
              <p:nvPr/>
            </p:nvSpPr>
            <p:spPr bwMode="auto">
              <a:xfrm>
                <a:off x="4848" y="1376"/>
                <a:ext cx="340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35" name="Freeform 398"/>
              <p:cNvSpPr>
                <a:spLocks/>
              </p:cNvSpPr>
              <p:nvPr/>
            </p:nvSpPr>
            <p:spPr bwMode="auto">
              <a:xfrm>
                <a:off x="5185" y="1364"/>
                <a:ext cx="27" cy="30"/>
              </a:xfrm>
              <a:custGeom>
                <a:avLst/>
                <a:gdLst>
                  <a:gd name="T0" fmla="*/ 0 w 106"/>
                  <a:gd name="T1" fmla="*/ 0 h 118"/>
                  <a:gd name="T2" fmla="*/ 106 w 106"/>
                  <a:gd name="T3" fmla="*/ 59 h 118"/>
                  <a:gd name="T4" fmla="*/ 0 w 106"/>
                  <a:gd name="T5" fmla="*/ 118 h 118"/>
                  <a:gd name="T6" fmla="*/ 0 w 106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8">
                    <a:moveTo>
                      <a:pt x="0" y="0"/>
                    </a:moveTo>
                    <a:lnTo>
                      <a:pt x="106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36" name="Rectangle 399"/>
              <p:cNvSpPr>
                <a:spLocks noChangeArrowheads="1"/>
              </p:cNvSpPr>
              <p:nvPr/>
            </p:nvSpPr>
            <p:spPr bwMode="auto">
              <a:xfrm>
                <a:off x="4848" y="1693"/>
                <a:ext cx="340" cy="5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37" name="Freeform 400"/>
              <p:cNvSpPr>
                <a:spLocks/>
              </p:cNvSpPr>
              <p:nvPr/>
            </p:nvSpPr>
            <p:spPr bwMode="auto">
              <a:xfrm>
                <a:off x="5185" y="1681"/>
                <a:ext cx="27" cy="29"/>
              </a:xfrm>
              <a:custGeom>
                <a:avLst/>
                <a:gdLst>
                  <a:gd name="T0" fmla="*/ 0 w 106"/>
                  <a:gd name="T1" fmla="*/ 0 h 118"/>
                  <a:gd name="T2" fmla="*/ 106 w 106"/>
                  <a:gd name="T3" fmla="*/ 59 h 118"/>
                  <a:gd name="T4" fmla="*/ 0 w 106"/>
                  <a:gd name="T5" fmla="*/ 118 h 118"/>
                  <a:gd name="T6" fmla="*/ 0 w 106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8">
                    <a:moveTo>
                      <a:pt x="0" y="0"/>
                    </a:moveTo>
                    <a:lnTo>
                      <a:pt x="106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38" name="Rectangle 401"/>
              <p:cNvSpPr>
                <a:spLocks noChangeArrowheads="1"/>
              </p:cNvSpPr>
              <p:nvPr/>
            </p:nvSpPr>
            <p:spPr bwMode="auto">
              <a:xfrm>
                <a:off x="4848" y="1851"/>
                <a:ext cx="340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39" name="Freeform 402"/>
              <p:cNvSpPr>
                <a:spLocks/>
              </p:cNvSpPr>
              <p:nvPr/>
            </p:nvSpPr>
            <p:spPr bwMode="auto">
              <a:xfrm>
                <a:off x="5185" y="1839"/>
                <a:ext cx="27" cy="30"/>
              </a:xfrm>
              <a:custGeom>
                <a:avLst/>
                <a:gdLst>
                  <a:gd name="T0" fmla="*/ 0 w 106"/>
                  <a:gd name="T1" fmla="*/ 0 h 117"/>
                  <a:gd name="T2" fmla="*/ 106 w 106"/>
                  <a:gd name="T3" fmla="*/ 59 h 117"/>
                  <a:gd name="T4" fmla="*/ 0 w 106"/>
                  <a:gd name="T5" fmla="*/ 117 h 117"/>
                  <a:gd name="T6" fmla="*/ 0 w 106"/>
                  <a:gd name="T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117">
                    <a:moveTo>
                      <a:pt x="0" y="0"/>
                    </a:moveTo>
                    <a:lnTo>
                      <a:pt x="106" y="59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40" name="Freeform 403"/>
              <p:cNvSpPr>
                <a:spLocks noEditPoints="1"/>
              </p:cNvSpPr>
              <p:nvPr/>
            </p:nvSpPr>
            <p:spPr bwMode="auto">
              <a:xfrm>
                <a:off x="4402" y="1265"/>
                <a:ext cx="449" cy="798"/>
              </a:xfrm>
              <a:custGeom>
                <a:avLst/>
                <a:gdLst>
                  <a:gd name="T0" fmla="*/ 11 w 1796"/>
                  <a:gd name="T1" fmla="*/ 0 h 3189"/>
                  <a:gd name="T2" fmla="*/ 1784 w 1796"/>
                  <a:gd name="T3" fmla="*/ 0 h 3189"/>
                  <a:gd name="T4" fmla="*/ 1784 w 1796"/>
                  <a:gd name="T5" fmla="*/ 23 h 3189"/>
                  <a:gd name="T6" fmla="*/ 11 w 1796"/>
                  <a:gd name="T7" fmla="*/ 23 h 3189"/>
                  <a:gd name="T8" fmla="*/ 11 w 1796"/>
                  <a:gd name="T9" fmla="*/ 0 h 3189"/>
                  <a:gd name="T10" fmla="*/ 1784 w 1796"/>
                  <a:gd name="T11" fmla="*/ 0 h 3189"/>
                  <a:gd name="T12" fmla="*/ 1796 w 1796"/>
                  <a:gd name="T13" fmla="*/ 0 h 3189"/>
                  <a:gd name="T14" fmla="*/ 1796 w 1796"/>
                  <a:gd name="T15" fmla="*/ 11 h 3189"/>
                  <a:gd name="T16" fmla="*/ 1784 w 1796"/>
                  <a:gd name="T17" fmla="*/ 11 h 3189"/>
                  <a:gd name="T18" fmla="*/ 1784 w 1796"/>
                  <a:gd name="T19" fmla="*/ 0 h 3189"/>
                  <a:gd name="T20" fmla="*/ 1796 w 1796"/>
                  <a:gd name="T21" fmla="*/ 11 h 3189"/>
                  <a:gd name="T22" fmla="*/ 1796 w 1796"/>
                  <a:gd name="T23" fmla="*/ 3179 h 3189"/>
                  <a:gd name="T24" fmla="*/ 1773 w 1796"/>
                  <a:gd name="T25" fmla="*/ 3179 h 3189"/>
                  <a:gd name="T26" fmla="*/ 1773 w 1796"/>
                  <a:gd name="T27" fmla="*/ 11 h 3189"/>
                  <a:gd name="T28" fmla="*/ 1796 w 1796"/>
                  <a:gd name="T29" fmla="*/ 11 h 3189"/>
                  <a:gd name="T30" fmla="*/ 1796 w 1796"/>
                  <a:gd name="T31" fmla="*/ 3179 h 3189"/>
                  <a:gd name="T32" fmla="*/ 1796 w 1796"/>
                  <a:gd name="T33" fmla="*/ 3189 h 3189"/>
                  <a:gd name="T34" fmla="*/ 1784 w 1796"/>
                  <a:gd name="T35" fmla="*/ 3189 h 3189"/>
                  <a:gd name="T36" fmla="*/ 1784 w 1796"/>
                  <a:gd name="T37" fmla="*/ 3179 h 3189"/>
                  <a:gd name="T38" fmla="*/ 1796 w 1796"/>
                  <a:gd name="T39" fmla="*/ 3179 h 3189"/>
                  <a:gd name="T40" fmla="*/ 1784 w 1796"/>
                  <a:gd name="T41" fmla="*/ 3189 h 3189"/>
                  <a:gd name="T42" fmla="*/ 11 w 1796"/>
                  <a:gd name="T43" fmla="*/ 3189 h 3189"/>
                  <a:gd name="T44" fmla="*/ 11 w 1796"/>
                  <a:gd name="T45" fmla="*/ 3168 h 3189"/>
                  <a:gd name="T46" fmla="*/ 1784 w 1796"/>
                  <a:gd name="T47" fmla="*/ 3168 h 3189"/>
                  <a:gd name="T48" fmla="*/ 1784 w 1796"/>
                  <a:gd name="T49" fmla="*/ 3189 h 3189"/>
                  <a:gd name="T50" fmla="*/ 11 w 1796"/>
                  <a:gd name="T51" fmla="*/ 3189 h 3189"/>
                  <a:gd name="T52" fmla="*/ 0 w 1796"/>
                  <a:gd name="T53" fmla="*/ 3189 h 3189"/>
                  <a:gd name="T54" fmla="*/ 0 w 1796"/>
                  <a:gd name="T55" fmla="*/ 3179 h 3189"/>
                  <a:gd name="T56" fmla="*/ 11 w 1796"/>
                  <a:gd name="T57" fmla="*/ 3179 h 3189"/>
                  <a:gd name="T58" fmla="*/ 11 w 1796"/>
                  <a:gd name="T59" fmla="*/ 3189 h 3189"/>
                  <a:gd name="T60" fmla="*/ 0 w 1796"/>
                  <a:gd name="T61" fmla="*/ 3179 h 3189"/>
                  <a:gd name="T62" fmla="*/ 0 w 1796"/>
                  <a:gd name="T63" fmla="*/ 11 h 3189"/>
                  <a:gd name="T64" fmla="*/ 21 w 1796"/>
                  <a:gd name="T65" fmla="*/ 11 h 3189"/>
                  <a:gd name="T66" fmla="*/ 21 w 1796"/>
                  <a:gd name="T67" fmla="*/ 3179 h 3189"/>
                  <a:gd name="T68" fmla="*/ 0 w 1796"/>
                  <a:gd name="T69" fmla="*/ 3179 h 3189"/>
                  <a:gd name="T70" fmla="*/ 0 w 1796"/>
                  <a:gd name="T71" fmla="*/ 11 h 3189"/>
                  <a:gd name="T72" fmla="*/ 0 w 1796"/>
                  <a:gd name="T73" fmla="*/ 0 h 3189"/>
                  <a:gd name="T74" fmla="*/ 11 w 1796"/>
                  <a:gd name="T75" fmla="*/ 0 h 3189"/>
                  <a:gd name="T76" fmla="*/ 11 w 1796"/>
                  <a:gd name="T77" fmla="*/ 11 h 3189"/>
                  <a:gd name="T78" fmla="*/ 0 w 1796"/>
                  <a:gd name="T79" fmla="*/ 11 h 3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3189">
                    <a:moveTo>
                      <a:pt x="11" y="0"/>
                    </a:moveTo>
                    <a:lnTo>
                      <a:pt x="1784" y="0"/>
                    </a:lnTo>
                    <a:lnTo>
                      <a:pt x="1784" y="23"/>
                    </a:lnTo>
                    <a:lnTo>
                      <a:pt x="11" y="23"/>
                    </a:lnTo>
                    <a:lnTo>
                      <a:pt x="11" y="0"/>
                    </a:lnTo>
                    <a:close/>
                    <a:moveTo>
                      <a:pt x="1784" y="0"/>
                    </a:moveTo>
                    <a:lnTo>
                      <a:pt x="1796" y="0"/>
                    </a:lnTo>
                    <a:lnTo>
                      <a:pt x="1796" y="11"/>
                    </a:lnTo>
                    <a:lnTo>
                      <a:pt x="1784" y="11"/>
                    </a:lnTo>
                    <a:lnTo>
                      <a:pt x="1784" y="0"/>
                    </a:lnTo>
                    <a:close/>
                    <a:moveTo>
                      <a:pt x="1796" y="11"/>
                    </a:moveTo>
                    <a:lnTo>
                      <a:pt x="1796" y="3179"/>
                    </a:lnTo>
                    <a:lnTo>
                      <a:pt x="1773" y="3179"/>
                    </a:lnTo>
                    <a:lnTo>
                      <a:pt x="1773" y="11"/>
                    </a:lnTo>
                    <a:lnTo>
                      <a:pt x="1796" y="11"/>
                    </a:lnTo>
                    <a:close/>
                    <a:moveTo>
                      <a:pt x="1796" y="3179"/>
                    </a:moveTo>
                    <a:lnTo>
                      <a:pt x="1796" y="3189"/>
                    </a:lnTo>
                    <a:lnTo>
                      <a:pt x="1784" y="3189"/>
                    </a:lnTo>
                    <a:lnTo>
                      <a:pt x="1784" y="3179"/>
                    </a:lnTo>
                    <a:lnTo>
                      <a:pt x="1796" y="3179"/>
                    </a:lnTo>
                    <a:close/>
                    <a:moveTo>
                      <a:pt x="1784" y="3189"/>
                    </a:moveTo>
                    <a:lnTo>
                      <a:pt x="11" y="3189"/>
                    </a:lnTo>
                    <a:lnTo>
                      <a:pt x="11" y="3168"/>
                    </a:lnTo>
                    <a:lnTo>
                      <a:pt x="1784" y="3168"/>
                    </a:lnTo>
                    <a:lnTo>
                      <a:pt x="1784" y="3189"/>
                    </a:lnTo>
                    <a:close/>
                    <a:moveTo>
                      <a:pt x="11" y="3189"/>
                    </a:moveTo>
                    <a:lnTo>
                      <a:pt x="0" y="3189"/>
                    </a:lnTo>
                    <a:lnTo>
                      <a:pt x="0" y="3179"/>
                    </a:lnTo>
                    <a:lnTo>
                      <a:pt x="11" y="3179"/>
                    </a:lnTo>
                    <a:lnTo>
                      <a:pt x="11" y="3189"/>
                    </a:lnTo>
                    <a:close/>
                    <a:moveTo>
                      <a:pt x="0" y="3179"/>
                    </a:moveTo>
                    <a:lnTo>
                      <a:pt x="0" y="11"/>
                    </a:lnTo>
                    <a:lnTo>
                      <a:pt x="21" y="11"/>
                    </a:lnTo>
                    <a:lnTo>
                      <a:pt x="21" y="3179"/>
                    </a:lnTo>
                    <a:lnTo>
                      <a:pt x="0" y="3179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41" name="Freeform 404"/>
              <p:cNvSpPr>
                <a:spLocks/>
              </p:cNvSpPr>
              <p:nvPr/>
            </p:nvSpPr>
            <p:spPr bwMode="auto">
              <a:xfrm>
                <a:off x="4484" y="1363"/>
                <a:ext cx="237" cy="127"/>
              </a:xfrm>
              <a:custGeom>
                <a:avLst/>
                <a:gdLst>
                  <a:gd name="T0" fmla="*/ 0 w 951"/>
                  <a:gd name="T1" fmla="*/ 507 h 507"/>
                  <a:gd name="T2" fmla="*/ 444 w 951"/>
                  <a:gd name="T3" fmla="*/ 507 h 507"/>
                  <a:gd name="T4" fmla="*/ 951 w 951"/>
                  <a:gd name="T5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1" h="507">
                    <a:moveTo>
                      <a:pt x="0" y="507"/>
                    </a:moveTo>
                    <a:lnTo>
                      <a:pt x="444" y="507"/>
                    </a:lnTo>
                    <a:lnTo>
                      <a:pt x="951" y="0"/>
                    </a:lnTo>
                  </a:path>
                </a:pathLst>
              </a:custGeom>
              <a:noFill/>
              <a:ln w="1588">
                <a:solidFill>
                  <a:srgbClr val="2B2A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42" name="Line 405"/>
              <p:cNvSpPr>
                <a:spLocks noChangeShapeType="1"/>
              </p:cNvSpPr>
              <p:nvPr/>
            </p:nvSpPr>
            <p:spPr bwMode="auto">
              <a:xfrm flipH="1" flipV="1">
                <a:off x="4595" y="1490"/>
                <a:ext cx="142" cy="127"/>
              </a:xfrm>
              <a:prstGeom prst="line">
                <a:avLst/>
              </a:prstGeom>
              <a:noFill/>
              <a:ln w="1588">
                <a:solidFill>
                  <a:srgbClr val="2B2A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43" name="Rectangle 406"/>
              <p:cNvSpPr>
                <a:spLocks noChangeArrowheads="1"/>
              </p:cNvSpPr>
              <p:nvPr/>
            </p:nvSpPr>
            <p:spPr bwMode="auto">
              <a:xfrm>
                <a:off x="4468" y="1968"/>
                <a:ext cx="32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rozděl. zes.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44" name="Rectangle 407"/>
              <p:cNvSpPr>
                <a:spLocks noChangeArrowheads="1"/>
              </p:cNvSpPr>
              <p:nvPr/>
            </p:nvSpPr>
            <p:spPr bwMode="auto">
              <a:xfrm>
                <a:off x="4898" y="1538"/>
                <a:ext cx="27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0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PGM B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45" name="Freeform 408"/>
              <p:cNvSpPr>
                <a:spLocks noEditPoints="1"/>
              </p:cNvSpPr>
              <p:nvPr/>
            </p:nvSpPr>
            <p:spPr bwMode="auto">
              <a:xfrm>
                <a:off x="622" y="934"/>
                <a:ext cx="748" cy="137"/>
              </a:xfrm>
              <a:custGeom>
                <a:avLst/>
                <a:gdLst>
                  <a:gd name="T0" fmla="*/ 10 w 2993"/>
                  <a:gd name="T1" fmla="*/ 0 h 548"/>
                  <a:gd name="T2" fmla="*/ 2982 w 2993"/>
                  <a:gd name="T3" fmla="*/ 0 h 548"/>
                  <a:gd name="T4" fmla="*/ 2982 w 2993"/>
                  <a:gd name="T5" fmla="*/ 22 h 548"/>
                  <a:gd name="T6" fmla="*/ 10 w 2993"/>
                  <a:gd name="T7" fmla="*/ 22 h 548"/>
                  <a:gd name="T8" fmla="*/ 10 w 2993"/>
                  <a:gd name="T9" fmla="*/ 0 h 548"/>
                  <a:gd name="T10" fmla="*/ 2982 w 2993"/>
                  <a:gd name="T11" fmla="*/ 0 h 548"/>
                  <a:gd name="T12" fmla="*/ 2993 w 2993"/>
                  <a:gd name="T13" fmla="*/ 0 h 548"/>
                  <a:gd name="T14" fmla="*/ 2993 w 2993"/>
                  <a:gd name="T15" fmla="*/ 11 h 548"/>
                  <a:gd name="T16" fmla="*/ 2982 w 2993"/>
                  <a:gd name="T17" fmla="*/ 11 h 548"/>
                  <a:gd name="T18" fmla="*/ 2982 w 2993"/>
                  <a:gd name="T19" fmla="*/ 0 h 548"/>
                  <a:gd name="T20" fmla="*/ 2993 w 2993"/>
                  <a:gd name="T21" fmla="*/ 11 h 548"/>
                  <a:gd name="T22" fmla="*/ 2993 w 2993"/>
                  <a:gd name="T23" fmla="*/ 537 h 548"/>
                  <a:gd name="T24" fmla="*/ 2971 w 2993"/>
                  <a:gd name="T25" fmla="*/ 537 h 548"/>
                  <a:gd name="T26" fmla="*/ 2971 w 2993"/>
                  <a:gd name="T27" fmla="*/ 11 h 548"/>
                  <a:gd name="T28" fmla="*/ 2993 w 2993"/>
                  <a:gd name="T29" fmla="*/ 11 h 548"/>
                  <a:gd name="T30" fmla="*/ 2993 w 2993"/>
                  <a:gd name="T31" fmla="*/ 537 h 548"/>
                  <a:gd name="T32" fmla="*/ 2993 w 2993"/>
                  <a:gd name="T33" fmla="*/ 548 h 548"/>
                  <a:gd name="T34" fmla="*/ 2982 w 2993"/>
                  <a:gd name="T35" fmla="*/ 548 h 548"/>
                  <a:gd name="T36" fmla="*/ 2982 w 2993"/>
                  <a:gd name="T37" fmla="*/ 537 h 548"/>
                  <a:gd name="T38" fmla="*/ 2993 w 2993"/>
                  <a:gd name="T39" fmla="*/ 537 h 548"/>
                  <a:gd name="T40" fmla="*/ 2982 w 2993"/>
                  <a:gd name="T41" fmla="*/ 548 h 548"/>
                  <a:gd name="T42" fmla="*/ 10 w 2993"/>
                  <a:gd name="T43" fmla="*/ 548 h 548"/>
                  <a:gd name="T44" fmla="*/ 10 w 2993"/>
                  <a:gd name="T45" fmla="*/ 526 h 548"/>
                  <a:gd name="T46" fmla="*/ 2982 w 2993"/>
                  <a:gd name="T47" fmla="*/ 526 h 548"/>
                  <a:gd name="T48" fmla="*/ 2982 w 2993"/>
                  <a:gd name="T49" fmla="*/ 548 h 548"/>
                  <a:gd name="T50" fmla="*/ 10 w 2993"/>
                  <a:gd name="T51" fmla="*/ 548 h 548"/>
                  <a:gd name="T52" fmla="*/ 0 w 2993"/>
                  <a:gd name="T53" fmla="*/ 548 h 548"/>
                  <a:gd name="T54" fmla="*/ 0 w 2993"/>
                  <a:gd name="T55" fmla="*/ 537 h 548"/>
                  <a:gd name="T56" fmla="*/ 10 w 2993"/>
                  <a:gd name="T57" fmla="*/ 537 h 548"/>
                  <a:gd name="T58" fmla="*/ 10 w 2993"/>
                  <a:gd name="T59" fmla="*/ 548 h 548"/>
                  <a:gd name="T60" fmla="*/ 0 w 2993"/>
                  <a:gd name="T61" fmla="*/ 537 h 548"/>
                  <a:gd name="T62" fmla="*/ 0 w 2993"/>
                  <a:gd name="T63" fmla="*/ 11 h 548"/>
                  <a:gd name="T64" fmla="*/ 21 w 2993"/>
                  <a:gd name="T65" fmla="*/ 11 h 548"/>
                  <a:gd name="T66" fmla="*/ 21 w 2993"/>
                  <a:gd name="T67" fmla="*/ 537 h 548"/>
                  <a:gd name="T68" fmla="*/ 0 w 2993"/>
                  <a:gd name="T69" fmla="*/ 537 h 548"/>
                  <a:gd name="T70" fmla="*/ 0 w 2993"/>
                  <a:gd name="T71" fmla="*/ 11 h 548"/>
                  <a:gd name="T72" fmla="*/ 0 w 2993"/>
                  <a:gd name="T73" fmla="*/ 0 h 548"/>
                  <a:gd name="T74" fmla="*/ 10 w 2993"/>
                  <a:gd name="T75" fmla="*/ 0 h 548"/>
                  <a:gd name="T76" fmla="*/ 10 w 2993"/>
                  <a:gd name="T77" fmla="*/ 11 h 548"/>
                  <a:gd name="T78" fmla="*/ 0 w 2993"/>
                  <a:gd name="T79" fmla="*/ 1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93" h="548">
                    <a:moveTo>
                      <a:pt x="10" y="0"/>
                    </a:moveTo>
                    <a:lnTo>
                      <a:pt x="2982" y="0"/>
                    </a:lnTo>
                    <a:lnTo>
                      <a:pt x="2982" y="22"/>
                    </a:lnTo>
                    <a:lnTo>
                      <a:pt x="10" y="22"/>
                    </a:lnTo>
                    <a:lnTo>
                      <a:pt x="10" y="0"/>
                    </a:lnTo>
                    <a:close/>
                    <a:moveTo>
                      <a:pt x="2982" y="0"/>
                    </a:moveTo>
                    <a:lnTo>
                      <a:pt x="2993" y="0"/>
                    </a:lnTo>
                    <a:lnTo>
                      <a:pt x="2993" y="11"/>
                    </a:lnTo>
                    <a:lnTo>
                      <a:pt x="2982" y="11"/>
                    </a:lnTo>
                    <a:lnTo>
                      <a:pt x="2982" y="0"/>
                    </a:lnTo>
                    <a:close/>
                    <a:moveTo>
                      <a:pt x="2993" y="11"/>
                    </a:moveTo>
                    <a:lnTo>
                      <a:pt x="2993" y="537"/>
                    </a:lnTo>
                    <a:lnTo>
                      <a:pt x="2971" y="537"/>
                    </a:lnTo>
                    <a:lnTo>
                      <a:pt x="2971" y="11"/>
                    </a:lnTo>
                    <a:lnTo>
                      <a:pt x="2993" y="11"/>
                    </a:lnTo>
                    <a:close/>
                    <a:moveTo>
                      <a:pt x="2993" y="537"/>
                    </a:moveTo>
                    <a:lnTo>
                      <a:pt x="2993" y="548"/>
                    </a:lnTo>
                    <a:lnTo>
                      <a:pt x="2982" y="548"/>
                    </a:lnTo>
                    <a:lnTo>
                      <a:pt x="2982" y="537"/>
                    </a:lnTo>
                    <a:lnTo>
                      <a:pt x="2993" y="537"/>
                    </a:lnTo>
                    <a:close/>
                    <a:moveTo>
                      <a:pt x="2982" y="548"/>
                    </a:moveTo>
                    <a:lnTo>
                      <a:pt x="10" y="548"/>
                    </a:lnTo>
                    <a:lnTo>
                      <a:pt x="10" y="526"/>
                    </a:lnTo>
                    <a:lnTo>
                      <a:pt x="2982" y="526"/>
                    </a:lnTo>
                    <a:lnTo>
                      <a:pt x="2982" y="548"/>
                    </a:lnTo>
                    <a:close/>
                    <a:moveTo>
                      <a:pt x="10" y="548"/>
                    </a:moveTo>
                    <a:lnTo>
                      <a:pt x="0" y="548"/>
                    </a:lnTo>
                    <a:lnTo>
                      <a:pt x="0" y="537"/>
                    </a:lnTo>
                    <a:lnTo>
                      <a:pt x="10" y="537"/>
                    </a:lnTo>
                    <a:lnTo>
                      <a:pt x="10" y="548"/>
                    </a:lnTo>
                    <a:close/>
                    <a:moveTo>
                      <a:pt x="0" y="537"/>
                    </a:moveTo>
                    <a:lnTo>
                      <a:pt x="0" y="11"/>
                    </a:lnTo>
                    <a:lnTo>
                      <a:pt x="21" y="11"/>
                    </a:lnTo>
                    <a:lnTo>
                      <a:pt x="21" y="537"/>
                    </a:lnTo>
                    <a:lnTo>
                      <a:pt x="0" y="537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46" name="Rectangle 409"/>
              <p:cNvSpPr>
                <a:spLocks noChangeArrowheads="1"/>
              </p:cNvSpPr>
              <p:nvPr/>
            </p:nvSpPr>
            <p:spPr bwMode="auto">
              <a:xfrm>
                <a:off x="973" y="958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playout</a:t>
                </a:r>
                <a:r>
                  <a:rPr kumimoji="0" lang="cs-CZ" altLang="cs-CZ" sz="800" b="0" i="0" u="none" strike="noStrike" cap="none" normalizeH="0" baseline="0" dirty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cs-CZ" altLang="cs-CZ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client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48" name="Freeform 411"/>
              <p:cNvSpPr>
                <a:spLocks noEditPoints="1"/>
              </p:cNvSpPr>
              <p:nvPr/>
            </p:nvSpPr>
            <p:spPr bwMode="auto">
              <a:xfrm>
                <a:off x="622" y="1171"/>
                <a:ext cx="748" cy="137"/>
              </a:xfrm>
              <a:custGeom>
                <a:avLst/>
                <a:gdLst>
                  <a:gd name="T0" fmla="*/ 10 w 2993"/>
                  <a:gd name="T1" fmla="*/ 0 h 549"/>
                  <a:gd name="T2" fmla="*/ 2982 w 2993"/>
                  <a:gd name="T3" fmla="*/ 0 h 549"/>
                  <a:gd name="T4" fmla="*/ 2982 w 2993"/>
                  <a:gd name="T5" fmla="*/ 23 h 549"/>
                  <a:gd name="T6" fmla="*/ 10 w 2993"/>
                  <a:gd name="T7" fmla="*/ 23 h 549"/>
                  <a:gd name="T8" fmla="*/ 10 w 2993"/>
                  <a:gd name="T9" fmla="*/ 0 h 549"/>
                  <a:gd name="T10" fmla="*/ 2982 w 2993"/>
                  <a:gd name="T11" fmla="*/ 0 h 549"/>
                  <a:gd name="T12" fmla="*/ 2993 w 2993"/>
                  <a:gd name="T13" fmla="*/ 0 h 549"/>
                  <a:gd name="T14" fmla="*/ 2993 w 2993"/>
                  <a:gd name="T15" fmla="*/ 12 h 549"/>
                  <a:gd name="T16" fmla="*/ 2982 w 2993"/>
                  <a:gd name="T17" fmla="*/ 12 h 549"/>
                  <a:gd name="T18" fmla="*/ 2982 w 2993"/>
                  <a:gd name="T19" fmla="*/ 0 h 549"/>
                  <a:gd name="T20" fmla="*/ 2993 w 2993"/>
                  <a:gd name="T21" fmla="*/ 12 h 549"/>
                  <a:gd name="T22" fmla="*/ 2993 w 2993"/>
                  <a:gd name="T23" fmla="*/ 538 h 549"/>
                  <a:gd name="T24" fmla="*/ 2971 w 2993"/>
                  <a:gd name="T25" fmla="*/ 538 h 549"/>
                  <a:gd name="T26" fmla="*/ 2971 w 2993"/>
                  <a:gd name="T27" fmla="*/ 12 h 549"/>
                  <a:gd name="T28" fmla="*/ 2993 w 2993"/>
                  <a:gd name="T29" fmla="*/ 12 h 549"/>
                  <a:gd name="T30" fmla="*/ 2993 w 2993"/>
                  <a:gd name="T31" fmla="*/ 538 h 549"/>
                  <a:gd name="T32" fmla="*/ 2993 w 2993"/>
                  <a:gd name="T33" fmla="*/ 549 h 549"/>
                  <a:gd name="T34" fmla="*/ 2982 w 2993"/>
                  <a:gd name="T35" fmla="*/ 549 h 549"/>
                  <a:gd name="T36" fmla="*/ 2982 w 2993"/>
                  <a:gd name="T37" fmla="*/ 538 h 549"/>
                  <a:gd name="T38" fmla="*/ 2993 w 2993"/>
                  <a:gd name="T39" fmla="*/ 538 h 549"/>
                  <a:gd name="T40" fmla="*/ 2982 w 2993"/>
                  <a:gd name="T41" fmla="*/ 549 h 549"/>
                  <a:gd name="T42" fmla="*/ 10 w 2993"/>
                  <a:gd name="T43" fmla="*/ 549 h 549"/>
                  <a:gd name="T44" fmla="*/ 10 w 2993"/>
                  <a:gd name="T45" fmla="*/ 526 h 549"/>
                  <a:gd name="T46" fmla="*/ 2982 w 2993"/>
                  <a:gd name="T47" fmla="*/ 526 h 549"/>
                  <a:gd name="T48" fmla="*/ 2982 w 2993"/>
                  <a:gd name="T49" fmla="*/ 549 h 549"/>
                  <a:gd name="T50" fmla="*/ 10 w 2993"/>
                  <a:gd name="T51" fmla="*/ 549 h 549"/>
                  <a:gd name="T52" fmla="*/ 0 w 2993"/>
                  <a:gd name="T53" fmla="*/ 549 h 549"/>
                  <a:gd name="T54" fmla="*/ 0 w 2993"/>
                  <a:gd name="T55" fmla="*/ 538 h 549"/>
                  <a:gd name="T56" fmla="*/ 10 w 2993"/>
                  <a:gd name="T57" fmla="*/ 538 h 549"/>
                  <a:gd name="T58" fmla="*/ 10 w 2993"/>
                  <a:gd name="T59" fmla="*/ 549 h 549"/>
                  <a:gd name="T60" fmla="*/ 0 w 2993"/>
                  <a:gd name="T61" fmla="*/ 538 h 549"/>
                  <a:gd name="T62" fmla="*/ 0 w 2993"/>
                  <a:gd name="T63" fmla="*/ 12 h 549"/>
                  <a:gd name="T64" fmla="*/ 21 w 2993"/>
                  <a:gd name="T65" fmla="*/ 12 h 549"/>
                  <a:gd name="T66" fmla="*/ 21 w 2993"/>
                  <a:gd name="T67" fmla="*/ 538 h 549"/>
                  <a:gd name="T68" fmla="*/ 0 w 2993"/>
                  <a:gd name="T69" fmla="*/ 538 h 549"/>
                  <a:gd name="T70" fmla="*/ 0 w 2993"/>
                  <a:gd name="T71" fmla="*/ 12 h 549"/>
                  <a:gd name="T72" fmla="*/ 0 w 2993"/>
                  <a:gd name="T73" fmla="*/ 0 h 549"/>
                  <a:gd name="T74" fmla="*/ 10 w 2993"/>
                  <a:gd name="T75" fmla="*/ 0 h 549"/>
                  <a:gd name="T76" fmla="*/ 10 w 2993"/>
                  <a:gd name="T77" fmla="*/ 12 h 549"/>
                  <a:gd name="T78" fmla="*/ 0 w 2993"/>
                  <a:gd name="T79" fmla="*/ 1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93" h="549">
                    <a:moveTo>
                      <a:pt x="10" y="0"/>
                    </a:moveTo>
                    <a:lnTo>
                      <a:pt x="2982" y="0"/>
                    </a:lnTo>
                    <a:lnTo>
                      <a:pt x="2982" y="23"/>
                    </a:lnTo>
                    <a:lnTo>
                      <a:pt x="10" y="23"/>
                    </a:lnTo>
                    <a:lnTo>
                      <a:pt x="10" y="0"/>
                    </a:lnTo>
                    <a:close/>
                    <a:moveTo>
                      <a:pt x="2982" y="0"/>
                    </a:moveTo>
                    <a:lnTo>
                      <a:pt x="2993" y="0"/>
                    </a:lnTo>
                    <a:lnTo>
                      <a:pt x="2993" y="12"/>
                    </a:lnTo>
                    <a:lnTo>
                      <a:pt x="2982" y="12"/>
                    </a:lnTo>
                    <a:lnTo>
                      <a:pt x="2982" y="0"/>
                    </a:lnTo>
                    <a:close/>
                    <a:moveTo>
                      <a:pt x="2993" y="12"/>
                    </a:moveTo>
                    <a:lnTo>
                      <a:pt x="2993" y="538"/>
                    </a:lnTo>
                    <a:lnTo>
                      <a:pt x="2971" y="538"/>
                    </a:lnTo>
                    <a:lnTo>
                      <a:pt x="2971" y="12"/>
                    </a:lnTo>
                    <a:lnTo>
                      <a:pt x="2993" y="12"/>
                    </a:lnTo>
                    <a:close/>
                    <a:moveTo>
                      <a:pt x="2993" y="538"/>
                    </a:moveTo>
                    <a:lnTo>
                      <a:pt x="2993" y="549"/>
                    </a:lnTo>
                    <a:lnTo>
                      <a:pt x="2982" y="549"/>
                    </a:lnTo>
                    <a:lnTo>
                      <a:pt x="2982" y="538"/>
                    </a:lnTo>
                    <a:lnTo>
                      <a:pt x="2993" y="538"/>
                    </a:lnTo>
                    <a:close/>
                    <a:moveTo>
                      <a:pt x="2982" y="549"/>
                    </a:moveTo>
                    <a:lnTo>
                      <a:pt x="10" y="549"/>
                    </a:lnTo>
                    <a:lnTo>
                      <a:pt x="10" y="526"/>
                    </a:lnTo>
                    <a:lnTo>
                      <a:pt x="2982" y="526"/>
                    </a:lnTo>
                    <a:lnTo>
                      <a:pt x="2982" y="549"/>
                    </a:lnTo>
                    <a:close/>
                    <a:moveTo>
                      <a:pt x="10" y="549"/>
                    </a:moveTo>
                    <a:lnTo>
                      <a:pt x="0" y="549"/>
                    </a:lnTo>
                    <a:lnTo>
                      <a:pt x="0" y="538"/>
                    </a:lnTo>
                    <a:lnTo>
                      <a:pt x="10" y="538"/>
                    </a:lnTo>
                    <a:lnTo>
                      <a:pt x="10" y="549"/>
                    </a:lnTo>
                    <a:close/>
                    <a:moveTo>
                      <a:pt x="0" y="538"/>
                    </a:moveTo>
                    <a:lnTo>
                      <a:pt x="0" y="12"/>
                    </a:lnTo>
                    <a:lnTo>
                      <a:pt x="21" y="12"/>
                    </a:lnTo>
                    <a:lnTo>
                      <a:pt x="21" y="538"/>
                    </a:lnTo>
                    <a:lnTo>
                      <a:pt x="0" y="538"/>
                    </a:lnTo>
                    <a:close/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49" name="Rectangle 412"/>
              <p:cNvSpPr>
                <a:spLocks noChangeArrowheads="1"/>
              </p:cNvSpPr>
              <p:nvPr/>
            </p:nvSpPr>
            <p:spPr bwMode="auto">
              <a:xfrm>
                <a:off x="972" y="1168"/>
                <a:ext cx="39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playout client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51" name="Rectangle 414"/>
              <p:cNvSpPr>
                <a:spLocks noChangeArrowheads="1"/>
              </p:cNvSpPr>
              <p:nvPr/>
            </p:nvSpPr>
            <p:spPr bwMode="auto">
              <a:xfrm>
                <a:off x="2152" y="1247"/>
                <a:ext cx="16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spare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52" name="Rectangle 415"/>
              <p:cNvSpPr>
                <a:spLocks noChangeArrowheads="1"/>
              </p:cNvSpPr>
              <p:nvPr/>
            </p:nvSpPr>
            <p:spPr bwMode="auto">
              <a:xfrm>
                <a:off x="2200" y="1120"/>
                <a:ext cx="1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DR_B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53" name="Rectangle 416"/>
              <p:cNvSpPr>
                <a:spLocks noChangeArrowheads="1"/>
              </p:cNvSpPr>
              <p:nvPr/>
            </p:nvSpPr>
            <p:spPr bwMode="auto">
              <a:xfrm>
                <a:off x="1377" y="1216"/>
                <a:ext cx="1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DR_B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54" name="Rectangle 417"/>
              <p:cNvSpPr>
                <a:spLocks noChangeArrowheads="1"/>
              </p:cNvSpPr>
              <p:nvPr/>
            </p:nvSpPr>
            <p:spPr bwMode="auto">
              <a:xfrm>
                <a:off x="757" y="1231"/>
                <a:ext cx="51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Disaster</a:t>
                </a:r>
                <a:r>
                  <a:rPr kumimoji="0" lang="cs-CZ" altLang="cs-CZ" sz="800" b="0" i="0" u="none" strike="noStrike" cap="none" normalizeH="0" baseline="0" dirty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cs-CZ" altLang="cs-CZ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Recovery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55" name="Rectangle 418"/>
              <p:cNvSpPr>
                <a:spLocks noChangeArrowheads="1"/>
              </p:cNvSpPr>
              <p:nvPr/>
            </p:nvSpPr>
            <p:spPr bwMode="auto">
              <a:xfrm>
                <a:off x="744" y="740"/>
                <a:ext cx="19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Star B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56" name="Rectangle 419"/>
              <p:cNvSpPr>
                <a:spLocks noChangeArrowheads="1"/>
              </p:cNvSpPr>
              <p:nvPr/>
            </p:nvSpPr>
            <p:spPr bwMode="auto">
              <a:xfrm>
                <a:off x="643" y="1374"/>
                <a:ext cx="25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Star BC 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57" name="Line 420"/>
              <p:cNvSpPr>
                <a:spLocks noChangeShapeType="1"/>
              </p:cNvSpPr>
              <p:nvPr/>
            </p:nvSpPr>
            <p:spPr bwMode="auto">
              <a:xfrm>
                <a:off x="877" y="816"/>
                <a:ext cx="0" cy="95"/>
              </a:xfrm>
              <a:prstGeom prst="line">
                <a:avLst/>
              </a:prstGeom>
              <a:noFill/>
              <a:ln w="0">
                <a:solidFill>
                  <a:srgbClr val="2B2A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58" name="Freeform 421"/>
              <p:cNvSpPr>
                <a:spLocks/>
              </p:cNvSpPr>
              <p:nvPr/>
            </p:nvSpPr>
            <p:spPr bwMode="auto">
              <a:xfrm>
                <a:off x="860" y="872"/>
                <a:ext cx="34" cy="39"/>
              </a:xfrm>
              <a:custGeom>
                <a:avLst/>
                <a:gdLst>
                  <a:gd name="T0" fmla="*/ 136 w 136"/>
                  <a:gd name="T1" fmla="*/ 0 h 157"/>
                  <a:gd name="T2" fmla="*/ 132 w 136"/>
                  <a:gd name="T3" fmla="*/ 1 h 157"/>
                  <a:gd name="T4" fmla="*/ 128 w 136"/>
                  <a:gd name="T5" fmla="*/ 4 h 157"/>
                  <a:gd name="T6" fmla="*/ 126 w 136"/>
                  <a:gd name="T7" fmla="*/ 5 h 157"/>
                  <a:gd name="T8" fmla="*/ 122 w 136"/>
                  <a:gd name="T9" fmla="*/ 6 h 157"/>
                  <a:gd name="T10" fmla="*/ 119 w 136"/>
                  <a:gd name="T11" fmla="*/ 7 h 157"/>
                  <a:gd name="T12" fmla="*/ 116 w 136"/>
                  <a:gd name="T13" fmla="*/ 8 h 157"/>
                  <a:gd name="T14" fmla="*/ 113 w 136"/>
                  <a:gd name="T15" fmla="*/ 10 h 157"/>
                  <a:gd name="T16" fmla="*/ 109 w 136"/>
                  <a:gd name="T17" fmla="*/ 11 h 157"/>
                  <a:gd name="T18" fmla="*/ 107 w 136"/>
                  <a:gd name="T19" fmla="*/ 11 h 157"/>
                  <a:gd name="T20" fmla="*/ 103 w 136"/>
                  <a:gd name="T21" fmla="*/ 12 h 157"/>
                  <a:gd name="T22" fmla="*/ 101 w 136"/>
                  <a:gd name="T23" fmla="*/ 13 h 157"/>
                  <a:gd name="T24" fmla="*/ 97 w 136"/>
                  <a:gd name="T25" fmla="*/ 13 h 157"/>
                  <a:gd name="T26" fmla="*/ 94 w 136"/>
                  <a:gd name="T27" fmla="*/ 14 h 157"/>
                  <a:gd name="T28" fmla="*/ 91 w 136"/>
                  <a:gd name="T29" fmla="*/ 14 h 157"/>
                  <a:gd name="T30" fmla="*/ 88 w 136"/>
                  <a:gd name="T31" fmla="*/ 16 h 157"/>
                  <a:gd name="T32" fmla="*/ 84 w 136"/>
                  <a:gd name="T33" fmla="*/ 16 h 157"/>
                  <a:gd name="T34" fmla="*/ 82 w 136"/>
                  <a:gd name="T35" fmla="*/ 17 h 157"/>
                  <a:gd name="T36" fmla="*/ 78 w 136"/>
                  <a:gd name="T37" fmla="*/ 17 h 157"/>
                  <a:gd name="T38" fmla="*/ 74 w 136"/>
                  <a:gd name="T39" fmla="*/ 17 h 157"/>
                  <a:gd name="T40" fmla="*/ 72 w 136"/>
                  <a:gd name="T41" fmla="*/ 17 h 157"/>
                  <a:gd name="T42" fmla="*/ 68 w 136"/>
                  <a:gd name="T43" fmla="*/ 17 h 157"/>
                  <a:gd name="T44" fmla="*/ 66 w 136"/>
                  <a:gd name="T45" fmla="*/ 17 h 157"/>
                  <a:gd name="T46" fmla="*/ 62 w 136"/>
                  <a:gd name="T47" fmla="*/ 17 h 157"/>
                  <a:gd name="T48" fmla="*/ 59 w 136"/>
                  <a:gd name="T49" fmla="*/ 17 h 157"/>
                  <a:gd name="T50" fmla="*/ 56 w 136"/>
                  <a:gd name="T51" fmla="*/ 17 h 157"/>
                  <a:gd name="T52" fmla="*/ 53 w 136"/>
                  <a:gd name="T53" fmla="*/ 16 h 157"/>
                  <a:gd name="T54" fmla="*/ 49 w 136"/>
                  <a:gd name="T55" fmla="*/ 16 h 157"/>
                  <a:gd name="T56" fmla="*/ 47 w 136"/>
                  <a:gd name="T57" fmla="*/ 16 h 157"/>
                  <a:gd name="T58" fmla="*/ 43 w 136"/>
                  <a:gd name="T59" fmla="*/ 14 h 157"/>
                  <a:gd name="T60" fmla="*/ 40 w 136"/>
                  <a:gd name="T61" fmla="*/ 14 h 157"/>
                  <a:gd name="T62" fmla="*/ 37 w 136"/>
                  <a:gd name="T63" fmla="*/ 13 h 157"/>
                  <a:gd name="T64" fmla="*/ 34 w 136"/>
                  <a:gd name="T65" fmla="*/ 13 h 157"/>
                  <a:gd name="T66" fmla="*/ 30 w 136"/>
                  <a:gd name="T67" fmla="*/ 12 h 157"/>
                  <a:gd name="T68" fmla="*/ 28 w 136"/>
                  <a:gd name="T69" fmla="*/ 11 h 157"/>
                  <a:gd name="T70" fmla="*/ 24 w 136"/>
                  <a:gd name="T71" fmla="*/ 10 h 157"/>
                  <a:gd name="T72" fmla="*/ 22 w 136"/>
                  <a:gd name="T73" fmla="*/ 8 h 157"/>
                  <a:gd name="T74" fmla="*/ 18 w 136"/>
                  <a:gd name="T75" fmla="*/ 8 h 157"/>
                  <a:gd name="T76" fmla="*/ 14 w 136"/>
                  <a:gd name="T77" fmla="*/ 7 h 157"/>
                  <a:gd name="T78" fmla="*/ 12 w 136"/>
                  <a:gd name="T79" fmla="*/ 5 h 157"/>
                  <a:gd name="T80" fmla="*/ 8 w 136"/>
                  <a:gd name="T81" fmla="*/ 4 h 157"/>
                  <a:gd name="T82" fmla="*/ 5 w 136"/>
                  <a:gd name="T83" fmla="*/ 2 h 157"/>
                  <a:gd name="T84" fmla="*/ 2 w 136"/>
                  <a:gd name="T85" fmla="*/ 1 h 157"/>
                  <a:gd name="T86" fmla="*/ 67 w 136"/>
                  <a:gd name="T8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" h="157">
                    <a:moveTo>
                      <a:pt x="67" y="157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34" y="1"/>
                    </a:lnTo>
                    <a:lnTo>
                      <a:pt x="133" y="1"/>
                    </a:lnTo>
                    <a:lnTo>
                      <a:pt x="132" y="1"/>
                    </a:lnTo>
                    <a:lnTo>
                      <a:pt x="131" y="2"/>
                    </a:lnTo>
                    <a:lnTo>
                      <a:pt x="130" y="2"/>
                    </a:lnTo>
                    <a:lnTo>
                      <a:pt x="128" y="4"/>
                    </a:lnTo>
                    <a:lnTo>
                      <a:pt x="127" y="4"/>
                    </a:lnTo>
                    <a:lnTo>
                      <a:pt x="127" y="4"/>
                    </a:lnTo>
                    <a:lnTo>
                      <a:pt x="126" y="5"/>
                    </a:lnTo>
                    <a:lnTo>
                      <a:pt x="125" y="5"/>
                    </a:lnTo>
                    <a:lnTo>
                      <a:pt x="124" y="5"/>
                    </a:lnTo>
                    <a:lnTo>
                      <a:pt x="122" y="6"/>
                    </a:lnTo>
                    <a:lnTo>
                      <a:pt x="121" y="6"/>
                    </a:lnTo>
                    <a:lnTo>
                      <a:pt x="120" y="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18" y="8"/>
                    </a:lnTo>
                    <a:lnTo>
                      <a:pt x="116" y="8"/>
                    </a:lnTo>
                    <a:lnTo>
                      <a:pt x="115" y="8"/>
                    </a:lnTo>
                    <a:lnTo>
                      <a:pt x="114" y="8"/>
                    </a:lnTo>
                    <a:lnTo>
                      <a:pt x="113" y="10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09" y="11"/>
                    </a:lnTo>
                    <a:lnTo>
                      <a:pt x="109" y="11"/>
                    </a:lnTo>
                    <a:lnTo>
                      <a:pt x="108" y="11"/>
                    </a:lnTo>
                    <a:lnTo>
                      <a:pt x="107" y="11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103" y="12"/>
                    </a:lnTo>
                    <a:lnTo>
                      <a:pt x="102" y="12"/>
                    </a:lnTo>
                    <a:lnTo>
                      <a:pt x="101" y="13"/>
                    </a:lnTo>
                    <a:lnTo>
                      <a:pt x="101" y="13"/>
                    </a:lnTo>
                    <a:lnTo>
                      <a:pt x="100" y="13"/>
                    </a:lnTo>
                    <a:lnTo>
                      <a:pt x="98" y="13"/>
                    </a:lnTo>
                    <a:lnTo>
                      <a:pt x="97" y="13"/>
                    </a:lnTo>
                    <a:lnTo>
                      <a:pt x="96" y="14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2" y="14"/>
                    </a:lnTo>
                    <a:lnTo>
                      <a:pt x="91" y="14"/>
                    </a:lnTo>
                    <a:lnTo>
                      <a:pt x="90" y="16"/>
                    </a:lnTo>
                    <a:lnTo>
                      <a:pt x="89" y="16"/>
                    </a:lnTo>
                    <a:lnTo>
                      <a:pt x="88" y="16"/>
                    </a:lnTo>
                    <a:lnTo>
                      <a:pt x="86" y="16"/>
                    </a:lnTo>
                    <a:lnTo>
                      <a:pt x="85" y="16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2" y="17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7" y="17"/>
                    </a:lnTo>
                    <a:lnTo>
                      <a:pt x="76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68" y="17"/>
                    </a:lnTo>
                    <a:lnTo>
                      <a:pt x="67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4" y="17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7" y="157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59" name="Line 422"/>
              <p:cNvSpPr>
                <a:spLocks noChangeShapeType="1"/>
              </p:cNvSpPr>
              <p:nvPr/>
            </p:nvSpPr>
            <p:spPr bwMode="auto">
              <a:xfrm flipV="1">
                <a:off x="845" y="1307"/>
                <a:ext cx="0" cy="63"/>
              </a:xfrm>
              <a:prstGeom prst="line">
                <a:avLst/>
              </a:prstGeom>
              <a:noFill/>
              <a:ln w="0">
                <a:solidFill>
                  <a:srgbClr val="2B2A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60" name="Freeform 423"/>
              <p:cNvSpPr>
                <a:spLocks/>
              </p:cNvSpPr>
              <p:nvPr/>
            </p:nvSpPr>
            <p:spPr bwMode="auto">
              <a:xfrm>
                <a:off x="828" y="1307"/>
                <a:ext cx="34" cy="40"/>
              </a:xfrm>
              <a:custGeom>
                <a:avLst/>
                <a:gdLst>
                  <a:gd name="T0" fmla="*/ 0 w 135"/>
                  <a:gd name="T1" fmla="*/ 158 h 158"/>
                  <a:gd name="T2" fmla="*/ 3 w 135"/>
                  <a:gd name="T3" fmla="*/ 156 h 158"/>
                  <a:gd name="T4" fmla="*/ 7 w 135"/>
                  <a:gd name="T5" fmla="*/ 155 h 158"/>
                  <a:gd name="T6" fmla="*/ 9 w 135"/>
                  <a:gd name="T7" fmla="*/ 154 h 158"/>
                  <a:gd name="T8" fmla="*/ 13 w 135"/>
                  <a:gd name="T9" fmla="*/ 152 h 158"/>
                  <a:gd name="T10" fmla="*/ 17 w 135"/>
                  <a:gd name="T11" fmla="*/ 151 h 158"/>
                  <a:gd name="T12" fmla="*/ 19 w 135"/>
                  <a:gd name="T13" fmla="*/ 150 h 158"/>
                  <a:gd name="T14" fmla="*/ 23 w 135"/>
                  <a:gd name="T15" fmla="*/ 149 h 158"/>
                  <a:gd name="T16" fmla="*/ 25 w 135"/>
                  <a:gd name="T17" fmla="*/ 148 h 158"/>
                  <a:gd name="T18" fmla="*/ 29 w 135"/>
                  <a:gd name="T19" fmla="*/ 146 h 158"/>
                  <a:gd name="T20" fmla="*/ 32 w 135"/>
                  <a:gd name="T21" fmla="*/ 146 h 158"/>
                  <a:gd name="T22" fmla="*/ 35 w 135"/>
                  <a:gd name="T23" fmla="*/ 145 h 158"/>
                  <a:gd name="T24" fmla="*/ 38 w 135"/>
                  <a:gd name="T25" fmla="*/ 144 h 158"/>
                  <a:gd name="T26" fmla="*/ 42 w 135"/>
                  <a:gd name="T27" fmla="*/ 144 h 158"/>
                  <a:gd name="T28" fmla="*/ 44 w 135"/>
                  <a:gd name="T29" fmla="*/ 143 h 158"/>
                  <a:gd name="T30" fmla="*/ 48 w 135"/>
                  <a:gd name="T31" fmla="*/ 143 h 158"/>
                  <a:gd name="T32" fmla="*/ 51 w 135"/>
                  <a:gd name="T33" fmla="*/ 142 h 158"/>
                  <a:gd name="T34" fmla="*/ 54 w 135"/>
                  <a:gd name="T35" fmla="*/ 142 h 158"/>
                  <a:gd name="T36" fmla="*/ 57 w 135"/>
                  <a:gd name="T37" fmla="*/ 142 h 158"/>
                  <a:gd name="T38" fmla="*/ 61 w 135"/>
                  <a:gd name="T39" fmla="*/ 142 h 158"/>
                  <a:gd name="T40" fmla="*/ 63 w 135"/>
                  <a:gd name="T41" fmla="*/ 142 h 158"/>
                  <a:gd name="T42" fmla="*/ 67 w 135"/>
                  <a:gd name="T43" fmla="*/ 142 h 158"/>
                  <a:gd name="T44" fmla="*/ 69 w 135"/>
                  <a:gd name="T45" fmla="*/ 142 h 158"/>
                  <a:gd name="T46" fmla="*/ 73 w 135"/>
                  <a:gd name="T47" fmla="*/ 142 h 158"/>
                  <a:gd name="T48" fmla="*/ 77 w 135"/>
                  <a:gd name="T49" fmla="*/ 142 h 158"/>
                  <a:gd name="T50" fmla="*/ 79 w 135"/>
                  <a:gd name="T51" fmla="*/ 142 h 158"/>
                  <a:gd name="T52" fmla="*/ 83 w 135"/>
                  <a:gd name="T53" fmla="*/ 142 h 158"/>
                  <a:gd name="T54" fmla="*/ 86 w 135"/>
                  <a:gd name="T55" fmla="*/ 143 h 158"/>
                  <a:gd name="T56" fmla="*/ 89 w 135"/>
                  <a:gd name="T57" fmla="*/ 143 h 158"/>
                  <a:gd name="T58" fmla="*/ 92 w 135"/>
                  <a:gd name="T59" fmla="*/ 143 h 158"/>
                  <a:gd name="T60" fmla="*/ 96 w 135"/>
                  <a:gd name="T61" fmla="*/ 144 h 158"/>
                  <a:gd name="T62" fmla="*/ 98 w 135"/>
                  <a:gd name="T63" fmla="*/ 145 h 158"/>
                  <a:gd name="T64" fmla="*/ 102 w 135"/>
                  <a:gd name="T65" fmla="*/ 145 h 158"/>
                  <a:gd name="T66" fmla="*/ 104 w 135"/>
                  <a:gd name="T67" fmla="*/ 146 h 158"/>
                  <a:gd name="T68" fmla="*/ 108 w 135"/>
                  <a:gd name="T69" fmla="*/ 148 h 158"/>
                  <a:gd name="T70" fmla="*/ 111 w 135"/>
                  <a:gd name="T71" fmla="*/ 148 h 158"/>
                  <a:gd name="T72" fmla="*/ 114 w 135"/>
                  <a:gd name="T73" fmla="*/ 149 h 158"/>
                  <a:gd name="T74" fmla="*/ 117 w 135"/>
                  <a:gd name="T75" fmla="*/ 150 h 158"/>
                  <a:gd name="T76" fmla="*/ 121 w 135"/>
                  <a:gd name="T77" fmla="*/ 151 h 158"/>
                  <a:gd name="T78" fmla="*/ 123 w 135"/>
                  <a:gd name="T79" fmla="*/ 152 h 158"/>
                  <a:gd name="T80" fmla="*/ 127 w 135"/>
                  <a:gd name="T81" fmla="*/ 154 h 158"/>
                  <a:gd name="T82" fmla="*/ 131 w 135"/>
                  <a:gd name="T83" fmla="*/ 156 h 158"/>
                  <a:gd name="T84" fmla="*/ 133 w 135"/>
                  <a:gd name="T85" fmla="*/ 157 h 158"/>
                  <a:gd name="T86" fmla="*/ 68 w 135"/>
                  <a:gd name="T8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" h="158">
                    <a:moveTo>
                      <a:pt x="68" y="0"/>
                    </a:moveTo>
                    <a:lnTo>
                      <a:pt x="0" y="158"/>
                    </a:lnTo>
                    <a:lnTo>
                      <a:pt x="0" y="158"/>
                    </a:lnTo>
                    <a:lnTo>
                      <a:pt x="1" y="157"/>
                    </a:lnTo>
                    <a:lnTo>
                      <a:pt x="2" y="157"/>
                    </a:lnTo>
                    <a:lnTo>
                      <a:pt x="3" y="156"/>
                    </a:lnTo>
                    <a:lnTo>
                      <a:pt x="5" y="156"/>
                    </a:lnTo>
                    <a:lnTo>
                      <a:pt x="6" y="156"/>
                    </a:lnTo>
                    <a:lnTo>
                      <a:pt x="7" y="155"/>
                    </a:lnTo>
                    <a:lnTo>
                      <a:pt x="8" y="155"/>
                    </a:lnTo>
                    <a:lnTo>
                      <a:pt x="8" y="154"/>
                    </a:lnTo>
                    <a:lnTo>
                      <a:pt x="9" y="154"/>
                    </a:lnTo>
                    <a:lnTo>
                      <a:pt x="11" y="154"/>
                    </a:lnTo>
                    <a:lnTo>
                      <a:pt x="12" y="152"/>
                    </a:lnTo>
                    <a:lnTo>
                      <a:pt x="13" y="152"/>
                    </a:lnTo>
                    <a:lnTo>
                      <a:pt x="14" y="152"/>
                    </a:lnTo>
                    <a:lnTo>
                      <a:pt x="15" y="151"/>
                    </a:lnTo>
                    <a:lnTo>
                      <a:pt x="17" y="151"/>
                    </a:lnTo>
                    <a:lnTo>
                      <a:pt x="17" y="151"/>
                    </a:lnTo>
                    <a:lnTo>
                      <a:pt x="18" y="150"/>
                    </a:lnTo>
                    <a:lnTo>
                      <a:pt x="19" y="150"/>
                    </a:lnTo>
                    <a:lnTo>
                      <a:pt x="20" y="150"/>
                    </a:lnTo>
                    <a:lnTo>
                      <a:pt x="21" y="149"/>
                    </a:lnTo>
                    <a:lnTo>
                      <a:pt x="23" y="149"/>
                    </a:lnTo>
                    <a:lnTo>
                      <a:pt x="24" y="149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8"/>
                    </a:lnTo>
                    <a:lnTo>
                      <a:pt x="27" y="148"/>
                    </a:lnTo>
                    <a:lnTo>
                      <a:pt x="29" y="146"/>
                    </a:lnTo>
                    <a:lnTo>
                      <a:pt x="30" y="146"/>
                    </a:lnTo>
                    <a:lnTo>
                      <a:pt x="31" y="146"/>
                    </a:lnTo>
                    <a:lnTo>
                      <a:pt x="32" y="146"/>
                    </a:lnTo>
                    <a:lnTo>
                      <a:pt x="33" y="145"/>
                    </a:lnTo>
                    <a:lnTo>
                      <a:pt x="35" y="145"/>
                    </a:lnTo>
                    <a:lnTo>
                      <a:pt x="35" y="145"/>
                    </a:lnTo>
                    <a:lnTo>
                      <a:pt x="36" y="145"/>
                    </a:lnTo>
                    <a:lnTo>
                      <a:pt x="37" y="145"/>
                    </a:lnTo>
                    <a:lnTo>
                      <a:pt x="38" y="144"/>
                    </a:lnTo>
                    <a:lnTo>
                      <a:pt x="39" y="144"/>
                    </a:lnTo>
                    <a:lnTo>
                      <a:pt x="41" y="144"/>
                    </a:lnTo>
                    <a:lnTo>
                      <a:pt x="42" y="144"/>
                    </a:lnTo>
                    <a:lnTo>
                      <a:pt x="43" y="144"/>
                    </a:lnTo>
                    <a:lnTo>
                      <a:pt x="43" y="143"/>
                    </a:lnTo>
                    <a:lnTo>
                      <a:pt x="44" y="143"/>
                    </a:lnTo>
                    <a:lnTo>
                      <a:pt x="45" y="143"/>
                    </a:lnTo>
                    <a:lnTo>
                      <a:pt x="47" y="143"/>
                    </a:lnTo>
                    <a:lnTo>
                      <a:pt x="48" y="143"/>
                    </a:lnTo>
                    <a:lnTo>
                      <a:pt x="49" y="143"/>
                    </a:lnTo>
                    <a:lnTo>
                      <a:pt x="50" y="143"/>
                    </a:lnTo>
                    <a:lnTo>
                      <a:pt x="51" y="142"/>
                    </a:lnTo>
                    <a:lnTo>
                      <a:pt x="51" y="142"/>
                    </a:lnTo>
                    <a:lnTo>
                      <a:pt x="53" y="142"/>
                    </a:lnTo>
                    <a:lnTo>
                      <a:pt x="54" y="142"/>
                    </a:lnTo>
                    <a:lnTo>
                      <a:pt x="55" y="142"/>
                    </a:lnTo>
                    <a:lnTo>
                      <a:pt x="56" y="142"/>
                    </a:lnTo>
                    <a:lnTo>
                      <a:pt x="57" y="142"/>
                    </a:lnTo>
                    <a:lnTo>
                      <a:pt x="59" y="142"/>
                    </a:lnTo>
                    <a:lnTo>
                      <a:pt x="60" y="142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62" y="142"/>
                    </a:lnTo>
                    <a:lnTo>
                      <a:pt x="63" y="142"/>
                    </a:lnTo>
                    <a:lnTo>
                      <a:pt x="65" y="142"/>
                    </a:lnTo>
                    <a:lnTo>
                      <a:pt x="66" y="142"/>
                    </a:lnTo>
                    <a:lnTo>
                      <a:pt x="67" y="142"/>
                    </a:lnTo>
                    <a:lnTo>
                      <a:pt x="68" y="142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71" y="142"/>
                    </a:lnTo>
                    <a:lnTo>
                      <a:pt x="72" y="142"/>
                    </a:lnTo>
                    <a:lnTo>
                      <a:pt x="73" y="142"/>
                    </a:lnTo>
                    <a:lnTo>
                      <a:pt x="74" y="142"/>
                    </a:lnTo>
                    <a:lnTo>
                      <a:pt x="75" y="142"/>
                    </a:lnTo>
                    <a:lnTo>
                      <a:pt x="77" y="142"/>
                    </a:lnTo>
                    <a:lnTo>
                      <a:pt x="78" y="142"/>
                    </a:lnTo>
                    <a:lnTo>
                      <a:pt x="78" y="142"/>
                    </a:lnTo>
                    <a:lnTo>
                      <a:pt x="79" y="142"/>
                    </a:lnTo>
                    <a:lnTo>
                      <a:pt x="80" y="142"/>
                    </a:lnTo>
                    <a:lnTo>
                      <a:pt x="81" y="142"/>
                    </a:lnTo>
                    <a:lnTo>
                      <a:pt x="83" y="142"/>
                    </a:lnTo>
                    <a:lnTo>
                      <a:pt x="84" y="142"/>
                    </a:lnTo>
                    <a:lnTo>
                      <a:pt x="85" y="142"/>
                    </a:lnTo>
                    <a:lnTo>
                      <a:pt x="86" y="143"/>
                    </a:lnTo>
                    <a:lnTo>
                      <a:pt x="87" y="143"/>
                    </a:lnTo>
                    <a:lnTo>
                      <a:pt x="87" y="143"/>
                    </a:lnTo>
                    <a:lnTo>
                      <a:pt x="89" y="143"/>
                    </a:lnTo>
                    <a:lnTo>
                      <a:pt x="90" y="143"/>
                    </a:lnTo>
                    <a:lnTo>
                      <a:pt x="91" y="143"/>
                    </a:lnTo>
                    <a:lnTo>
                      <a:pt x="92" y="143"/>
                    </a:lnTo>
                    <a:lnTo>
                      <a:pt x="93" y="144"/>
                    </a:lnTo>
                    <a:lnTo>
                      <a:pt x="95" y="144"/>
                    </a:lnTo>
                    <a:lnTo>
                      <a:pt x="96" y="144"/>
                    </a:lnTo>
                    <a:lnTo>
                      <a:pt x="96" y="144"/>
                    </a:lnTo>
                    <a:lnTo>
                      <a:pt x="97" y="144"/>
                    </a:lnTo>
                    <a:lnTo>
                      <a:pt x="98" y="145"/>
                    </a:lnTo>
                    <a:lnTo>
                      <a:pt x="99" y="145"/>
                    </a:lnTo>
                    <a:lnTo>
                      <a:pt x="101" y="145"/>
                    </a:lnTo>
                    <a:lnTo>
                      <a:pt x="102" y="145"/>
                    </a:lnTo>
                    <a:lnTo>
                      <a:pt x="103" y="145"/>
                    </a:lnTo>
                    <a:lnTo>
                      <a:pt x="104" y="146"/>
                    </a:lnTo>
                    <a:lnTo>
                      <a:pt x="104" y="146"/>
                    </a:lnTo>
                    <a:lnTo>
                      <a:pt x="105" y="146"/>
                    </a:lnTo>
                    <a:lnTo>
                      <a:pt x="107" y="146"/>
                    </a:lnTo>
                    <a:lnTo>
                      <a:pt x="108" y="148"/>
                    </a:lnTo>
                    <a:lnTo>
                      <a:pt x="109" y="148"/>
                    </a:lnTo>
                    <a:lnTo>
                      <a:pt x="110" y="148"/>
                    </a:lnTo>
                    <a:lnTo>
                      <a:pt x="111" y="148"/>
                    </a:lnTo>
                    <a:lnTo>
                      <a:pt x="113" y="149"/>
                    </a:lnTo>
                    <a:lnTo>
                      <a:pt x="114" y="149"/>
                    </a:lnTo>
                    <a:lnTo>
                      <a:pt x="114" y="149"/>
                    </a:lnTo>
                    <a:lnTo>
                      <a:pt x="115" y="150"/>
                    </a:lnTo>
                    <a:lnTo>
                      <a:pt x="116" y="150"/>
                    </a:lnTo>
                    <a:lnTo>
                      <a:pt x="117" y="150"/>
                    </a:lnTo>
                    <a:lnTo>
                      <a:pt x="119" y="151"/>
                    </a:lnTo>
                    <a:lnTo>
                      <a:pt x="120" y="151"/>
                    </a:lnTo>
                    <a:lnTo>
                      <a:pt x="121" y="151"/>
                    </a:lnTo>
                    <a:lnTo>
                      <a:pt x="122" y="152"/>
                    </a:lnTo>
                    <a:lnTo>
                      <a:pt x="122" y="152"/>
                    </a:lnTo>
                    <a:lnTo>
                      <a:pt x="123" y="152"/>
                    </a:lnTo>
                    <a:lnTo>
                      <a:pt x="125" y="154"/>
                    </a:lnTo>
                    <a:lnTo>
                      <a:pt x="126" y="154"/>
                    </a:lnTo>
                    <a:lnTo>
                      <a:pt x="127" y="154"/>
                    </a:lnTo>
                    <a:lnTo>
                      <a:pt x="128" y="155"/>
                    </a:lnTo>
                    <a:lnTo>
                      <a:pt x="129" y="155"/>
                    </a:lnTo>
                    <a:lnTo>
                      <a:pt x="131" y="156"/>
                    </a:lnTo>
                    <a:lnTo>
                      <a:pt x="131" y="156"/>
                    </a:lnTo>
                    <a:lnTo>
                      <a:pt x="132" y="156"/>
                    </a:lnTo>
                    <a:lnTo>
                      <a:pt x="133" y="157"/>
                    </a:lnTo>
                    <a:lnTo>
                      <a:pt x="134" y="157"/>
                    </a:lnTo>
                    <a:lnTo>
                      <a:pt x="135" y="15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61" name="Rectangle 424"/>
              <p:cNvSpPr>
                <a:spLocks noChangeArrowheads="1"/>
              </p:cNvSpPr>
              <p:nvPr/>
            </p:nvSpPr>
            <p:spPr bwMode="auto">
              <a:xfrm>
                <a:off x="1209" y="468"/>
                <a:ext cx="713" cy="190"/>
              </a:xfrm>
              <a:prstGeom prst="rect">
                <a:avLst/>
              </a:prstGeom>
              <a:solidFill>
                <a:srgbClr val="B7C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62" name="Freeform 425"/>
              <p:cNvSpPr>
                <a:spLocks noEditPoints="1"/>
              </p:cNvSpPr>
              <p:nvPr/>
            </p:nvSpPr>
            <p:spPr bwMode="auto">
              <a:xfrm>
                <a:off x="1206" y="465"/>
                <a:ext cx="719" cy="196"/>
              </a:xfrm>
              <a:custGeom>
                <a:avLst/>
                <a:gdLst>
                  <a:gd name="T0" fmla="*/ 11 w 2872"/>
                  <a:gd name="T1" fmla="*/ 0 h 782"/>
                  <a:gd name="T2" fmla="*/ 2861 w 2872"/>
                  <a:gd name="T3" fmla="*/ 0 h 782"/>
                  <a:gd name="T4" fmla="*/ 2861 w 2872"/>
                  <a:gd name="T5" fmla="*/ 23 h 782"/>
                  <a:gd name="T6" fmla="*/ 11 w 2872"/>
                  <a:gd name="T7" fmla="*/ 23 h 782"/>
                  <a:gd name="T8" fmla="*/ 11 w 2872"/>
                  <a:gd name="T9" fmla="*/ 0 h 782"/>
                  <a:gd name="T10" fmla="*/ 2861 w 2872"/>
                  <a:gd name="T11" fmla="*/ 0 h 782"/>
                  <a:gd name="T12" fmla="*/ 2872 w 2872"/>
                  <a:gd name="T13" fmla="*/ 0 h 782"/>
                  <a:gd name="T14" fmla="*/ 2872 w 2872"/>
                  <a:gd name="T15" fmla="*/ 11 h 782"/>
                  <a:gd name="T16" fmla="*/ 2861 w 2872"/>
                  <a:gd name="T17" fmla="*/ 11 h 782"/>
                  <a:gd name="T18" fmla="*/ 2861 w 2872"/>
                  <a:gd name="T19" fmla="*/ 0 h 782"/>
                  <a:gd name="T20" fmla="*/ 2872 w 2872"/>
                  <a:gd name="T21" fmla="*/ 11 h 782"/>
                  <a:gd name="T22" fmla="*/ 2872 w 2872"/>
                  <a:gd name="T23" fmla="*/ 772 h 782"/>
                  <a:gd name="T24" fmla="*/ 2849 w 2872"/>
                  <a:gd name="T25" fmla="*/ 772 h 782"/>
                  <a:gd name="T26" fmla="*/ 2849 w 2872"/>
                  <a:gd name="T27" fmla="*/ 11 h 782"/>
                  <a:gd name="T28" fmla="*/ 2872 w 2872"/>
                  <a:gd name="T29" fmla="*/ 11 h 782"/>
                  <a:gd name="T30" fmla="*/ 2872 w 2872"/>
                  <a:gd name="T31" fmla="*/ 772 h 782"/>
                  <a:gd name="T32" fmla="*/ 2872 w 2872"/>
                  <a:gd name="T33" fmla="*/ 782 h 782"/>
                  <a:gd name="T34" fmla="*/ 2861 w 2872"/>
                  <a:gd name="T35" fmla="*/ 782 h 782"/>
                  <a:gd name="T36" fmla="*/ 2861 w 2872"/>
                  <a:gd name="T37" fmla="*/ 772 h 782"/>
                  <a:gd name="T38" fmla="*/ 2872 w 2872"/>
                  <a:gd name="T39" fmla="*/ 772 h 782"/>
                  <a:gd name="T40" fmla="*/ 2861 w 2872"/>
                  <a:gd name="T41" fmla="*/ 782 h 782"/>
                  <a:gd name="T42" fmla="*/ 11 w 2872"/>
                  <a:gd name="T43" fmla="*/ 782 h 782"/>
                  <a:gd name="T44" fmla="*/ 11 w 2872"/>
                  <a:gd name="T45" fmla="*/ 761 h 782"/>
                  <a:gd name="T46" fmla="*/ 2861 w 2872"/>
                  <a:gd name="T47" fmla="*/ 761 h 782"/>
                  <a:gd name="T48" fmla="*/ 2861 w 2872"/>
                  <a:gd name="T49" fmla="*/ 782 h 782"/>
                  <a:gd name="T50" fmla="*/ 11 w 2872"/>
                  <a:gd name="T51" fmla="*/ 782 h 782"/>
                  <a:gd name="T52" fmla="*/ 0 w 2872"/>
                  <a:gd name="T53" fmla="*/ 782 h 782"/>
                  <a:gd name="T54" fmla="*/ 0 w 2872"/>
                  <a:gd name="T55" fmla="*/ 772 h 782"/>
                  <a:gd name="T56" fmla="*/ 11 w 2872"/>
                  <a:gd name="T57" fmla="*/ 772 h 782"/>
                  <a:gd name="T58" fmla="*/ 11 w 2872"/>
                  <a:gd name="T59" fmla="*/ 782 h 782"/>
                  <a:gd name="T60" fmla="*/ 0 w 2872"/>
                  <a:gd name="T61" fmla="*/ 772 h 782"/>
                  <a:gd name="T62" fmla="*/ 0 w 2872"/>
                  <a:gd name="T63" fmla="*/ 11 h 782"/>
                  <a:gd name="T64" fmla="*/ 21 w 2872"/>
                  <a:gd name="T65" fmla="*/ 11 h 782"/>
                  <a:gd name="T66" fmla="*/ 21 w 2872"/>
                  <a:gd name="T67" fmla="*/ 772 h 782"/>
                  <a:gd name="T68" fmla="*/ 0 w 2872"/>
                  <a:gd name="T69" fmla="*/ 772 h 782"/>
                  <a:gd name="T70" fmla="*/ 0 w 2872"/>
                  <a:gd name="T71" fmla="*/ 11 h 782"/>
                  <a:gd name="T72" fmla="*/ 0 w 2872"/>
                  <a:gd name="T73" fmla="*/ 0 h 782"/>
                  <a:gd name="T74" fmla="*/ 11 w 2872"/>
                  <a:gd name="T75" fmla="*/ 0 h 782"/>
                  <a:gd name="T76" fmla="*/ 11 w 2872"/>
                  <a:gd name="T77" fmla="*/ 11 h 782"/>
                  <a:gd name="T78" fmla="*/ 0 w 2872"/>
                  <a:gd name="T79" fmla="*/ 11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72" h="782">
                    <a:moveTo>
                      <a:pt x="11" y="0"/>
                    </a:moveTo>
                    <a:lnTo>
                      <a:pt x="2861" y="0"/>
                    </a:lnTo>
                    <a:lnTo>
                      <a:pt x="2861" y="23"/>
                    </a:lnTo>
                    <a:lnTo>
                      <a:pt x="11" y="23"/>
                    </a:lnTo>
                    <a:lnTo>
                      <a:pt x="11" y="0"/>
                    </a:lnTo>
                    <a:close/>
                    <a:moveTo>
                      <a:pt x="2861" y="0"/>
                    </a:moveTo>
                    <a:lnTo>
                      <a:pt x="2872" y="0"/>
                    </a:lnTo>
                    <a:lnTo>
                      <a:pt x="2872" y="11"/>
                    </a:lnTo>
                    <a:lnTo>
                      <a:pt x="2861" y="11"/>
                    </a:lnTo>
                    <a:lnTo>
                      <a:pt x="2861" y="0"/>
                    </a:lnTo>
                    <a:close/>
                    <a:moveTo>
                      <a:pt x="2872" y="11"/>
                    </a:moveTo>
                    <a:lnTo>
                      <a:pt x="2872" y="772"/>
                    </a:lnTo>
                    <a:lnTo>
                      <a:pt x="2849" y="772"/>
                    </a:lnTo>
                    <a:lnTo>
                      <a:pt x="2849" y="11"/>
                    </a:lnTo>
                    <a:lnTo>
                      <a:pt x="2872" y="11"/>
                    </a:lnTo>
                    <a:close/>
                    <a:moveTo>
                      <a:pt x="2872" y="772"/>
                    </a:moveTo>
                    <a:lnTo>
                      <a:pt x="2872" y="782"/>
                    </a:lnTo>
                    <a:lnTo>
                      <a:pt x="2861" y="782"/>
                    </a:lnTo>
                    <a:lnTo>
                      <a:pt x="2861" y="772"/>
                    </a:lnTo>
                    <a:lnTo>
                      <a:pt x="2872" y="772"/>
                    </a:lnTo>
                    <a:close/>
                    <a:moveTo>
                      <a:pt x="2861" y="782"/>
                    </a:moveTo>
                    <a:lnTo>
                      <a:pt x="11" y="782"/>
                    </a:lnTo>
                    <a:lnTo>
                      <a:pt x="11" y="761"/>
                    </a:lnTo>
                    <a:lnTo>
                      <a:pt x="2861" y="761"/>
                    </a:lnTo>
                    <a:lnTo>
                      <a:pt x="2861" y="782"/>
                    </a:lnTo>
                    <a:close/>
                    <a:moveTo>
                      <a:pt x="11" y="782"/>
                    </a:moveTo>
                    <a:lnTo>
                      <a:pt x="0" y="782"/>
                    </a:lnTo>
                    <a:lnTo>
                      <a:pt x="0" y="772"/>
                    </a:lnTo>
                    <a:lnTo>
                      <a:pt x="11" y="772"/>
                    </a:lnTo>
                    <a:lnTo>
                      <a:pt x="11" y="782"/>
                    </a:lnTo>
                    <a:close/>
                    <a:moveTo>
                      <a:pt x="0" y="772"/>
                    </a:moveTo>
                    <a:lnTo>
                      <a:pt x="0" y="11"/>
                    </a:lnTo>
                    <a:lnTo>
                      <a:pt x="21" y="11"/>
                    </a:lnTo>
                    <a:lnTo>
                      <a:pt x="21" y="772"/>
                    </a:lnTo>
                    <a:lnTo>
                      <a:pt x="0" y="772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31E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63" name="Rectangle 426"/>
              <p:cNvSpPr>
                <a:spLocks noChangeArrowheads="1"/>
              </p:cNvSpPr>
              <p:nvPr/>
            </p:nvSpPr>
            <p:spPr bwMode="auto">
              <a:xfrm>
                <a:off x="1257" y="503"/>
                <a:ext cx="557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dirty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Matice </a:t>
                </a:r>
                <a:r>
                  <a:rPr kumimoji="0" lang="cs-CZ" altLang="cs-CZ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playout</a:t>
                </a:r>
                <a:r>
                  <a:rPr kumimoji="0" lang="cs-CZ" altLang="cs-CZ" sz="800" b="0" i="0" u="none" strike="noStrike" cap="none" normalizeH="0" baseline="0" dirty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vstupy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64" name="Rectangle 427"/>
              <p:cNvSpPr>
                <a:spLocks noChangeArrowheads="1"/>
              </p:cNvSpPr>
              <p:nvPr/>
            </p:nvSpPr>
            <p:spPr bwMode="auto">
              <a:xfrm>
                <a:off x="1510" y="550"/>
                <a:ext cx="23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1" u="none" strike="noStrike" cap="none" normalizeH="0" baseline="0" smtClean="0">
                    <a:ln>
                      <a:noFill/>
                    </a:ln>
                    <a:solidFill>
                      <a:srgbClr val="E31E24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sources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66" name="Rectangle 429"/>
              <p:cNvSpPr>
                <a:spLocks noChangeArrowheads="1"/>
              </p:cNvSpPr>
              <p:nvPr/>
            </p:nvSpPr>
            <p:spPr bwMode="auto">
              <a:xfrm>
                <a:off x="3357" y="3394"/>
                <a:ext cx="86" cy="5"/>
              </a:xfrm>
              <a:prstGeom prst="rect">
                <a:avLst/>
              </a:pr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67" name="Freeform 430"/>
              <p:cNvSpPr>
                <a:spLocks/>
              </p:cNvSpPr>
              <p:nvPr/>
            </p:nvSpPr>
            <p:spPr bwMode="auto">
              <a:xfrm>
                <a:off x="3441" y="3382"/>
                <a:ext cx="27" cy="29"/>
              </a:xfrm>
              <a:custGeom>
                <a:avLst/>
                <a:gdLst>
                  <a:gd name="T0" fmla="*/ 0 w 108"/>
                  <a:gd name="T1" fmla="*/ 0 h 118"/>
                  <a:gd name="T2" fmla="*/ 108 w 108"/>
                  <a:gd name="T3" fmla="*/ 59 h 118"/>
                  <a:gd name="T4" fmla="*/ 0 w 108"/>
                  <a:gd name="T5" fmla="*/ 118 h 118"/>
                  <a:gd name="T6" fmla="*/ 0 w 108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8">
                    <a:moveTo>
                      <a:pt x="0" y="0"/>
                    </a:moveTo>
                    <a:lnTo>
                      <a:pt x="108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68" name="Freeform 431"/>
              <p:cNvSpPr>
                <a:spLocks noEditPoints="1"/>
              </p:cNvSpPr>
              <p:nvPr/>
            </p:nvSpPr>
            <p:spPr bwMode="auto">
              <a:xfrm>
                <a:off x="2942" y="3093"/>
                <a:ext cx="417" cy="163"/>
              </a:xfrm>
              <a:custGeom>
                <a:avLst/>
                <a:gdLst>
                  <a:gd name="T0" fmla="*/ 11 w 1669"/>
                  <a:gd name="T1" fmla="*/ 0 h 655"/>
                  <a:gd name="T2" fmla="*/ 1658 w 1669"/>
                  <a:gd name="T3" fmla="*/ 0 h 655"/>
                  <a:gd name="T4" fmla="*/ 1658 w 1669"/>
                  <a:gd name="T5" fmla="*/ 21 h 655"/>
                  <a:gd name="T6" fmla="*/ 11 w 1669"/>
                  <a:gd name="T7" fmla="*/ 21 h 655"/>
                  <a:gd name="T8" fmla="*/ 11 w 1669"/>
                  <a:gd name="T9" fmla="*/ 0 h 655"/>
                  <a:gd name="T10" fmla="*/ 1658 w 1669"/>
                  <a:gd name="T11" fmla="*/ 0 h 655"/>
                  <a:gd name="T12" fmla="*/ 1669 w 1669"/>
                  <a:gd name="T13" fmla="*/ 0 h 655"/>
                  <a:gd name="T14" fmla="*/ 1669 w 1669"/>
                  <a:gd name="T15" fmla="*/ 11 h 655"/>
                  <a:gd name="T16" fmla="*/ 1658 w 1669"/>
                  <a:gd name="T17" fmla="*/ 11 h 655"/>
                  <a:gd name="T18" fmla="*/ 1658 w 1669"/>
                  <a:gd name="T19" fmla="*/ 0 h 655"/>
                  <a:gd name="T20" fmla="*/ 1669 w 1669"/>
                  <a:gd name="T21" fmla="*/ 11 h 655"/>
                  <a:gd name="T22" fmla="*/ 1669 w 1669"/>
                  <a:gd name="T23" fmla="*/ 644 h 655"/>
                  <a:gd name="T24" fmla="*/ 1647 w 1669"/>
                  <a:gd name="T25" fmla="*/ 644 h 655"/>
                  <a:gd name="T26" fmla="*/ 1647 w 1669"/>
                  <a:gd name="T27" fmla="*/ 11 h 655"/>
                  <a:gd name="T28" fmla="*/ 1669 w 1669"/>
                  <a:gd name="T29" fmla="*/ 11 h 655"/>
                  <a:gd name="T30" fmla="*/ 1669 w 1669"/>
                  <a:gd name="T31" fmla="*/ 644 h 655"/>
                  <a:gd name="T32" fmla="*/ 1669 w 1669"/>
                  <a:gd name="T33" fmla="*/ 655 h 655"/>
                  <a:gd name="T34" fmla="*/ 1658 w 1669"/>
                  <a:gd name="T35" fmla="*/ 655 h 655"/>
                  <a:gd name="T36" fmla="*/ 1658 w 1669"/>
                  <a:gd name="T37" fmla="*/ 644 h 655"/>
                  <a:gd name="T38" fmla="*/ 1669 w 1669"/>
                  <a:gd name="T39" fmla="*/ 644 h 655"/>
                  <a:gd name="T40" fmla="*/ 1658 w 1669"/>
                  <a:gd name="T41" fmla="*/ 655 h 655"/>
                  <a:gd name="T42" fmla="*/ 11 w 1669"/>
                  <a:gd name="T43" fmla="*/ 655 h 655"/>
                  <a:gd name="T44" fmla="*/ 11 w 1669"/>
                  <a:gd name="T45" fmla="*/ 633 h 655"/>
                  <a:gd name="T46" fmla="*/ 1658 w 1669"/>
                  <a:gd name="T47" fmla="*/ 633 h 655"/>
                  <a:gd name="T48" fmla="*/ 1658 w 1669"/>
                  <a:gd name="T49" fmla="*/ 655 h 655"/>
                  <a:gd name="T50" fmla="*/ 11 w 1669"/>
                  <a:gd name="T51" fmla="*/ 655 h 655"/>
                  <a:gd name="T52" fmla="*/ 0 w 1669"/>
                  <a:gd name="T53" fmla="*/ 655 h 655"/>
                  <a:gd name="T54" fmla="*/ 0 w 1669"/>
                  <a:gd name="T55" fmla="*/ 644 h 655"/>
                  <a:gd name="T56" fmla="*/ 11 w 1669"/>
                  <a:gd name="T57" fmla="*/ 644 h 655"/>
                  <a:gd name="T58" fmla="*/ 11 w 1669"/>
                  <a:gd name="T59" fmla="*/ 655 h 655"/>
                  <a:gd name="T60" fmla="*/ 0 w 1669"/>
                  <a:gd name="T61" fmla="*/ 644 h 655"/>
                  <a:gd name="T62" fmla="*/ 0 w 1669"/>
                  <a:gd name="T63" fmla="*/ 11 h 655"/>
                  <a:gd name="T64" fmla="*/ 23 w 1669"/>
                  <a:gd name="T65" fmla="*/ 11 h 655"/>
                  <a:gd name="T66" fmla="*/ 23 w 1669"/>
                  <a:gd name="T67" fmla="*/ 644 h 655"/>
                  <a:gd name="T68" fmla="*/ 0 w 1669"/>
                  <a:gd name="T69" fmla="*/ 644 h 655"/>
                  <a:gd name="T70" fmla="*/ 0 w 1669"/>
                  <a:gd name="T71" fmla="*/ 11 h 655"/>
                  <a:gd name="T72" fmla="*/ 0 w 1669"/>
                  <a:gd name="T73" fmla="*/ 0 h 655"/>
                  <a:gd name="T74" fmla="*/ 11 w 1669"/>
                  <a:gd name="T75" fmla="*/ 0 h 655"/>
                  <a:gd name="T76" fmla="*/ 11 w 1669"/>
                  <a:gd name="T77" fmla="*/ 11 h 655"/>
                  <a:gd name="T78" fmla="*/ 0 w 1669"/>
                  <a:gd name="T79" fmla="*/ 11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9" h="655">
                    <a:moveTo>
                      <a:pt x="11" y="0"/>
                    </a:moveTo>
                    <a:lnTo>
                      <a:pt x="1658" y="0"/>
                    </a:lnTo>
                    <a:lnTo>
                      <a:pt x="1658" y="21"/>
                    </a:lnTo>
                    <a:lnTo>
                      <a:pt x="11" y="21"/>
                    </a:lnTo>
                    <a:lnTo>
                      <a:pt x="11" y="0"/>
                    </a:lnTo>
                    <a:close/>
                    <a:moveTo>
                      <a:pt x="1658" y="0"/>
                    </a:moveTo>
                    <a:lnTo>
                      <a:pt x="1669" y="0"/>
                    </a:lnTo>
                    <a:lnTo>
                      <a:pt x="1669" y="11"/>
                    </a:lnTo>
                    <a:lnTo>
                      <a:pt x="1658" y="11"/>
                    </a:lnTo>
                    <a:lnTo>
                      <a:pt x="1658" y="0"/>
                    </a:lnTo>
                    <a:close/>
                    <a:moveTo>
                      <a:pt x="1669" y="11"/>
                    </a:moveTo>
                    <a:lnTo>
                      <a:pt x="1669" y="644"/>
                    </a:lnTo>
                    <a:lnTo>
                      <a:pt x="1647" y="644"/>
                    </a:lnTo>
                    <a:lnTo>
                      <a:pt x="1647" y="11"/>
                    </a:lnTo>
                    <a:lnTo>
                      <a:pt x="1669" y="11"/>
                    </a:lnTo>
                    <a:close/>
                    <a:moveTo>
                      <a:pt x="1669" y="644"/>
                    </a:moveTo>
                    <a:lnTo>
                      <a:pt x="1669" y="655"/>
                    </a:lnTo>
                    <a:lnTo>
                      <a:pt x="1658" y="655"/>
                    </a:lnTo>
                    <a:lnTo>
                      <a:pt x="1658" y="644"/>
                    </a:lnTo>
                    <a:lnTo>
                      <a:pt x="1669" y="644"/>
                    </a:lnTo>
                    <a:close/>
                    <a:moveTo>
                      <a:pt x="1658" y="655"/>
                    </a:moveTo>
                    <a:lnTo>
                      <a:pt x="11" y="655"/>
                    </a:lnTo>
                    <a:lnTo>
                      <a:pt x="11" y="633"/>
                    </a:lnTo>
                    <a:lnTo>
                      <a:pt x="1658" y="633"/>
                    </a:lnTo>
                    <a:lnTo>
                      <a:pt x="1658" y="655"/>
                    </a:lnTo>
                    <a:close/>
                    <a:moveTo>
                      <a:pt x="11" y="655"/>
                    </a:moveTo>
                    <a:lnTo>
                      <a:pt x="0" y="655"/>
                    </a:lnTo>
                    <a:lnTo>
                      <a:pt x="0" y="644"/>
                    </a:lnTo>
                    <a:lnTo>
                      <a:pt x="11" y="644"/>
                    </a:lnTo>
                    <a:lnTo>
                      <a:pt x="11" y="655"/>
                    </a:lnTo>
                    <a:close/>
                    <a:moveTo>
                      <a:pt x="0" y="644"/>
                    </a:moveTo>
                    <a:lnTo>
                      <a:pt x="0" y="11"/>
                    </a:lnTo>
                    <a:lnTo>
                      <a:pt x="23" y="11"/>
                    </a:lnTo>
                    <a:lnTo>
                      <a:pt x="23" y="644"/>
                    </a:lnTo>
                    <a:lnTo>
                      <a:pt x="0" y="644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69" name="Rectangle 432"/>
              <p:cNvSpPr>
                <a:spLocks noChangeArrowheads="1"/>
              </p:cNvSpPr>
              <p:nvPr/>
            </p:nvSpPr>
            <p:spPr bwMode="auto">
              <a:xfrm>
                <a:off x="2961" y="3099"/>
                <a:ext cx="40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audioprocesor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70" name="Rectangle 433"/>
              <p:cNvSpPr>
                <a:spLocks noChangeArrowheads="1"/>
              </p:cNvSpPr>
              <p:nvPr/>
            </p:nvSpPr>
            <p:spPr bwMode="auto">
              <a:xfrm>
                <a:off x="2961" y="3173"/>
                <a:ext cx="19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v HD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71" name="Rectangle 434"/>
              <p:cNvSpPr>
                <a:spLocks noChangeArrowheads="1"/>
              </p:cNvSpPr>
              <p:nvPr/>
            </p:nvSpPr>
            <p:spPr bwMode="auto">
              <a:xfrm>
                <a:off x="2961" y="3273"/>
                <a:ext cx="40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audioprocesor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72" name="Rectangle 435"/>
              <p:cNvSpPr>
                <a:spLocks noChangeArrowheads="1"/>
              </p:cNvSpPr>
              <p:nvPr/>
            </p:nvSpPr>
            <p:spPr bwMode="auto">
              <a:xfrm>
                <a:off x="2961" y="3347"/>
                <a:ext cx="17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v SD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73" name="Rectangle 436"/>
              <p:cNvSpPr>
                <a:spLocks noChangeArrowheads="1"/>
              </p:cNvSpPr>
              <p:nvPr/>
            </p:nvSpPr>
            <p:spPr bwMode="auto">
              <a:xfrm>
                <a:off x="1327" y="2771"/>
                <a:ext cx="712" cy="190"/>
              </a:xfrm>
              <a:prstGeom prst="rect">
                <a:avLst/>
              </a:prstGeom>
              <a:solidFill>
                <a:srgbClr val="B7C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74" name="Freeform 437"/>
              <p:cNvSpPr>
                <a:spLocks noEditPoints="1"/>
              </p:cNvSpPr>
              <p:nvPr/>
            </p:nvSpPr>
            <p:spPr bwMode="auto">
              <a:xfrm>
                <a:off x="1324" y="2769"/>
                <a:ext cx="718" cy="195"/>
              </a:xfrm>
              <a:custGeom>
                <a:avLst/>
                <a:gdLst>
                  <a:gd name="T0" fmla="*/ 12 w 2873"/>
                  <a:gd name="T1" fmla="*/ 0 h 782"/>
                  <a:gd name="T2" fmla="*/ 2861 w 2873"/>
                  <a:gd name="T3" fmla="*/ 0 h 782"/>
                  <a:gd name="T4" fmla="*/ 2861 w 2873"/>
                  <a:gd name="T5" fmla="*/ 22 h 782"/>
                  <a:gd name="T6" fmla="*/ 12 w 2873"/>
                  <a:gd name="T7" fmla="*/ 22 h 782"/>
                  <a:gd name="T8" fmla="*/ 12 w 2873"/>
                  <a:gd name="T9" fmla="*/ 0 h 782"/>
                  <a:gd name="T10" fmla="*/ 2861 w 2873"/>
                  <a:gd name="T11" fmla="*/ 0 h 782"/>
                  <a:gd name="T12" fmla="*/ 2873 w 2873"/>
                  <a:gd name="T13" fmla="*/ 0 h 782"/>
                  <a:gd name="T14" fmla="*/ 2873 w 2873"/>
                  <a:gd name="T15" fmla="*/ 11 h 782"/>
                  <a:gd name="T16" fmla="*/ 2861 w 2873"/>
                  <a:gd name="T17" fmla="*/ 11 h 782"/>
                  <a:gd name="T18" fmla="*/ 2861 w 2873"/>
                  <a:gd name="T19" fmla="*/ 0 h 782"/>
                  <a:gd name="T20" fmla="*/ 2873 w 2873"/>
                  <a:gd name="T21" fmla="*/ 11 h 782"/>
                  <a:gd name="T22" fmla="*/ 2873 w 2873"/>
                  <a:gd name="T23" fmla="*/ 770 h 782"/>
                  <a:gd name="T24" fmla="*/ 2851 w 2873"/>
                  <a:gd name="T25" fmla="*/ 770 h 782"/>
                  <a:gd name="T26" fmla="*/ 2851 w 2873"/>
                  <a:gd name="T27" fmla="*/ 11 h 782"/>
                  <a:gd name="T28" fmla="*/ 2873 w 2873"/>
                  <a:gd name="T29" fmla="*/ 11 h 782"/>
                  <a:gd name="T30" fmla="*/ 2873 w 2873"/>
                  <a:gd name="T31" fmla="*/ 770 h 782"/>
                  <a:gd name="T32" fmla="*/ 2873 w 2873"/>
                  <a:gd name="T33" fmla="*/ 782 h 782"/>
                  <a:gd name="T34" fmla="*/ 2861 w 2873"/>
                  <a:gd name="T35" fmla="*/ 782 h 782"/>
                  <a:gd name="T36" fmla="*/ 2861 w 2873"/>
                  <a:gd name="T37" fmla="*/ 770 h 782"/>
                  <a:gd name="T38" fmla="*/ 2873 w 2873"/>
                  <a:gd name="T39" fmla="*/ 770 h 782"/>
                  <a:gd name="T40" fmla="*/ 2861 w 2873"/>
                  <a:gd name="T41" fmla="*/ 782 h 782"/>
                  <a:gd name="T42" fmla="*/ 12 w 2873"/>
                  <a:gd name="T43" fmla="*/ 782 h 782"/>
                  <a:gd name="T44" fmla="*/ 12 w 2873"/>
                  <a:gd name="T45" fmla="*/ 759 h 782"/>
                  <a:gd name="T46" fmla="*/ 2861 w 2873"/>
                  <a:gd name="T47" fmla="*/ 759 h 782"/>
                  <a:gd name="T48" fmla="*/ 2861 w 2873"/>
                  <a:gd name="T49" fmla="*/ 782 h 782"/>
                  <a:gd name="T50" fmla="*/ 12 w 2873"/>
                  <a:gd name="T51" fmla="*/ 782 h 782"/>
                  <a:gd name="T52" fmla="*/ 0 w 2873"/>
                  <a:gd name="T53" fmla="*/ 782 h 782"/>
                  <a:gd name="T54" fmla="*/ 0 w 2873"/>
                  <a:gd name="T55" fmla="*/ 770 h 782"/>
                  <a:gd name="T56" fmla="*/ 12 w 2873"/>
                  <a:gd name="T57" fmla="*/ 770 h 782"/>
                  <a:gd name="T58" fmla="*/ 12 w 2873"/>
                  <a:gd name="T59" fmla="*/ 782 h 782"/>
                  <a:gd name="T60" fmla="*/ 0 w 2873"/>
                  <a:gd name="T61" fmla="*/ 770 h 782"/>
                  <a:gd name="T62" fmla="*/ 0 w 2873"/>
                  <a:gd name="T63" fmla="*/ 11 h 782"/>
                  <a:gd name="T64" fmla="*/ 23 w 2873"/>
                  <a:gd name="T65" fmla="*/ 11 h 782"/>
                  <a:gd name="T66" fmla="*/ 23 w 2873"/>
                  <a:gd name="T67" fmla="*/ 770 h 782"/>
                  <a:gd name="T68" fmla="*/ 0 w 2873"/>
                  <a:gd name="T69" fmla="*/ 770 h 782"/>
                  <a:gd name="T70" fmla="*/ 0 w 2873"/>
                  <a:gd name="T71" fmla="*/ 11 h 782"/>
                  <a:gd name="T72" fmla="*/ 0 w 2873"/>
                  <a:gd name="T73" fmla="*/ 0 h 782"/>
                  <a:gd name="T74" fmla="*/ 12 w 2873"/>
                  <a:gd name="T75" fmla="*/ 0 h 782"/>
                  <a:gd name="T76" fmla="*/ 12 w 2873"/>
                  <a:gd name="T77" fmla="*/ 11 h 782"/>
                  <a:gd name="T78" fmla="*/ 0 w 2873"/>
                  <a:gd name="T79" fmla="*/ 11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73" h="782">
                    <a:moveTo>
                      <a:pt x="12" y="0"/>
                    </a:moveTo>
                    <a:lnTo>
                      <a:pt x="2861" y="0"/>
                    </a:lnTo>
                    <a:lnTo>
                      <a:pt x="2861" y="22"/>
                    </a:lnTo>
                    <a:lnTo>
                      <a:pt x="12" y="22"/>
                    </a:lnTo>
                    <a:lnTo>
                      <a:pt x="12" y="0"/>
                    </a:lnTo>
                    <a:close/>
                    <a:moveTo>
                      <a:pt x="2861" y="0"/>
                    </a:moveTo>
                    <a:lnTo>
                      <a:pt x="2873" y="0"/>
                    </a:lnTo>
                    <a:lnTo>
                      <a:pt x="2873" y="11"/>
                    </a:lnTo>
                    <a:lnTo>
                      <a:pt x="2861" y="11"/>
                    </a:lnTo>
                    <a:lnTo>
                      <a:pt x="2861" y="0"/>
                    </a:lnTo>
                    <a:close/>
                    <a:moveTo>
                      <a:pt x="2873" y="11"/>
                    </a:moveTo>
                    <a:lnTo>
                      <a:pt x="2873" y="770"/>
                    </a:lnTo>
                    <a:lnTo>
                      <a:pt x="2851" y="770"/>
                    </a:lnTo>
                    <a:lnTo>
                      <a:pt x="2851" y="11"/>
                    </a:lnTo>
                    <a:lnTo>
                      <a:pt x="2873" y="11"/>
                    </a:lnTo>
                    <a:close/>
                    <a:moveTo>
                      <a:pt x="2873" y="770"/>
                    </a:moveTo>
                    <a:lnTo>
                      <a:pt x="2873" y="782"/>
                    </a:lnTo>
                    <a:lnTo>
                      <a:pt x="2861" y="782"/>
                    </a:lnTo>
                    <a:lnTo>
                      <a:pt x="2861" y="770"/>
                    </a:lnTo>
                    <a:lnTo>
                      <a:pt x="2873" y="770"/>
                    </a:lnTo>
                    <a:close/>
                    <a:moveTo>
                      <a:pt x="2861" y="782"/>
                    </a:moveTo>
                    <a:lnTo>
                      <a:pt x="12" y="782"/>
                    </a:lnTo>
                    <a:lnTo>
                      <a:pt x="12" y="759"/>
                    </a:lnTo>
                    <a:lnTo>
                      <a:pt x="2861" y="759"/>
                    </a:lnTo>
                    <a:lnTo>
                      <a:pt x="2861" y="782"/>
                    </a:lnTo>
                    <a:close/>
                    <a:moveTo>
                      <a:pt x="12" y="782"/>
                    </a:moveTo>
                    <a:lnTo>
                      <a:pt x="0" y="782"/>
                    </a:lnTo>
                    <a:lnTo>
                      <a:pt x="0" y="770"/>
                    </a:lnTo>
                    <a:lnTo>
                      <a:pt x="12" y="770"/>
                    </a:lnTo>
                    <a:lnTo>
                      <a:pt x="12" y="782"/>
                    </a:lnTo>
                    <a:close/>
                    <a:moveTo>
                      <a:pt x="0" y="770"/>
                    </a:moveTo>
                    <a:lnTo>
                      <a:pt x="0" y="11"/>
                    </a:lnTo>
                    <a:lnTo>
                      <a:pt x="23" y="11"/>
                    </a:lnTo>
                    <a:lnTo>
                      <a:pt x="23" y="770"/>
                    </a:lnTo>
                    <a:lnTo>
                      <a:pt x="0" y="770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31E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75" name="Rectangle 438"/>
              <p:cNvSpPr>
                <a:spLocks noChangeArrowheads="1"/>
              </p:cNvSpPr>
              <p:nvPr/>
            </p:nvSpPr>
            <p:spPr bwMode="auto">
              <a:xfrm>
                <a:off x="1374" y="2807"/>
                <a:ext cx="557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dirty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Matice </a:t>
                </a:r>
                <a:r>
                  <a:rPr kumimoji="0" lang="cs-CZ" altLang="cs-CZ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playout</a:t>
                </a:r>
                <a:r>
                  <a:rPr kumimoji="0" lang="cs-CZ" altLang="cs-CZ" sz="800" b="0" i="0" u="none" strike="noStrike" cap="none" normalizeH="0" baseline="0" dirty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vstupy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76" name="Rectangle 439"/>
              <p:cNvSpPr>
                <a:spLocks noChangeArrowheads="1"/>
              </p:cNvSpPr>
              <p:nvPr/>
            </p:nvSpPr>
            <p:spPr bwMode="auto">
              <a:xfrm>
                <a:off x="1628" y="2854"/>
                <a:ext cx="23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1" u="none" strike="noStrike" cap="none" normalizeH="0" baseline="0" dirty="0" err="1" smtClean="0">
                    <a:ln>
                      <a:noFill/>
                    </a:ln>
                    <a:solidFill>
                      <a:srgbClr val="E31E24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sources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77" name="Freeform 440"/>
              <p:cNvSpPr>
                <a:spLocks noEditPoints="1"/>
              </p:cNvSpPr>
              <p:nvPr/>
            </p:nvSpPr>
            <p:spPr bwMode="auto">
              <a:xfrm>
                <a:off x="4221" y="3092"/>
                <a:ext cx="528" cy="180"/>
              </a:xfrm>
              <a:custGeom>
                <a:avLst/>
                <a:gdLst>
                  <a:gd name="T0" fmla="*/ 12 w 2113"/>
                  <a:gd name="T1" fmla="*/ 0 h 723"/>
                  <a:gd name="T2" fmla="*/ 2102 w 2113"/>
                  <a:gd name="T3" fmla="*/ 0 h 723"/>
                  <a:gd name="T4" fmla="*/ 2102 w 2113"/>
                  <a:gd name="T5" fmla="*/ 22 h 723"/>
                  <a:gd name="T6" fmla="*/ 12 w 2113"/>
                  <a:gd name="T7" fmla="*/ 22 h 723"/>
                  <a:gd name="T8" fmla="*/ 12 w 2113"/>
                  <a:gd name="T9" fmla="*/ 0 h 723"/>
                  <a:gd name="T10" fmla="*/ 2102 w 2113"/>
                  <a:gd name="T11" fmla="*/ 0 h 723"/>
                  <a:gd name="T12" fmla="*/ 2113 w 2113"/>
                  <a:gd name="T13" fmla="*/ 0 h 723"/>
                  <a:gd name="T14" fmla="*/ 2113 w 2113"/>
                  <a:gd name="T15" fmla="*/ 11 h 723"/>
                  <a:gd name="T16" fmla="*/ 2102 w 2113"/>
                  <a:gd name="T17" fmla="*/ 11 h 723"/>
                  <a:gd name="T18" fmla="*/ 2102 w 2113"/>
                  <a:gd name="T19" fmla="*/ 0 h 723"/>
                  <a:gd name="T20" fmla="*/ 2113 w 2113"/>
                  <a:gd name="T21" fmla="*/ 11 h 723"/>
                  <a:gd name="T22" fmla="*/ 2113 w 2113"/>
                  <a:gd name="T23" fmla="*/ 712 h 723"/>
                  <a:gd name="T24" fmla="*/ 2090 w 2113"/>
                  <a:gd name="T25" fmla="*/ 712 h 723"/>
                  <a:gd name="T26" fmla="*/ 2090 w 2113"/>
                  <a:gd name="T27" fmla="*/ 11 h 723"/>
                  <a:gd name="T28" fmla="*/ 2113 w 2113"/>
                  <a:gd name="T29" fmla="*/ 11 h 723"/>
                  <a:gd name="T30" fmla="*/ 2113 w 2113"/>
                  <a:gd name="T31" fmla="*/ 712 h 723"/>
                  <a:gd name="T32" fmla="*/ 2113 w 2113"/>
                  <a:gd name="T33" fmla="*/ 723 h 723"/>
                  <a:gd name="T34" fmla="*/ 2102 w 2113"/>
                  <a:gd name="T35" fmla="*/ 723 h 723"/>
                  <a:gd name="T36" fmla="*/ 2102 w 2113"/>
                  <a:gd name="T37" fmla="*/ 712 h 723"/>
                  <a:gd name="T38" fmla="*/ 2113 w 2113"/>
                  <a:gd name="T39" fmla="*/ 712 h 723"/>
                  <a:gd name="T40" fmla="*/ 2102 w 2113"/>
                  <a:gd name="T41" fmla="*/ 723 h 723"/>
                  <a:gd name="T42" fmla="*/ 12 w 2113"/>
                  <a:gd name="T43" fmla="*/ 723 h 723"/>
                  <a:gd name="T44" fmla="*/ 12 w 2113"/>
                  <a:gd name="T45" fmla="*/ 700 h 723"/>
                  <a:gd name="T46" fmla="*/ 2102 w 2113"/>
                  <a:gd name="T47" fmla="*/ 700 h 723"/>
                  <a:gd name="T48" fmla="*/ 2102 w 2113"/>
                  <a:gd name="T49" fmla="*/ 723 h 723"/>
                  <a:gd name="T50" fmla="*/ 12 w 2113"/>
                  <a:gd name="T51" fmla="*/ 723 h 723"/>
                  <a:gd name="T52" fmla="*/ 0 w 2113"/>
                  <a:gd name="T53" fmla="*/ 723 h 723"/>
                  <a:gd name="T54" fmla="*/ 0 w 2113"/>
                  <a:gd name="T55" fmla="*/ 712 h 723"/>
                  <a:gd name="T56" fmla="*/ 12 w 2113"/>
                  <a:gd name="T57" fmla="*/ 712 h 723"/>
                  <a:gd name="T58" fmla="*/ 12 w 2113"/>
                  <a:gd name="T59" fmla="*/ 723 h 723"/>
                  <a:gd name="T60" fmla="*/ 0 w 2113"/>
                  <a:gd name="T61" fmla="*/ 712 h 723"/>
                  <a:gd name="T62" fmla="*/ 0 w 2113"/>
                  <a:gd name="T63" fmla="*/ 11 h 723"/>
                  <a:gd name="T64" fmla="*/ 23 w 2113"/>
                  <a:gd name="T65" fmla="*/ 11 h 723"/>
                  <a:gd name="T66" fmla="*/ 23 w 2113"/>
                  <a:gd name="T67" fmla="*/ 712 h 723"/>
                  <a:gd name="T68" fmla="*/ 0 w 2113"/>
                  <a:gd name="T69" fmla="*/ 712 h 723"/>
                  <a:gd name="T70" fmla="*/ 0 w 2113"/>
                  <a:gd name="T71" fmla="*/ 11 h 723"/>
                  <a:gd name="T72" fmla="*/ 0 w 2113"/>
                  <a:gd name="T73" fmla="*/ 0 h 723"/>
                  <a:gd name="T74" fmla="*/ 12 w 2113"/>
                  <a:gd name="T75" fmla="*/ 0 h 723"/>
                  <a:gd name="T76" fmla="*/ 12 w 2113"/>
                  <a:gd name="T77" fmla="*/ 11 h 723"/>
                  <a:gd name="T78" fmla="*/ 0 w 2113"/>
                  <a:gd name="T79" fmla="*/ 11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13" h="723">
                    <a:moveTo>
                      <a:pt x="12" y="0"/>
                    </a:moveTo>
                    <a:lnTo>
                      <a:pt x="2102" y="0"/>
                    </a:lnTo>
                    <a:lnTo>
                      <a:pt x="2102" y="22"/>
                    </a:lnTo>
                    <a:lnTo>
                      <a:pt x="12" y="22"/>
                    </a:lnTo>
                    <a:lnTo>
                      <a:pt x="12" y="0"/>
                    </a:lnTo>
                    <a:close/>
                    <a:moveTo>
                      <a:pt x="2102" y="0"/>
                    </a:moveTo>
                    <a:lnTo>
                      <a:pt x="2113" y="0"/>
                    </a:lnTo>
                    <a:lnTo>
                      <a:pt x="2113" y="11"/>
                    </a:lnTo>
                    <a:lnTo>
                      <a:pt x="2102" y="11"/>
                    </a:lnTo>
                    <a:lnTo>
                      <a:pt x="2102" y="0"/>
                    </a:lnTo>
                    <a:close/>
                    <a:moveTo>
                      <a:pt x="2113" y="11"/>
                    </a:moveTo>
                    <a:lnTo>
                      <a:pt x="2113" y="712"/>
                    </a:lnTo>
                    <a:lnTo>
                      <a:pt x="2090" y="712"/>
                    </a:lnTo>
                    <a:lnTo>
                      <a:pt x="2090" y="11"/>
                    </a:lnTo>
                    <a:lnTo>
                      <a:pt x="2113" y="11"/>
                    </a:lnTo>
                    <a:close/>
                    <a:moveTo>
                      <a:pt x="2113" y="712"/>
                    </a:moveTo>
                    <a:lnTo>
                      <a:pt x="2113" y="723"/>
                    </a:lnTo>
                    <a:lnTo>
                      <a:pt x="2102" y="723"/>
                    </a:lnTo>
                    <a:lnTo>
                      <a:pt x="2102" y="712"/>
                    </a:lnTo>
                    <a:lnTo>
                      <a:pt x="2113" y="712"/>
                    </a:lnTo>
                    <a:close/>
                    <a:moveTo>
                      <a:pt x="2102" y="723"/>
                    </a:moveTo>
                    <a:lnTo>
                      <a:pt x="12" y="723"/>
                    </a:lnTo>
                    <a:lnTo>
                      <a:pt x="12" y="700"/>
                    </a:lnTo>
                    <a:lnTo>
                      <a:pt x="2102" y="700"/>
                    </a:lnTo>
                    <a:lnTo>
                      <a:pt x="2102" y="723"/>
                    </a:lnTo>
                    <a:close/>
                    <a:moveTo>
                      <a:pt x="12" y="723"/>
                    </a:moveTo>
                    <a:lnTo>
                      <a:pt x="0" y="723"/>
                    </a:lnTo>
                    <a:lnTo>
                      <a:pt x="0" y="712"/>
                    </a:lnTo>
                    <a:lnTo>
                      <a:pt x="12" y="712"/>
                    </a:lnTo>
                    <a:lnTo>
                      <a:pt x="12" y="723"/>
                    </a:lnTo>
                    <a:close/>
                    <a:moveTo>
                      <a:pt x="0" y="712"/>
                    </a:moveTo>
                    <a:lnTo>
                      <a:pt x="0" y="11"/>
                    </a:lnTo>
                    <a:lnTo>
                      <a:pt x="23" y="11"/>
                    </a:lnTo>
                    <a:lnTo>
                      <a:pt x="23" y="712"/>
                    </a:lnTo>
                    <a:lnTo>
                      <a:pt x="0" y="712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78" name="Freeform 441"/>
              <p:cNvSpPr>
                <a:spLocks noEditPoints="1"/>
              </p:cNvSpPr>
              <p:nvPr/>
            </p:nvSpPr>
            <p:spPr bwMode="auto">
              <a:xfrm>
                <a:off x="4221" y="3282"/>
                <a:ext cx="528" cy="181"/>
              </a:xfrm>
              <a:custGeom>
                <a:avLst/>
                <a:gdLst>
                  <a:gd name="T0" fmla="*/ 12 w 2113"/>
                  <a:gd name="T1" fmla="*/ 0 h 723"/>
                  <a:gd name="T2" fmla="*/ 2102 w 2113"/>
                  <a:gd name="T3" fmla="*/ 0 h 723"/>
                  <a:gd name="T4" fmla="*/ 2102 w 2113"/>
                  <a:gd name="T5" fmla="*/ 23 h 723"/>
                  <a:gd name="T6" fmla="*/ 12 w 2113"/>
                  <a:gd name="T7" fmla="*/ 23 h 723"/>
                  <a:gd name="T8" fmla="*/ 12 w 2113"/>
                  <a:gd name="T9" fmla="*/ 0 h 723"/>
                  <a:gd name="T10" fmla="*/ 2102 w 2113"/>
                  <a:gd name="T11" fmla="*/ 0 h 723"/>
                  <a:gd name="T12" fmla="*/ 2113 w 2113"/>
                  <a:gd name="T13" fmla="*/ 0 h 723"/>
                  <a:gd name="T14" fmla="*/ 2113 w 2113"/>
                  <a:gd name="T15" fmla="*/ 11 h 723"/>
                  <a:gd name="T16" fmla="*/ 2102 w 2113"/>
                  <a:gd name="T17" fmla="*/ 11 h 723"/>
                  <a:gd name="T18" fmla="*/ 2102 w 2113"/>
                  <a:gd name="T19" fmla="*/ 0 h 723"/>
                  <a:gd name="T20" fmla="*/ 2113 w 2113"/>
                  <a:gd name="T21" fmla="*/ 11 h 723"/>
                  <a:gd name="T22" fmla="*/ 2113 w 2113"/>
                  <a:gd name="T23" fmla="*/ 711 h 723"/>
                  <a:gd name="T24" fmla="*/ 2090 w 2113"/>
                  <a:gd name="T25" fmla="*/ 711 h 723"/>
                  <a:gd name="T26" fmla="*/ 2090 w 2113"/>
                  <a:gd name="T27" fmla="*/ 11 h 723"/>
                  <a:gd name="T28" fmla="*/ 2113 w 2113"/>
                  <a:gd name="T29" fmla="*/ 11 h 723"/>
                  <a:gd name="T30" fmla="*/ 2113 w 2113"/>
                  <a:gd name="T31" fmla="*/ 711 h 723"/>
                  <a:gd name="T32" fmla="*/ 2113 w 2113"/>
                  <a:gd name="T33" fmla="*/ 723 h 723"/>
                  <a:gd name="T34" fmla="*/ 2102 w 2113"/>
                  <a:gd name="T35" fmla="*/ 723 h 723"/>
                  <a:gd name="T36" fmla="*/ 2102 w 2113"/>
                  <a:gd name="T37" fmla="*/ 711 h 723"/>
                  <a:gd name="T38" fmla="*/ 2113 w 2113"/>
                  <a:gd name="T39" fmla="*/ 711 h 723"/>
                  <a:gd name="T40" fmla="*/ 2102 w 2113"/>
                  <a:gd name="T41" fmla="*/ 723 h 723"/>
                  <a:gd name="T42" fmla="*/ 12 w 2113"/>
                  <a:gd name="T43" fmla="*/ 723 h 723"/>
                  <a:gd name="T44" fmla="*/ 12 w 2113"/>
                  <a:gd name="T45" fmla="*/ 700 h 723"/>
                  <a:gd name="T46" fmla="*/ 2102 w 2113"/>
                  <a:gd name="T47" fmla="*/ 700 h 723"/>
                  <a:gd name="T48" fmla="*/ 2102 w 2113"/>
                  <a:gd name="T49" fmla="*/ 723 h 723"/>
                  <a:gd name="T50" fmla="*/ 12 w 2113"/>
                  <a:gd name="T51" fmla="*/ 723 h 723"/>
                  <a:gd name="T52" fmla="*/ 0 w 2113"/>
                  <a:gd name="T53" fmla="*/ 723 h 723"/>
                  <a:gd name="T54" fmla="*/ 0 w 2113"/>
                  <a:gd name="T55" fmla="*/ 711 h 723"/>
                  <a:gd name="T56" fmla="*/ 12 w 2113"/>
                  <a:gd name="T57" fmla="*/ 711 h 723"/>
                  <a:gd name="T58" fmla="*/ 12 w 2113"/>
                  <a:gd name="T59" fmla="*/ 723 h 723"/>
                  <a:gd name="T60" fmla="*/ 0 w 2113"/>
                  <a:gd name="T61" fmla="*/ 711 h 723"/>
                  <a:gd name="T62" fmla="*/ 0 w 2113"/>
                  <a:gd name="T63" fmla="*/ 11 h 723"/>
                  <a:gd name="T64" fmla="*/ 23 w 2113"/>
                  <a:gd name="T65" fmla="*/ 11 h 723"/>
                  <a:gd name="T66" fmla="*/ 23 w 2113"/>
                  <a:gd name="T67" fmla="*/ 711 h 723"/>
                  <a:gd name="T68" fmla="*/ 0 w 2113"/>
                  <a:gd name="T69" fmla="*/ 711 h 723"/>
                  <a:gd name="T70" fmla="*/ 0 w 2113"/>
                  <a:gd name="T71" fmla="*/ 11 h 723"/>
                  <a:gd name="T72" fmla="*/ 0 w 2113"/>
                  <a:gd name="T73" fmla="*/ 0 h 723"/>
                  <a:gd name="T74" fmla="*/ 12 w 2113"/>
                  <a:gd name="T75" fmla="*/ 0 h 723"/>
                  <a:gd name="T76" fmla="*/ 12 w 2113"/>
                  <a:gd name="T77" fmla="*/ 11 h 723"/>
                  <a:gd name="T78" fmla="*/ 0 w 2113"/>
                  <a:gd name="T79" fmla="*/ 11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13" h="723">
                    <a:moveTo>
                      <a:pt x="12" y="0"/>
                    </a:moveTo>
                    <a:lnTo>
                      <a:pt x="2102" y="0"/>
                    </a:lnTo>
                    <a:lnTo>
                      <a:pt x="2102" y="23"/>
                    </a:lnTo>
                    <a:lnTo>
                      <a:pt x="12" y="23"/>
                    </a:lnTo>
                    <a:lnTo>
                      <a:pt x="12" y="0"/>
                    </a:lnTo>
                    <a:close/>
                    <a:moveTo>
                      <a:pt x="2102" y="0"/>
                    </a:moveTo>
                    <a:lnTo>
                      <a:pt x="2113" y="0"/>
                    </a:lnTo>
                    <a:lnTo>
                      <a:pt x="2113" y="11"/>
                    </a:lnTo>
                    <a:lnTo>
                      <a:pt x="2102" y="11"/>
                    </a:lnTo>
                    <a:lnTo>
                      <a:pt x="2102" y="0"/>
                    </a:lnTo>
                    <a:close/>
                    <a:moveTo>
                      <a:pt x="2113" y="11"/>
                    </a:moveTo>
                    <a:lnTo>
                      <a:pt x="2113" y="711"/>
                    </a:lnTo>
                    <a:lnTo>
                      <a:pt x="2090" y="711"/>
                    </a:lnTo>
                    <a:lnTo>
                      <a:pt x="2090" y="11"/>
                    </a:lnTo>
                    <a:lnTo>
                      <a:pt x="2113" y="11"/>
                    </a:lnTo>
                    <a:close/>
                    <a:moveTo>
                      <a:pt x="2113" y="711"/>
                    </a:moveTo>
                    <a:lnTo>
                      <a:pt x="2113" y="723"/>
                    </a:lnTo>
                    <a:lnTo>
                      <a:pt x="2102" y="723"/>
                    </a:lnTo>
                    <a:lnTo>
                      <a:pt x="2102" y="711"/>
                    </a:lnTo>
                    <a:lnTo>
                      <a:pt x="2113" y="711"/>
                    </a:lnTo>
                    <a:close/>
                    <a:moveTo>
                      <a:pt x="2102" y="723"/>
                    </a:moveTo>
                    <a:lnTo>
                      <a:pt x="12" y="723"/>
                    </a:lnTo>
                    <a:lnTo>
                      <a:pt x="12" y="700"/>
                    </a:lnTo>
                    <a:lnTo>
                      <a:pt x="2102" y="700"/>
                    </a:lnTo>
                    <a:lnTo>
                      <a:pt x="2102" y="723"/>
                    </a:lnTo>
                    <a:close/>
                    <a:moveTo>
                      <a:pt x="12" y="723"/>
                    </a:moveTo>
                    <a:lnTo>
                      <a:pt x="0" y="723"/>
                    </a:lnTo>
                    <a:lnTo>
                      <a:pt x="0" y="711"/>
                    </a:lnTo>
                    <a:lnTo>
                      <a:pt x="12" y="711"/>
                    </a:lnTo>
                    <a:lnTo>
                      <a:pt x="12" y="723"/>
                    </a:lnTo>
                    <a:close/>
                    <a:moveTo>
                      <a:pt x="0" y="711"/>
                    </a:moveTo>
                    <a:lnTo>
                      <a:pt x="0" y="11"/>
                    </a:lnTo>
                    <a:lnTo>
                      <a:pt x="23" y="11"/>
                    </a:lnTo>
                    <a:lnTo>
                      <a:pt x="23" y="711"/>
                    </a:lnTo>
                    <a:lnTo>
                      <a:pt x="0" y="711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79" name="Rectangle 442"/>
              <p:cNvSpPr>
                <a:spLocks noChangeArrowheads="1"/>
              </p:cNvSpPr>
              <p:nvPr/>
            </p:nvSpPr>
            <p:spPr bwMode="auto">
              <a:xfrm>
                <a:off x="4275" y="3115"/>
                <a:ext cx="42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By pass switch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80" name="Rectangle 443"/>
              <p:cNvSpPr>
                <a:spLocks noChangeArrowheads="1"/>
              </p:cNvSpPr>
              <p:nvPr/>
            </p:nvSpPr>
            <p:spPr bwMode="auto">
              <a:xfrm>
                <a:off x="4291" y="3289"/>
                <a:ext cx="42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By pass switch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81" name="Rectangle 444"/>
              <p:cNvSpPr>
                <a:spLocks noChangeArrowheads="1"/>
              </p:cNvSpPr>
              <p:nvPr/>
            </p:nvSpPr>
            <p:spPr bwMode="auto">
              <a:xfrm>
                <a:off x="981" y="3202"/>
                <a:ext cx="1137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82" name="Freeform 445"/>
              <p:cNvSpPr>
                <a:spLocks/>
              </p:cNvSpPr>
              <p:nvPr/>
            </p:nvSpPr>
            <p:spPr bwMode="auto">
              <a:xfrm>
                <a:off x="2107" y="3184"/>
                <a:ext cx="27" cy="30"/>
              </a:xfrm>
              <a:custGeom>
                <a:avLst/>
                <a:gdLst>
                  <a:gd name="T0" fmla="*/ 0 w 107"/>
                  <a:gd name="T1" fmla="*/ 0 h 117"/>
                  <a:gd name="T2" fmla="*/ 107 w 107"/>
                  <a:gd name="T3" fmla="*/ 59 h 117"/>
                  <a:gd name="T4" fmla="*/ 0 w 107"/>
                  <a:gd name="T5" fmla="*/ 117 h 117"/>
                  <a:gd name="T6" fmla="*/ 0 w 107"/>
                  <a:gd name="T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7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83" name="Rectangle 446"/>
              <p:cNvSpPr>
                <a:spLocks noChangeArrowheads="1"/>
              </p:cNvSpPr>
              <p:nvPr/>
            </p:nvSpPr>
            <p:spPr bwMode="auto">
              <a:xfrm>
                <a:off x="1928" y="3355"/>
                <a:ext cx="182" cy="5"/>
              </a:xfrm>
              <a:prstGeom prst="rect">
                <a:avLst/>
              </a:pr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84" name="Freeform 447"/>
              <p:cNvSpPr>
                <a:spLocks/>
              </p:cNvSpPr>
              <p:nvPr/>
            </p:nvSpPr>
            <p:spPr bwMode="auto">
              <a:xfrm>
                <a:off x="2107" y="3343"/>
                <a:ext cx="27" cy="29"/>
              </a:xfrm>
              <a:custGeom>
                <a:avLst/>
                <a:gdLst>
                  <a:gd name="T0" fmla="*/ 0 w 107"/>
                  <a:gd name="T1" fmla="*/ 0 h 118"/>
                  <a:gd name="T2" fmla="*/ 107 w 107"/>
                  <a:gd name="T3" fmla="*/ 59 h 118"/>
                  <a:gd name="T4" fmla="*/ 0 w 107"/>
                  <a:gd name="T5" fmla="*/ 118 h 118"/>
                  <a:gd name="T6" fmla="*/ 0 w 107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8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85" name="Rectangle 448"/>
              <p:cNvSpPr>
                <a:spLocks noChangeArrowheads="1"/>
              </p:cNvSpPr>
              <p:nvPr/>
            </p:nvSpPr>
            <p:spPr bwMode="auto">
              <a:xfrm>
                <a:off x="2736" y="3180"/>
                <a:ext cx="181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86" name="Freeform 449"/>
              <p:cNvSpPr>
                <a:spLocks/>
              </p:cNvSpPr>
              <p:nvPr/>
            </p:nvSpPr>
            <p:spPr bwMode="auto">
              <a:xfrm>
                <a:off x="2915" y="3168"/>
                <a:ext cx="27" cy="30"/>
              </a:xfrm>
              <a:custGeom>
                <a:avLst/>
                <a:gdLst>
                  <a:gd name="T0" fmla="*/ 0 w 108"/>
                  <a:gd name="T1" fmla="*/ 0 h 118"/>
                  <a:gd name="T2" fmla="*/ 108 w 108"/>
                  <a:gd name="T3" fmla="*/ 59 h 118"/>
                  <a:gd name="T4" fmla="*/ 0 w 108"/>
                  <a:gd name="T5" fmla="*/ 118 h 118"/>
                  <a:gd name="T6" fmla="*/ 0 w 108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8">
                    <a:moveTo>
                      <a:pt x="0" y="0"/>
                    </a:moveTo>
                    <a:lnTo>
                      <a:pt x="108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87" name="Rectangle 450"/>
              <p:cNvSpPr>
                <a:spLocks noChangeArrowheads="1"/>
              </p:cNvSpPr>
              <p:nvPr/>
            </p:nvSpPr>
            <p:spPr bwMode="auto">
              <a:xfrm>
                <a:off x="3353" y="3180"/>
                <a:ext cx="853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89" name="Rectangle 452"/>
              <p:cNvSpPr>
                <a:spLocks noChangeArrowheads="1"/>
              </p:cNvSpPr>
              <p:nvPr/>
            </p:nvSpPr>
            <p:spPr bwMode="auto">
              <a:xfrm>
                <a:off x="4747" y="3187"/>
                <a:ext cx="153" cy="5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90" name="Freeform 453"/>
              <p:cNvSpPr>
                <a:spLocks/>
              </p:cNvSpPr>
              <p:nvPr/>
            </p:nvSpPr>
            <p:spPr bwMode="auto">
              <a:xfrm>
                <a:off x="4898" y="3175"/>
                <a:ext cx="26" cy="29"/>
              </a:xfrm>
              <a:custGeom>
                <a:avLst/>
                <a:gdLst>
                  <a:gd name="T0" fmla="*/ 0 w 107"/>
                  <a:gd name="T1" fmla="*/ 0 h 117"/>
                  <a:gd name="T2" fmla="*/ 107 w 107"/>
                  <a:gd name="T3" fmla="*/ 58 h 117"/>
                  <a:gd name="T4" fmla="*/ 0 w 107"/>
                  <a:gd name="T5" fmla="*/ 117 h 117"/>
                  <a:gd name="T6" fmla="*/ 0 w 107"/>
                  <a:gd name="T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7">
                    <a:moveTo>
                      <a:pt x="0" y="0"/>
                    </a:moveTo>
                    <a:lnTo>
                      <a:pt x="107" y="58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91" name="Rectangle 454"/>
              <p:cNvSpPr>
                <a:spLocks noChangeArrowheads="1"/>
              </p:cNvSpPr>
              <p:nvPr/>
            </p:nvSpPr>
            <p:spPr bwMode="auto">
              <a:xfrm>
                <a:off x="4750" y="3346"/>
                <a:ext cx="150" cy="6"/>
              </a:xfrm>
              <a:prstGeom prst="rect">
                <a:avLst/>
              </a:pr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92" name="Freeform 455"/>
              <p:cNvSpPr>
                <a:spLocks/>
              </p:cNvSpPr>
              <p:nvPr/>
            </p:nvSpPr>
            <p:spPr bwMode="auto">
              <a:xfrm>
                <a:off x="4898" y="3334"/>
                <a:ext cx="26" cy="30"/>
              </a:xfrm>
              <a:custGeom>
                <a:avLst/>
                <a:gdLst>
                  <a:gd name="T0" fmla="*/ 0 w 107"/>
                  <a:gd name="T1" fmla="*/ 0 h 117"/>
                  <a:gd name="T2" fmla="*/ 107 w 107"/>
                  <a:gd name="T3" fmla="*/ 59 h 117"/>
                  <a:gd name="T4" fmla="*/ 0 w 107"/>
                  <a:gd name="T5" fmla="*/ 117 h 117"/>
                  <a:gd name="T6" fmla="*/ 0 w 107"/>
                  <a:gd name="T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7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93" name="Rectangle 456"/>
              <p:cNvSpPr>
                <a:spLocks noChangeArrowheads="1"/>
              </p:cNvSpPr>
              <p:nvPr/>
            </p:nvSpPr>
            <p:spPr bwMode="auto">
              <a:xfrm>
                <a:off x="3971" y="3180"/>
                <a:ext cx="232" cy="6"/>
              </a:xfrm>
              <a:prstGeom prst="rect">
                <a:avLst/>
              </a:pr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94" name="Freeform 457"/>
              <p:cNvSpPr>
                <a:spLocks/>
              </p:cNvSpPr>
              <p:nvPr/>
            </p:nvSpPr>
            <p:spPr bwMode="auto">
              <a:xfrm>
                <a:off x="4201" y="3168"/>
                <a:ext cx="27" cy="30"/>
              </a:xfrm>
              <a:custGeom>
                <a:avLst/>
                <a:gdLst>
                  <a:gd name="T0" fmla="*/ 0 w 108"/>
                  <a:gd name="T1" fmla="*/ 0 h 119"/>
                  <a:gd name="T2" fmla="*/ 108 w 108"/>
                  <a:gd name="T3" fmla="*/ 59 h 119"/>
                  <a:gd name="T4" fmla="*/ 0 w 108"/>
                  <a:gd name="T5" fmla="*/ 119 h 119"/>
                  <a:gd name="T6" fmla="*/ 0 w 108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9">
                    <a:moveTo>
                      <a:pt x="0" y="0"/>
                    </a:moveTo>
                    <a:lnTo>
                      <a:pt x="108" y="59"/>
                    </a:lnTo>
                    <a:lnTo>
                      <a:pt x="0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95" name="Rectangle 458"/>
              <p:cNvSpPr>
                <a:spLocks noChangeArrowheads="1"/>
              </p:cNvSpPr>
              <p:nvPr/>
            </p:nvSpPr>
            <p:spPr bwMode="auto">
              <a:xfrm>
                <a:off x="3971" y="3355"/>
                <a:ext cx="232" cy="5"/>
              </a:xfrm>
              <a:prstGeom prst="rect">
                <a:avLst/>
              </a:pr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96" name="Freeform 459"/>
              <p:cNvSpPr>
                <a:spLocks/>
              </p:cNvSpPr>
              <p:nvPr/>
            </p:nvSpPr>
            <p:spPr bwMode="auto">
              <a:xfrm>
                <a:off x="4201" y="3343"/>
                <a:ext cx="27" cy="29"/>
              </a:xfrm>
              <a:custGeom>
                <a:avLst/>
                <a:gdLst>
                  <a:gd name="T0" fmla="*/ 0 w 108"/>
                  <a:gd name="T1" fmla="*/ 0 h 118"/>
                  <a:gd name="T2" fmla="*/ 108 w 108"/>
                  <a:gd name="T3" fmla="*/ 59 h 118"/>
                  <a:gd name="T4" fmla="*/ 0 w 108"/>
                  <a:gd name="T5" fmla="*/ 118 h 118"/>
                  <a:gd name="T6" fmla="*/ 0 w 108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8">
                    <a:moveTo>
                      <a:pt x="0" y="0"/>
                    </a:moveTo>
                    <a:lnTo>
                      <a:pt x="108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97" name="Rectangle 460"/>
              <p:cNvSpPr>
                <a:spLocks noChangeArrowheads="1"/>
              </p:cNvSpPr>
              <p:nvPr/>
            </p:nvSpPr>
            <p:spPr bwMode="auto">
              <a:xfrm>
                <a:off x="2736" y="3355"/>
                <a:ext cx="181" cy="5"/>
              </a:xfrm>
              <a:prstGeom prst="rect">
                <a:avLst/>
              </a:pr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98" name="Freeform 461"/>
              <p:cNvSpPr>
                <a:spLocks/>
              </p:cNvSpPr>
              <p:nvPr/>
            </p:nvSpPr>
            <p:spPr bwMode="auto">
              <a:xfrm>
                <a:off x="2915" y="3343"/>
                <a:ext cx="27" cy="29"/>
              </a:xfrm>
              <a:custGeom>
                <a:avLst/>
                <a:gdLst>
                  <a:gd name="T0" fmla="*/ 0 w 108"/>
                  <a:gd name="T1" fmla="*/ 0 h 118"/>
                  <a:gd name="T2" fmla="*/ 108 w 108"/>
                  <a:gd name="T3" fmla="*/ 59 h 118"/>
                  <a:gd name="T4" fmla="*/ 0 w 108"/>
                  <a:gd name="T5" fmla="*/ 118 h 118"/>
                  <a:gd name="T6" fmla="*/ 0 w 108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8">
                    <a:moveTo>
                      <a:pt x="0" y="0"/>
                    </a:moveTo>
                    <a:lnTo>
                      <a:pt x="108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99" name="Rectangle 462"/>
              <p:cNvSpPr>
                <a:spLocks noChangeArrowheads="1"/>
              </p:cNvSpPr>
              <p:nvPr/>
            </p:nvSpPr>
            <p:spPr bwMode="auto">
              <a:xfrm>
                <a:off x="3353" y="3355"/>
                <a:ext cx="182" cy="5"/>
              </a:xfrm>
              <a:prstGeom prst="rect">
                <a:avLst/>
              </a:pr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200" name="Freeform 463"/>
              <p:cNvSpPr>
                <a:spLocks/>
              </p:cNvSpPr>
              <p:nvPr/>
            </p:nvSpPr>
            <p:spPr bwMode="auto">
              <a:xfrm>
                <a:off x="3532" y="3343"/>
                <a:ext cx="27" cy="29"/>
              </a:xfrm>
              <a:custGeom>
                <a:avLst/>
                <a:gdLst>
                  <a:gd name="T0" fmla="*/ 0 w 107"/>
                  <a:gd name="T1" fmla="*/ 0 h 118"/>
                  <a:gd name="T2" fmla="*/ 107 w 107"/>
                  <a:gd name="T3" fmla="*/ 59 h 118"/>
                  <a:gd name="T4" fmla="*/ 0 w 107"/>
                  <a:gd name="T5" fmla="*/ 118 h 118"/>
                  <a:gd name="T6" fmla="*/ 0 w 107"/>
                  <a:gd name="T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18">
                    <a:moveTo>
                      <a:pt x="0" y="0"/>
                    </a:moveTo>
                    <a:lnTo>
                      <a:pt x="107" y="59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202" name="Freeform 465"/>
              <p:cNvSpPr>
                <a:spLocks noEditPoints="1"/>
              </p:cNvSpPr>
              <p:nvPr/>
            </p:nvSpPr>
            <p:spPr bwMode="auto">
              <a:xfrm>
                <a:off x="2131" y="3101"/>
                <a:ext cx="608" cy="164"/>
              </a:xfrm>
              <a:custGeom>
                <a:avLst/>
                <a:gdLst>
                  <a:gd name="T0" fmla="*/ 11 w 2429"/>
                  <a:gd name="T1" fmla="*/ 0 h 657"/>
                  <a:gd name="T2" fmla="*/ 2417 w 2429"/>
                  <a:gd name="T3" fmla="*/ 0 h 657"/>
                  <a:gd name="T4" fmla="*/ 2417 w 2429"/>
                  <a:gd name="T5" fmla="*/ 23 h 657"/>
                  <a:gd name="T6" fmla="*/ 11 w 2429"/>
                  <a:gd name="T7" fmla="*/ 23 h 657"/>
                  <a:gd name="T8" fmla="*/ 11 w 2429"/>
                  <a:gd name="T9" fmla="*/ 0 h 657"/>
                  <a:gd name="T10" fmla="*/ 2417 w 2429"/>
                  <a:gd name="T11" fmla="*/ 0 h 657"/>
                  <a:gd name="T12" fmla="*/ 2429 w 2429"/>
                  <a:gd name="T13" fmla="*/ 0 h 657"/>
                  <a:gd name="T14" fmla="*/ 2429 w 2429"/>
                  <a:gd name="T15" fmla="*/ 11 h 657"/>
                  <a:gd name="T16" fmla="*/ 2417 w 2429"/>
                  <a:gd name="T17" fmla="*/ 11 h 657"/>
                  <a:gd name="T18" fmla="*/ 2417 w 2429"/>
                  <a:gd name="T19" fmla="*/ 0 h 657"/>
                  <a:gd name="T20" fmla="*/ 2429 w 2429"/>
                  <a:gd name="T21" fmla="*/ 11 h 657"/>
                  <a:gd name="T22" fmla="*/ 2429 w 2429"/>
                  <a:gd name="T23" fmla="*/ 645 h 657"/>
                  <a:gd name="T24" fmla="*/ 2407 w 2429"/>
                  <a:gd name="T25" fmla="*/ 645 h 657"/>
                  <a:gd name="T26" fmla="*/ 2407 w 2429"/>
                  <a:gd name="T27" fmla="*/ 11 h 657"/>
                  <a:gd name="T28" fmla="*/ 2429 w 2429"/>
                  <a:gd name="T29" fmla="*/ 11 h 657"/>
                  <a:gd name="T30" fmla="*/ 2429 w 2429"/>
                  <a:gd name="T31" fmla="*/ 645 h 657"/>
                  <a:gd name="T32" fmla="*/ 2429 w 2429"/>
                  <a:gd name="T33" fmla="*/ 657 h 657"/>
                  <a:gd name="T34" fmla="*/ 2417 w 2429"/>
                  <a:gd name="T35" fmla="*/ 657 h 657"/>
                  <a:gd name="T36" fmla="*/ 2417 w 2429"/>
                  <a:gd name="T37" fmla="*/ 645 h 657"/>
                  <a:gd name="T38" fmla="*/ 2429 w 2429"/>
                  <a:gd name="T39" fmla="*/ 645 h 657"/>
                  <a:gd name="T40" fmla="*/ 2417 w 2429"/>
                  <a:gd name="T41" fmla="*/ 657 h 657"/>
                  <a:gd name="T42" fmla="*/ 11 w 2429"/>
                  <a:gd name="T43" fmla="*/ 657 h 657"/>
                  <a:gd name="T44" fmla="*/ 11 w 2429"/>
                  <a:gd name="T45" fmla="*/ 634 h 657"/>
                  <a:gd name="T46" fmla="*/ 2417 w 2429"/>
                  <a:gd name="T47" fmla="*/ 634 h 657"/>
                  <a:gd name="T48" fmla="*/ 2417 w 2429"/>
                  <a:gd name="T49" fmla="*/ 657 h 657"/>
                  <a:gd name="T50" fmla="*/ 11 w 2429"/>
                  <a:gd name="T51" fmla="*/ 657 h 657"/>
                  <a:gd name="T52" fmla="*/ 0 w 2429"/>
                  <a:gd name="T53" fmla="*/ 657 h 657"/>
                  <a:gd name="T54" fmla="*/ 0 w 2429"/>
                  <a:gd name="T55" fmla="*/ 645 h 657"/>
                  <a:gd name="T56" fmla="*/ 11 w 2429"/>
                  <a:gd name="T57" fmla="*/ 645 h 657"/>
                  <a:gd name="T58" fmla="*/ 11 w 2429"/>
                  <a:gd name="T59" fmla="*/ 657 h 657"/>
                  <a:gd name="T60" fmla="*/ 0 w 2429"/>
                  <a:gd name="T61" fmla="*/ 645 h 657"/>
                  <a:gd name="T62" fmla="*/ 0 w 2429"/>
                  <a:gd name="T63" fmla="*/ 11 h 657"/>
                  <a:gd name="T64" fmla="*/ 22 w 2429"/>
                  <a:gd name="T65" fmla="*/ 11 h 657"/>
                  <a:gd name="T66" fmla="*/ 22 w 2429"/>
                  <a:gd name="T67" fmla="*/ 645 h 657"/>
                  <a:gd name="T68" fmla="*/ 0 w 2429"/>
                  <a:gd name="T69" fmla="*/ 645 h 657"/>
                  <a:gd name="T70" fmla="*/ 0 w 2429"/>
                  <a:gd name="T71" fmla="*/ 11 h 657"/>
                  <a:gd name="T72" fmla="*/ 0 w 2429"/>
                  <a:gd name="T73" fmla="*/ 0 h 657"/>
                  <a:gd name="T74" fmla="*/ 11 w 2429"/>
                  <a:gd name="T75" fmla="*/ 0 h 657"/>
                  <a:gd name="T76" fmla="*/ 11 w 2429"/>
                  <a:gd name="T77" fmla="*/ 11 h 657"/>
                  <a:gd name="T78" fmla="*/ 0 w 2429"/>
                  <a:gd name="T79" fmla="*/ 11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29" h="657">
                    <a:moveTo>
                      <a:pt x="11" y="0"/>
                    </a:moveTo>
                    <a:lnTo>
                      <a:pt x="2417" y="0"/>
                    </a:lnTo>
                    <a:lnTo>
                      <a:pt x="2417" y="23"/>
                    </a:lnTo>
                    <a:lnTo>
                      <a:pt x="11" y="23"/>
                    </a:lnTo>
                    <a:lnTo>
                      <a:pt x="11" y="0"/>
                    </a:lnTo>
                    <a:close/>
                    <a:moveTo>
                      <a:pt x="2417" y="0"/>
                    </a:moveTo>
                    <a:lnTo>
                      <a:pt x="2429" y="0"/>
                    </a:lnTo>
                    <a:lnTo>
                      <a:pt x="2429" y="11"/>
                    </a:lnTo>
                    <a:lnTo>
                      <a:pt x="2417" y="11"/>
                    </a:lnTo>
                    <a:lnTo>
                      <a:pt x="2417" y="0"/>
                    </a:lnTo>
                    <a:close/>
                    <a:moveTo>
                      <a:pt x="2429" y="11"/>
                    </a:moveTo>
                    <a:lnTo>
                      <a:pt x="2429" y="645"/>
                    </a:lnTo>
                    <a:lnTo>
                      <a:pt x="2407" y="645"/>
                    </a:lnTo>
                    <a:lnTo>
                      <a:pt x="2407" y="11"/>
                    </a:lnTo>
                    <a:lnTo>
                      <a:pt x="2429" y="11"/>
                    </a:lnTo>
                    <a:close/>
                    <a:moveTo>
                      <a:pt x="2429" y="645"/>
                    </a:moveTo>
                    <a:lnTo>
                      <a:pt x="2429" y="657"/>
                    </a:lnTo>
                    <a:lnTo>
                      <a:pt x="2417" y="657"/>
                    </a:lnTo>
                    <a:lnTo>
                      <a:pt x="2417" y="645"/>
                    </a:lnTo>
                    <a:lnTo>
                      <a:pt x="2429" y="645"/>
                    </a:lnTo>
                    <a:close/>
                    <a:moveTo>
                      <a:pt x="2417" y="657"/>
                    </a:moveTo>
                    <a:lnTo>
                      <a:pt x="11" y="657"/>
                    </a:lnTo>
                    <a:lnTo>
                      <a:pt x="11" y="634"/>
                    </a:lnTo>
                    <a:lnTo>
                      <a:pt x="2417" y="634"/>
                    </a:lnTo>
                    <a:lnTo>
                      <a:pt x="2417" y="657"/>
                    </a:lnTo>
                    <a:close/>
                    <a:moveTo>
                      <a:pt x="11" y="657"/>
                    </a:moveTo>
                    <a:lnTo>
                      <a:pt x="0" y="657"/>
                    </a:lnTo>
                    <a:lnTo>
                      <a:pt x="0" y="645"/>
                    </a:lnTo>
                    <a:lnTo>
                      <a:pt x="11" y="645"/>
                    </a:lnTo>
                    <a:lnTo>
                      <a:pt x="11" y="657"/>
                    </a:lnTo>
                    <a:close/>
                    <a:moveTo>
                      <a:pt x="0" y="645"/>
                    </a:moveTo>
                    <a:lnTo>
                      <a:pt x="0" y="11"/>
                    </a:lnTo>
                    <a:lnTo>
                      <a:pt x="22" y="11"/>
                    </a:lnTo>
                    <a:lnTo>
                      <a:pt x="22" y="645"/>
                    </a:lnTo>
                    <a:lnTo>
                      <a:pt x="0" y="645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205" name="Freeform 468"/>
              <p:cNvSpPr>
                <a:spLocks noEditPoints="1"/>
              </p:cNvSpPr>
              <p:nvPr/>
            </p:nvSpPr>
            <p:spPr bwMode="auto">
              <a:xfrm>
                <a:off x="1324" y="3275"/>
                <a:ext cx="607" cy="164"/>
              </a:xfrm>
              <a:custGeom>
                <a:avLst/>
                <a:gdLst>
                  <a:gd name="T0" fmla="*/ 12 w 2429"/>
                  <a:gd name="T1" fmla="*/ 0 h 655"/>
                  <a:gd name="T2" fmla="*/ 2419 w 2429"/>
                  <a:gd name="T3" fmla="*/ 0 h 655"/>
                  <a:gd name="T4" fmla="*/ 2419 w 2429"/>
                  <a:gd name="T5" fmla="*/ 22 h 655"/>
                  <a:gd name="T6" fmla="*/ 12 w 2429"/>
                  <a:gd name="T7" fmla="*/ 22 h 655"/>
                  <a:gd name="T8" fmla="*/ 12 w 2429"/>
                  <a:gd name="T9" fmla="*/ 0 h 655"/>
                  <a:gd name="T10" fmla="*/ 2419 w 2429"/>
                  <a:gd name="T11" fmla="*/ 0 h 655"/>
                  <a:gd name="T12" fmla="*/ 2429 w 2429"/>
                  <a:gd name="T13" fmla="*/ 0 h 655"/>
                  <a:gd name="T14" fmla="*/ 2429 w 2429"/>
                  <a:gd name="T15" fmla="*/ 10 h 655"/>
                  <a:gd name="T16" fmla="*/ 2419 w 2429"/>
                  <a:gd name="T17" fmla="*/ 10 h 655"/>
                  <a:gd name="T18" fmla="*/ 2419 w 2429"/>
                  <a:gd name="T19" fmla="*/ 0 h 655"/>
                  <a:gd name="T20" fmla="*/ 2429 w 2429"/>
                  <a:gd name="T21" fmla="*/ 10 h 655"/>
                  <a:gd name="T22" fmla="*/ 2429 w 2429"/>
                  <a:gd name="T23" fmla="*/ 644 h 655"/>
                  <a:gd name="T24" fmla="*/ 2408 w 2429"/>
                  <a:gd name="T25" fmla="*/ 644 h 655"/>
                  <a:gd name="T26" fmla="*/ 2408 w 2429"/>
                  <a:gd name="T27" fmla="*/ 10 h 655"/>
                  <a:gd name="T28" fmla="*/ 2429 w 2429"/>
                  <a:gd name="T29" fmla="*/ 10 h 655"/>
                  <a:gd name="T30" fmla="*/ 2429 w 2429"/>
                  <a:gd name="T31" fmla="*/ 644 h 655"/>
                  <a:gd name="T32" fmla="*/ 2429 w 2429"/>
                  <a:gd name="T33" fmla="*/ 655 h 655"/>
                  <a:gd name="T34" fmla="*/ 2419 w 2429"/>
                  <a:gd name="T35" fmla="*/ 655 h 655"/>
                  <a:gd name="T36" fmla="*/ 2419 w 2429"/>
                  <a:gd name="T37" fmla="*/ 644 h 655"/>
                  <a:gd name="T38" fmla="*/ 2429 w 2429"/>
                  <a:gd name="T39" fmla="*/ 644 h 655"/>
                  <a:gd name="T40" fmla="*/ 2419 w 2429"/>
                  <a:gd name="T41" fmla="*/ 655 h 655"/>
                  <a:gd name="T42" fmla="*/ 12 w 2429"/>
                  <a:gd name="T43" fmla="*/ 655 h 655"/>
                  <a:gd name="T44" fmla="*/ 12 w 2429"/>
                  <a:gd name="T45" fmla="*/ 633 h 655"/>
                  <a:gd name="T46" fmla="*/ 2419 w 2429"/>
                  <a:gd name="T47" fmla="*/ 633 h 655"/>
                  <a:gd name="T48" fmla="*/ 2419 w 2429"/>
                  <a:gd name="T49" fmla="*/ 655 h 655"/>
                  <a:gd name="T50" fmla="*/ 12 w 2429"/>
                  <a:gd name="T51" fmla="*/ 655 h 655"/>
                  <a:gd name="T52" fmla="*/ 0 w 2429"/>
                  <a:gd name="T53" fmla="*/ 655 h 655"/>
                  <a:gd name="T54" fmla="*/ 0 w 2429"/>
                  <a:gd name="T55" fmla="*/ 644 h 655"/>
                  <a:gd name="T56" fmla="*/ 12 w 2429"/>
                  <a:gd name="T57" fmla="*/ 644 h 655"/>
                  <a:gd name="T58" fmla="*/ 12 w 2429"/>
                  <a:gd name="T59" fmla="*/ 655 h 655"/>
                  <a:gd name="T60" fmla="*/ 0 w 2429"/>
                  <a:gd name="T61" fmla="*/ 644 h 655"/>
                  <a:gd name="T62" fmla="*/ 0 w 2429"/>
                  <a:gd name="T63" fmla="*/ 10 h 655"/>
                  <a:gd name="T64" fmla="*/ 23 w 2429"/>
                  <a:gd name="T65" fmla="*/ 10 h 655"/>
                  <a:gd name="T66" fmla="*/ 23 w 2429"/>
                  <a:gd name="T67" fmla="*/ 644 h 655"/>
                  <a:gd name="T68" fmla="*/ 0 w 2429"/>
                  <a:gd name="T69" fmla="*/ 644 h 655"/>
                  <a:gd name="T70" fmla="*/ 0 w 2429"/>
                  <a:gd name="T71" fmla="*/ 10 h 655"/>
                  <a:gd name="T72" fmla="*/ 0 w 2429"/>
                  <a:gd name="T73" fmla="*/ 0 h 655"/>
                  <a:gd name="T74" fmla="*/ 12 w 2429"/>
                  <a:gd name="T75" fmla="*/ 0 h 655"/>
                  <a:gd name="T76" fmla="*/ 12 w 2429"/>
                  <a:gd name="T77" fmla="*/ 10 h 655"/>
                  <a:gd name="T78" fmla="*/ 0 w 2429"/>
                  <a:gd name="T79" fmla="*/ 1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29" h="655">
                    <a:moveTo>
                      <a:pt x="12" y="0"/>
                    </a:moveTo>
                    <a:lnTo>
                      <a:pt x="2419" y="0"/>
                    </a:lnTo>
                    <a:lnTo>
                      <a:pt x="2419" y="22"/>
                    </a:lnTo>
                    <a:lnTo>
                      <a:pt x="12" y="22"/>
                    </a:lnTo>
                    <a:lnTo>
                      <a:pt x="12" y="0"/>
                    </a:lnTo>
                    <a:close/>
                    <a:moveTo>
                      <a:pt x="2419" y="0"/>
                    </a:moveTo>
                    <a:lnTo>
                      <a:pt x="2429" y="0"/>
                    </a:lnTo>
                    <a:lnTo>
                      <a:pt x="2429" y="10"/>
                    </a:lnTo>
                    <a:lnTo>
                      <a:pt x="2419" y="10"/>
                    </a:lnTo>
                    <a:lnTo>
                      <a:pt x="2419" y="0"/>
                    </a:lnTo>
                    <a:close/>
                    <a:moveTo>
                      <a:pt x="2429" y="10"/>
                    </a:moveTo>
                    <a:lnTo>
                      <a:pt x="2429" y="644"/>
                    </a:lnTo>
                    <a:lnTo>
                      <a:pt x="2408" y="644"/>
                    </a:lnTo>
                    <a:lnTo>
                      <a:pt x="2408" y="10"/>
                    </a:lnTo>
                    <a:lnTo>
                      <a:pt x="2429" y="10"/>
                    </a:lnTo>
                    <a:close/>
                    <a:moveTo>
                      <a:pt x="2429" y="644"/>
                    </a:moveTo>
                    <a:lnTo>
                      <a:pt x="2429" y="655"/>
                    </a:lnTo>
                    <a:lnTo>
                      <a:pt x="2419" y="655"/>
                    </a:lnTo>
                    <a:lnTo>
                      <a:pt x="2419" y="644"/>
                    </a:lnTo>
                    <a:lnTo>
                      <a:pt x="2429" y="644"/>
                    </a:lnTo>
                    <a:close/>
                    <a:moveTo>
                      <a:pt x="2419" y="655"/>
                    </a:moveTo>
                    <a:lnTo>
                      <a:pt x="12" y="655"/>
                    </a:lnTo>
                    <a:lnTo>
                      <a:pt x="12" y="633"/>
                    </a:lnTo>
                    <a:lnTo>
                      <a:pt x="2419" y="633"/>
                    </a:lnTo>
                    <a:lnTo>
                      <a:pt x="2419" y="655"/>
                    </a:lnTo>
                    <a:close/>
                    <a:moveTo>
                      <a:pt x="12" y="655"/>
                    </a:moveTo>
                    <a:lnTo>
                      <a:pt x="0" y="655"/>
                    </a:lnTo>
                    <a:lnTo>
                      <a:pt x="0" y="644"/>
                    </a:lnTo>
                    <a:lnTo>
                      <a:pt x="12" y="644"/>
                    </a:lnTo>
                    <a:lnTo>
                      <a:pt x="12" y="655"/>
                    </a:lnTo>
                    <a:close/>
                    <a:moveTo>
                      <a:pt x="0" y="644"/>
                    </a:moveTo>
                    <a:lnTo>
                      <a:pt x="0" y="10"/>
                    </a:lnTo>
                    <a:lnTo>
                      <a:pt x="23" y="10"/>
                    </a:lnTo>
                    <a:lnTo>
                      <a:pt x="23" y="644"/>
                    </a:lnTo>
                    <a:lnTo>
                      <a:pt x="0" y="644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206" name="Freeform 469"/>
              <p:cNvSpPr>
                <a:spLocks noEditPoints="1"/>
              </p:cNvSpPr>
              <p:nvPr/>
            </p:nvSpPr>
            <p:spPr bwMode="auto">
              <a:xfrm>
                <a:off x="2131" y="3275"/>
                <a:ext cx="608" cy="164"/>
              </a:xfrm>
              <a:custGeom>
                <a:avLst/>
                <a:gdLst>
                  <a:gd name="T0" fmla="*/ 11 w 2429"/>
                  <a:gd name="T1" fmla="*/ 0 h 655"/>
                  <a:gd name="T2" fmla="*/ 2417 w 2429"/>
                  <a:gd name="T3" fmla="*/ 0 h 655"/>
                  <a:gd name="T4" fmla="*/ 2417 w 2429"/>
                  <a:gd name="T5" fmla="*/ 22 h 655"/>
                  <a:gd name="T6" fmla="*/ 11 w 2429"/>
                  <a:gd name="T7" fmla="*/ 22 h 655"/>
                  <a:gd name="T8" fmla="*/ 11 w 2429"/>
                  <a:gd name="T9" fmla="*/ 0 h 655"/>
                  <a:gd name="T10" fmla="*/ 2417 w 2429"/>
                  <a:gd name="T11" fmla="*/ 0 h 655"/>
                  <a:gd name="T12" fmla="*/ 2429 w 2429"/>
                  <a:gd name="T13" fmla="*/ 0 h 655"/>
                  <a:gd name="T14" fmla="*/ 2429 w 2429"/>
                  <a:gd name="T15" fmla="*/ 10 h 655"/>
                  <a:gd name="T16" fmla="*/ 2417 w 2429"/>
                  <a:gd name="T17" fmla="*/ 10 h 655"/>
                  <a:gd name="T18" fmla="*/ 2417 w 2429"/>
                  <a:gd name="T19" fmla="*/ 0 h 655"/>
                  <a:gd name="T20" fmla="*/ 2429 w 2429"/>
                  <a:gd name="T21" fmla="*/ 10 h 655"/>
                  <a:gd name="T22" fmla="*/ 2429 w 2429"/>
                  <a:gd name="T23" fmla="*/ 644 h 655"/>
                  <a:gd name="T24" fmla="*/ 2407 w 2429"/>
                  <a:gd name="T25" fmla="*/ 644 h 655"/>
                  <a:gd name="T26" fmla="*/ 2407 w 2429"/>
                  <a:gd name="T27" fmla="*/ 10 h 655"/>
                  <a:gd name="T28" fmla="*/ 2429 w 2429"/>
                  <a:gd name="T29" fmla="*/ 10 h 655"/>
                  <a:gd name="T30" fmla="*/ 2429 w 2429"/>
                  <a:gd name="T31" fmla="*/ 644 h 655"/>
                  <a:gd name="T32" fmla="*/ 2429 w 2429"/>
                  <a:gd name="T33" fmla="*/ 655 h 655"/>
                  <a:gd name="T34" fmla="*/ 2417 w 2429"/>
                  <a:gd name="T35" fmla="*/ 655 h 655"/>
                  <a:gd name="T36" fmla="*/ 2417 w 2429"/>
                  <a:gd name="T37" fmla="*/ 644 h 655"/>
                  <a:gd name="T38" fmla="*/ 2429 w 2429"/>
                  <a:gd name="T39" fmla="*/ 644 h 655"/>
                  <a:gd name="T40" fmla="*/ 2417 w 2429"/>
                  <a:gd name="T41" fmla="*/ 655 h 655"/>
                  <a:gd name="T42" fmla="*/ 11 w 2429"/>
                  <a:gd name="T43" fmla="*/ 655 h 655"/>
                  <a:gd name="T44" fmla="*/ 11 w 2429"/>
                  <a:gd name="T45" fmla="*/ 633 h 655"/>
                  <a:gd name="T46" fmla="*/ 2417 w 2429"/>
                  <a:gd name="T47" fmla="*/ 633 h 655"/>
                  <a:gd name="T48" fmla="*/ 2417 w 2429"/>
                  <a:gd name="T49" fmla="*/ 655 h 655"/>
                  <a:gd name="T50" fmla="*/ 11 w 2429"/>
                  <a:gd name="T51" fmla="*/ 655 h 655"/>
                  <a:gd name="T52" fmla="*/ 0 w 2429"/>
                  <a:gd name="T53" fmla="*/ 655 h 655"/>
                  <a:gd name="T54" fmla="*/ 0 w 2429"/>
                  <a:gd name="T55" fmla="*/ 644 h 655"/>
                  <a:gd name="T56" fmla="*/ 11 w 2429"/>
                  <a:gd name="T57" fmla="*/ 644 h 655"/>
                  <a:gd name="T58" fmla="*/ 11 w 2429"/>
                  <a:gd name="T59" fmla="*/ 655 h 655"/>
                  <a:gd name="T60" fmla="*/ 0 w 2429"/>
                  <a:gd name="T61" fmla="*/ 644 h 655"/>
                  <a:gd name="T62" fmla="*/ 0 w 2429"/>
                  <a:gd name="T63" fmla="*/ 10 h 655"/>
                  <a:gd name="T64" fmla="*/ 22 w 2429"/>
                  <a:gd name="T65" fmla="*/ 10 h 655"/>
                  <a:gd name="T66" fmla="*/ 22 w 2429"/>
                  <a:gd name="T67" fmla="*/ 644 h 655"/>
                  <a:gd name="T68" fmla="*/ 0 w 2429"/>
                  <a:gd name="T69" fmla="*/ 644 h 655"/>
                  <a:gd name="T70" fmla="*/ 0 w 2429"/>
                  <a:gd name="T71" fmla="*/ 10 h 655"/>
                  <a:gd name="T72" fmla="*/ 0 w 2429"/>
                  <a:gd name="T73" fmla="*/ 0 h 655"/>
                  <a:gd name="T74" fmla="*/ 11 w 2429"/>
                  <a:gd name="T75" fmla="*/ 0 h 655"/>
                  <a:gd name="T76" fmla="*/ 11 w 2429"/>
                  <a:gd name="T77" fmla="*/ 10 h 655"/>
                  <a:gd name="T78" fmla="*/ 0 w 2429"/>
                  <a:gd name="T79" fmla="*/ 1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29" h="655">
                    <a:moveTo>
                      <a:pt x="11" y="0"/>
                    </a:moveTo>
                    <a:lnTo>
                      <a:pt x="2417" y="0"/>
                    </a:lnTo>
                    <a:lnTo>
                      <a:pt x="2417" y="22"/>
                    </a:lnTo>
                    <a:lnTo>
                      <a:pt x="11" y="22"/>
                    </a:lnTo>
                    <a:lnTo>
                      <a:pt x="11" y="0"/>
                    </a:lnTo>
                    <a:close/>
                    <a:moveTo>
                      <a:pt x="2417" y="0"/>
                    </a:moveTo>
                    <a:lnTo>
                      <a:pt x="2429" y="0"/>
                    </a:lnTo>
                    <a:lnTo>
                      <a:pt x="2429" y="10"/>
                    </a:lnTo>
                    <a:lnTo>
                      <a:pt x="2417" y="10"/>
                    </a:lnTo>
                    <a:lnTo>
                      <a:pt x="2417" y="0"/>
                    </a:lnTo>
                    <a:close/>
                    <a:moveTo>
                      <a:pt x="2429" y="10"/>
                    </a:moveTo>
                    <a:lnTo>
                      <a:pt x="2429" y="644"/>
                    </a:lnTo>
                    <a:lnTo>
                      <a:pt x="2407" y="644"/>
                    </a:lnTo>
                    <a:lnTo>
                      <a:pt x="2407" y="10"/>
                    </a:lnTo>
                    <a:lnTo>
                      <a:pt x="2429" y="10"/>
                    </a:lnTo>
                    <a:close/>
                    <a:moveTo>
                      <a:pt x="2429" y="644"/>
                    </a:moveTo>
                    <a:lnTo>
                      <a:pt x="2429" y="655"/>
                    </a:lnTo>
                    <a:lnTo>
                      <a:pt x="2417" y="655"/>
                    </a:lnTo>
                    <a:lnTo>
                      <a:pt x="2417" y="644"/>
                    </a:lnTo>
                    <a:lnTo>
                      <a:pt x="2429" y="644"/>
                    </a:lnTo>
                    <a:close/>
                    <a:moveTo>
                      <a:pt x="2417" y="655"/>
                    </a:moveTo>
                    <a:lnTo>
                      <a:pt x="11" y="655"/>
                    </a:lnTo>
                    <a:lnTo>
                      <a:pt x="11" y="633"/>
                    </a:lnTo>
                    <a:lnTo>
                      <a:pt x="2417" y="633"/>
                    </a:lnTo>
                    <a:lnTo>
                      <a:pt x="2417" y="655"/>
                    </a:lnTo>
                    <a:close/>
                    <a:moveTo>
                      <a:pt x="11" y="655"/>
                    </a:moveTo>
                    <a:lnTo>
                      <a:pt x="0" y="655"/>
                    </a:lnTo>
                    <a:lnTo>
                      <a:pt x="0" y="644"/>
                    </a:lnTo>
                    <a:lnTo>
                      <a:pt x="11" y="644"/>
                    </a:lnTo>
                    <a:lnTo>
                      <a:pt x="11" y="655"/>
                    </a:lnTo>
                    <a:close/>
                    <a:moveTo>
                      <a:pt x="0" y="644"/>
                    </a:moveTo>
                    <a:lnTo>
                      <a:pt x="0" y="10"/>
                    </a:lnTo>
                    <a:lnTo>
                      <a:pt x="22" y="10"/>
                    </a:lnTo>
                    <a:lnTo>
                      <a:pt x="22" y="644"/>
                    </a:lnTo>
                    <a:lnTo>
                      <a:pt x="0" y="644"/>
                    </a:lnTo>
                    <a:close/>
                    <a:moveTo>
                      <a:pt x="0" y="1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207" name="Freeform 470"/>
              <p:cNvSpPr>
                <a:spLocks noEditPoints="1"/>
              </p:cNvSpPr>
              <p:nvPr/>
            </p:nvSpPr>
            <p:spPr bwMode="auto">
              <a:xfrm>
                <a:off x="3557" y="3273"/>
                <a:ext cx="418" cy="164"/>
              </a:xfrm>
              <a:custGeom>
                <a:avLst/>
                <a:gdLst>
                  <a:gd name="T0" fmla="*/ 10 w 1668"/>
                  <a:gd name="T1" fmla="*/ 0 h 656"/>
                  <a:gd name="T2" fmla="*/ 1658 w 1668"/>
                  <a:gd name="T3" fmla="*/ 0 h 656"/>
                  <a:gd name="T4" fmla="*/ 1658 w 1668"/>
                  <a:gd name="T5" fmla="*/ 23 h 656"/>
                  <a:gd name="T6" fmla="*/ 10 w 1668"/>
                  <a:gd name="T7" fmla="*/ 23 h 656"/>
                  <a:gd name="T8" fmla="*/ 10 w 1668"/>
                  <a:gd name="T9" fmla="*/ 0 h 656"/>
                  <a:gd name="T10" fmla="*/ 1658 w 1668"/>
                  <a:gd name="T11" fmla="*/ 0 h 656"/>
                  <a:gd name="T12" fmla="*/ 1668 w 1668"/>
                  <a:gd name="T13" fmla="*/ 0 h 656"/>
                  <a:gd name="T14" fmla="*/ 1668 w 1668"/>
                  <a:gd name="T15" fmla="*/ 11 h 656"/>
                  <a:gd name="T16" fmla="*/ 1658 w 1668"/>
                  <a:gd name="T17" fmla="*/ 11 h 656"/>
                  <a:gd name="T18" fmla="*/ 1658 w 1668"/>
                  <a:gd name="T19" fmla="*/ 0 h 656"/>
                  <a:gd name="T20" fmla="*/ 1668 w 1668"/>
                  <a:gd name="T21" fmla="*/ 11 h 656"/>
                  <a:gd name="T22" fmla="*/ 1668 w 1668"/>
                  <a:gd name="T23" fmla="*/ 644 h 656"/>
                  <a:gd name="T24" fmla="*/ 1647 w 1668"/>
                  <a:gd name="T25" fmla="*/ 644 h 656"/>
                  <a:gd name="T26" fmla="*/ 1647 w 1668"/>
                  <a:gd name="T27" fmla="*/ 11 h 656"/>
                  <a:gd name="T28" fmla="*/ 1668 w 1668"/>
                  <a:gd name="T29" fmla="*/ 11 h 656"/>
                  <a:gd name="T30" fmla="*/ 1668 w 1668"/>
                  <a:gd name="T31" fmla="*/ 644 h 656"/>
                  <a:gd name="T32" fmla="*/ 1668 w 1668"/>
                  <a:gd name="T33" fmla="*/ 656 h 656"/>
                  <a:gd name="T34" fmla="*/ 1658 w 1668"/>
                  <a:gd name="T35" fmla="*/ 656 h 656"/>
                  <a:gd name="T36" fmla="*/ 1658 w 1668"/>
                  <a:gd name="T37" fmla="*/ 644 h 656"/>
                  <a:gd name="T38" fmla="*/ 1668 w 1668"/>
                  <a:gd name="T39" fmla="*/ 644 h 656"/>
                  <a:gd name="T40" fmla="*/ 1658 w 1668"/>
                  <a:gd name="T41" fmla="*/ 656 h 656"/>
                  <a:gd name="T42" fmla="*/ 10 w 1668"/>
                  <a:gd name="T43" fmla="*/ 656 h 656"/>
                  <a:gd name="T44" fmla="*/ 10 w 1668"/>
                  <a:gd name="T45" fmla="*/ 634 h 656"/>
                  <a:gd name="T46" fmla="*/ 1658 w 1668"/>
                  <a:gd name="T47" fmla="*/ 634 h 656"/>
                  <a:gd name="T48" fmla="*/ 1658 w 1668"/>
                  <a:gd name="T49" fmla="*/ 656 h 656"/>
                  <a:gd name="T50" fmla="*/ 10 w 1668"/>
                  <a:gd name="T51" fmla="*/ 656 h 656"/>
                  <a:gd name="T52" fmla="*/ 0 w 1668"/>
                  <a:gd name="T53" fmla="*/ 656 h 656"/>
                  <a:gd name="T54" fmla="*/ 0 w 1668"/>
                  <a:gd name="T55" fmla="*/ 644 h 656"/>
                  <a:gd name="T56" fmla="*/ 10 w 1668"/>
                  <a:gd name="T57" fmla="*/ 644 h 656"/>
                  <a:gd name="T58" fmla="*/ 10 w 1668"/>
                  <a:gd name="T59" fmla="*/ 656 h 656"/>
                  <a:gd name="T60" fmla="*/ 0 w 1668"/>
                  <a:gd name="T61" fmla="*/ 644 h 656"/>
                  <a:gd name="T62" fmla="*/ 0 w 1668"/>
                  <a:gd name="T63" fmla="*/ 11 h 656"/>
                  <a:gd name="T64" fmla="*/ 22 w 1668"/>
                  <a:gd name="T65" fmla="*/ 11 h 656"/>
                  <a:gd name="T66" fmla="*/ 22 w 1668"/>
                  <a:gd name="T67" fmla="*/ 644 h 656"/>
                  <a:gd name="T68" fmla="*/ 0 w 1668"/>
                  <a:gd name="T69" fmla="*/ 644 h 656"/>
                  <a:gd name="T70" fmla="*/ 0 w 1668"/>
                  <a:gd name="T71" fmla="*/ 11 h 656"/>
                  <a:gd name="T72" fmla="*/ 0 w 1668"/>
                  <a:gd name="T73" fmla="*/ 0 h 656"/>
                  <a:gd name="T74" fmla="*/ 10 w 1668"/>
                  <a:gd name="T75" fmla="*/ 0 h 656"/>
                  <a:gd name="T76" fmla="*/ 10 w 1668"/>
                  <a:gd name="T77" fmla="*/ 11 h 656"/>
                  <a:gd name="T78" fmla="*/ 0 w 1668"/>
                  <a:gd name="T79" fmla="*/ 11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8" h="656">
                    <a:moveTo>
                      <a:pt x="10" y="0"/>
                    </a:moveTo>
                    <a:lnTo>
                      <a:pt x="1658" y="0"/>
                    </a:lnTo>
                    <a:lnTo>
                      <a:pt x="1658" y="23"/>
                    </a:lnTo>
                    <a:lnTo>
                      <a:pt x="10" y="23"/>
                    </a:lnTo>
                    <a:lnTo>
                      <a:pt x="10" y="0"/>
                    </a:lnTo>
                    <a:close/>
                    <a:moveTo>
                      <a:pt x="1658" y="0"/>
                    </a:moveTo>
                    <a:lnTo>
                      <a:pt x="1668" y="0"/>
                    </a:lnTo>
                    <a:lnTo>
                      <a:pt x="1668" y="11"/>
                    </a:lnTo>
                    <a:lnTo>
                      <a:pt x="1658" y="11"/>
                    </a:lnTo>
                    <a:lnTo>
                      <a:pt x="1658" y="0"/>
                    </a:lnTo>
                    <a:close/>
                    <a:moveTo>
                      <a:pt x="1668" y="11"/>
                    </a:moveTo>
                    <a:lnTo>
                      <a:pt x="1668" y="644"/>
                    </a:lnTo>
                    <a:lnTo>
                      <a:pt x="1647" y="644"/>
                    </a:lnTo>
                    <a:lnTo>
                      <a:pt x="1647" y="11"/>
                    </a:lnTo>
                    <a:lnTo>
                      <a:pt x="1668" y="11"/>
                    </a:lnTo>
                    <a:close/>
                    <a:moveTo>
                      <a:pt x="1668" y="644"/>
                    </a:moveTo>
                    <a:lnTo>
                      <a:pt x="1668" y="656"/>
                    </a:lnTo>
                    <a:lnTo>
                      <a:pt x="1658" y="656"/>
                    </a:lnTo>
                    <a:lnTo>
                      <a:pt x="1658" y="644"/>
                    </a:lnTo>
                    <a:lnTo>
                      <a:pt x="1668" y="644"/>
                    </a:lnTo>
                    <a:close/>
                    <a:moveTo>
                      <a:pt x="1658" y="656"/>
                    </a:moveTo>
                    <a:lnTo>
                      <a:pt x="10" y="656"/>
                    </a:lnTo>
                    <a:lnTo>
                      <a:pt x="10" y="634"/>
                    </a:lnTo>
                    <a:lnTo>
                      <a:pt x="1658" y="634"/>
                    </a:lnTo>
                    <a:lnTo>
                      <a:pt x="1658" y="656"/>
                    </a:lnTo>
                    <a:close/>
                    <a:moveTo>
                      <a:pt x="10" y="656"/>
                    </a:moveTo>
                    <a:lnTo>
                      <a:pt x="0" y="656"/>
                    </a:lnTo>
                    <a:lnTo>
                      <a:pt x="0" y="644"/>
                    </a:lnTo>
                    <a:lnTo>
                      <a:pt x="10" y="644"/>
                    </a:lnTo>
                    <a:lnTo>
                      <a:pt x="10" y="656"/>
                    </a:lnTo>
                    <a:close/>
                    <a:moveTo>
                      <a:pt x="0" y="644"/>
                    </a:moveTo>
                    <a:lnTo>
                      <a:pt x="0" y="11"/>
                    </a:lnTo>
                    <a:lnTo>
                      <a:pt x="22" y="11"/>
                    </a:lnTo>
                    <a:lnTo>
                      <a:pt x="22" y="644"/>
                    </a:lnTo>
                    <a:lnTo>
                      <a:pt x="0" y="644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208" name="Freeform 471"/>
              <p:cNvSpPr>
                <a:spLocks noEditPoints="1"/>
              </p:cNvSpPr>
              <p:nvPr/>
            </p:nvSpPr>
            <p:spPr bwMode="auto">
              <a:xfrm>
                <a:off x="3557" y="3733"/>
                <a:ext cx="418" cy="164"/>
              </a:xfrm>
              <a:custGeom>
                <a:avLst/>
                <a:gdLst>
                  <a:gd name="T0" fmla="*/ 10 w 1668"/>
                  <a:gd name="T1" fmla="*/ 0 h 656"/>
                  <a:gd name="T2" fmla="*/ 1658 w 1668"/>
                  <a:gd name="T3" fmla="*/ 0 h 656"/>
                  <a:gd name="T4" fmla="*/ 1658 w 1668"/>
                  <a:gd name="T5" fmla="*/ 23 h 656"/>
                  <a:gd name="T6" fmla="*/ 10 w 1668"/>
                  <a:gd name="T7" fmla="*/ 23 h 656"/>
                  <a:gd name="T8" fmla="*/ 10 w 1668"/>
                  <a:gd name="T9" fmla="*/ 0 h 656"/>
                  <a:gd name="T10" fmla="*/ 1658 w 1668"/>
                  <a:gd name="T11" fmla="*/ 0 h 656"/>
                  <a:gd name="T12" fmla="*/ 1668 w 1668"/>
                  <a:gd name="T13" fmla="*/ 0 h 656"/>
                  <a:gd name="T14" fmla="*/ 1668 w 1668"/>
                  <a:gd name="T15" fmla="*/ 11 h 656"/>
                  <a:gd name="T16" fmla="*/ 1658 w 1668"/>
                  <a:gd name="T17" fmla="*/ 11 h 656"/>
                  <a:gd name="T18" fmla="*/ 1658 w 1668"/>
                  <a:gd name="T19" fmla="*/ 0 h 656"/>
                  <a:gd name="T20" fmla="*/ 1668 w 1668"/>
                  <a:gd name="T21" fmla="*/ 11 h 656"/>
                  <a:gd name="T22" fmla="*/ 1668 w 1668"/>
                  <a:gd name="T23" fmla="*/ 644 h 656"/>
                  <a:gd name="T24" fmla="*/ 1647 w 1668"/>
                  <a:gd name="T25" fmla="*/ 644 h 656"/>
                  <a:gd name="T26" fmla="*/ 1647 w 1668"/>
                  <a:gd name="T27" fmla="*/ 11 h 656"/>
                  <a:gd name="T28" fmla="*/ 1668 w 1668"/>
                  <a:gd name="T29" fmla="*/ 11 h 656"/>
                  <a:gd name="T30" fmla="*/ 1668 w 1668"/>
                  <a:gd name="T31" fmla="*/ 644 h 656"/>
                  <a:gd name="T32" fmla="*/ 1668 w 1668"/>
                  <a:gd name="T33" fmla="*/ 656 h 656"/>
                  <a:gd name="T34" fmla="*/ 1658 w 1668"/>
                  <a:gd name="T35" fmla="*/ 656 h 656"/>
                  <a:gd name="T36" fmla="*/ 1658 w 1668"/>
                  <a:gd name="T37" fmla="*/ 644 h 656"/>
                  <a:gd name="T38" fmla="*/ 1668 w 1668"/>
                  <a:gd name="T39" fmla="*/ 644 h 656"/>
                  <a:gd name="T40" fmla="*/ 1658 w 1668"/>
                  <a:gd name="T41" fmla="*/ 656 h 656"/>
                  <a:gd name="T42" fmla="*/ 10 w 1668"/>
                  <a:gd name="T43" fmla="*/ 656 h 656"/>
                  <a:gd name="T44" fmla="*/ 10 w 1668"/>
                  <a:gd name="T45" fmla="*/ 634 h 656"/>
                  <a:gd name="T46" fmla="*/ 1658 w 1668"/>
                  <a:gd name="T47" fmla="*/ 634 h 656"/>
                  <a:gd name="T48" fmla="*/ 1658 w 1668"/>
                  <a:gd name="T49" fmla="*/ 656 h 656"/>
                  <a:gd name="T50" fmla="*/ 10 w 1668"/>
                  <a:gd name="T51" fmla="*/ 656 h 656"/>
                  <a:gd name="T52" fmla="*/ 0 w 1668"/>
                  <a:gd name="T53" fmla="*/ 656 h 656"/>
                  <a:gd name="T54" fmla="*/ 0 w 1668"/>
                  <a:gd name="T55" fmla="*/ 644 h 656"/>
                  <a:gd name="T56" fmla="*/ 10 w 1668"/>
                  <a:gd name="T57" fmla="*/ 644 h 656"/>
                  <a:gd name="T58" fmla="*/ 10 w 1668"/>
                  <a:gd name="T59" fmla="*/ 656 h 656"/>
                  <a:gd name="T60" fmla="*/ 0 w 1668"/>
                  <a:gd name="T61" fmla="*/ 644 h 656"/>
                  <a:gd name="T62" fmla="*/ 0 w 1668"/>
                  <a:gd name="T63" fmla="*/ 11 h 656"/>
                  <a:gd name="T64" fmla="*/ 22 w 1668"/>
                  <a:gd name="T65" fmla="*/ 11 h 656"/>
                  <a:gd name="T66" fmla="*/ 22 w 1668"/>
                  <a:gd name="T67" fmla="*/ 644 h 656"/>
                  <a:gd name="T68" fmla="*/ 0 w 1668"/>
                  <a:gd name="T69" fmla="*/ 644 h 656"/>
                  <a:gd name="T70" fmla="*/ 0 w 1668"/>
                  <a:gd name="T71" fmla="*/ 11 h 656"/>
                  <a:gd name="T72" fmla="*/ 0 w 1668"/>
                  <a:gd name="T73" fmla="*/ 0 h 656"/>
                  <a:gd name="T74" fmla="*/ 10 w 1668"/>
                  <a:gd name="T75" fmla="*/ 0 h 656"/>
                  <a:gd name="T76" fmla="*/ 10 w 1668"/>
                  <a:gd name="T77" fmla="*/ 11 h 656"/>
                  <a:gd name="T78" fmla="*/ 0 w 1668"/>
                  <a:gd name="T79" fmla="*/ 11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8" h="656">
                    <a:moveTo>
                      <a:pt x="10" y="0"/>
                    </a:moveTo>
                    <a:lnTo>
                      <a:pt x="1658" y="0"/>
                    </a:lnTo>
                    <a:lnTo>
                      <a:pt x="1658" y="23"/>
                    </a:lnTo>
                    <a:lnTo>
                      <a:pt x="10" y="23"/>
                    </a:lnTo>
                    <a:lnTo>
                      <a:pt x="10" y="0"/>
                    </a:lnTo>
                    <a:close/>
                    <a:moveTo>
                      <a:pt x="1658" y="0"/>
                    </a:moveTo>
                    <a:lnTo>
                      <a:pt x="1668" y="0"/>
                    </a:lnTo>
                    <a:lnTo>
                      <a:pt x="1668" y="11"/>
                    </a:lnTo>
                    <a:lnTo>
                      <a:pt x="1658" y="11"/>
                    </a:lnTo>
                    <a:lnTo>
                      <a:pt x="1658" y="0"/>
                    </a:lnTo>
                    <a:close/>
                    <a:moveTo>
                      <a:pt x="1668" y="11"/>
                    </a:moveTo>
                    <a:lnTo>
                      <a:pt x="1668" y="644"/>
                    </a:lnTo>
                    <a:lnTo>
                      <a:pt x="1647" y="644"/>
                    </a:lnTo>
                    <a:lnTo>
                      <a:pt x="1647" y="11"/>
                    </a:lnTo>
                    <a:lnTo>
                      <a:pt x="1668" y="11"/>
                    </a:lnTo>
                    <a:close/>
                    <a:moveTo>
                      <a:pt x="1668" y="644"/>
                    </a:moveTo>
                    <a:lnTo>
                      <a:pt x="1668" y="656"/>
                    </a:lnTo>
                    <a:lnTo>
                      <a:pt x="1658" y="656"/>
                    </a:lnTo>
                    <a:lnTo>
                      <a:pt x="1658" y="644"/>
                    </a:lnTo>
                    <a:lnTo>
                      <a:pt x="1668" y="644"/>
                    </a:lnTo>
                    <a:close/>
                    <a:moveTo>
                      <a:pt x="1658" y="656"/>
                    </a:moveTo>
                    <a:lnTo>
                      <a:pt x="10" y="656"/>
                    </a:lnTo>
                    <a:lnTo>
                      <a:pt x="10" y="634"/>
                    </a:lnTo>
                    <a:lnTo>
                      <a:pt x="1658" y="634"/>
                    </a:lnTo>
                    <a:lnTo>
                      <a:pt x="1658" y="656"/>
                    </a:lnTo>
                    <a:close/>
                    <a:moveTo>
                      <a:pt x="10" y="656"/>
                    </a:moveTo>
                    <a:lnTo>
                      <a:pt x="0" y="656"/>
                    </a:lnTo>
                    <a:lnTo>
                      <a:pt x="0" y="644"/>
                    </a:lnTo>
                    <a:lnTo>
                      <a:pt x="10" y="644"/>
                    </a:lnTo>
                    <a:lnTo>
                      <a:pt x="10" y="656"/>
                    </a:lnTo>
                    <a:close/>
                    <a:moveTo>
                      <a:pt x="0" y="644"/>
                    </a:moveTo>
                    <a:lnTo>
                      <a:pt x="0" y="11"/>
                    </a:lnTo>
                    <a:lnTo>
                      <a:pt x="22" y="11"/>
                    </a:lnTo>
                    <a:lnTo>
                      <a:pt x="22" y="644"/>
                    </a:lnTo>
                    <a:lnTo>
                      <a:pt x="0" y="644"/>
                    </a:lnTo>
                    <a:close/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B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209" name="Rectangle 472"/>
              <p:cNvSpPr>
                <a:spLocks noChangeArrowheads="1"/>
              </p:cNvSpPr>
              <p:nvPr/>
            </p:nvSpPr>
            <p:spPr bwMode="auto">
              <a:xfrm>
                <a:off x="1374" y="3281"/>
                <a:ext cx="16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ARC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10" name="Rectangle 473"/>
              <p:cNvSpPr>
                <a:spLocks noChangeArrowheads="1"/>
              </p:cNvSpPr>
              <p:nvPr/>
            </p:nvSpPr>
            <p:spPr bwMode="auto">
              <a:xfrm>
                <a:off x="1552" y="3320"/>
                <a:ext cx="30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HD      SD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13" name="Rectangle 476"/>
              <p:cNvSpPr>
                <a:spLocks noChangeArrowheads="1"/>
              </p:cNvSpPr>
              <p:nvPr/>
            </p:nvSpPr>
            <p:spPr bwMode="auto">
              <a:xfrm>
                <a:off x="2153" y="3115"/>
                <a:ext cx="59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vkladač LOGA v HD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15" name="Rectangle 478"/>
              <p:cNvSpPr>
                <a:spLocks noChangeArrowheads="1"/>
              </p:cNvSpPr>
              <p:nvPr/>
            </p:nvSpPr>
            <p:spPr bwMode="auto">
              <a:xfrm>
                <a:off x="3594" y="3289"/>
                <a:ext cx="38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800" b="0" i="0" u="none" strike="noStrike" cap="none" normalizeH="0" baseline="0" smtClean="0">
                    <a:ln>
                      <a:noFill/>
                    </a:ln>
                    <a:solidFill>
                      <a:srgbClr val="2B2A2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vkladač TXT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4075" name="Rectangle 480"/>
            <p:cNvSpPr>
              <a:spLocks noChangeArrowheads="1"/>
            </p:cNvSpPr>
            <p:nvPr/>
          </p:nvSpPr>
          <p:spPr bwMode="auto">
            <a:xfrm>
              <a:off x="2153" y="3289"/>
              <a:ext cx="58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smtClean="0">
                  <a:ln>
                    <a:noFill/>
                  </a:ln>
                  <a:solidFill>
                    <a:srgbClr val="2B2A29"/>
                  </a:solidFill>
                  <a:effectLst/>
                  <a:latin typeface="Times New Roman" pitchFamily="18" charset="0"/>
                  <a:cs typeface="Arial" pitchFamily="34" charset="0"/>
                </a:rPr>
                <a:t>vkladač LOGA v SD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76" name="Line 481"/>
            <p:cNvSpPr>
              <a:spLocks noChangeShapeType="1"/>
            </p:cNvSpPr>
            <p:nvPr/>
          </p:nvSpPr>
          <p:spPr bwMode="auto">
            <a:xfrm flipV="1">
              <a:off x="3687" y="3434"/>
              <a:ext cx="0" cy="301"/>
            </a:xfrm>
            <a:prstGeom prst="line">
              <a:avLst/>
            </a:prstGeom>
            <a:noFill/>
            <a:ln w="0">
              <a:solidFill>
                <a:srgbClr val="2B2A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077" name="Freeform 482"/>
            <p:cNvSpPr>
              <a:spLocks/>
            </p:cNvSpPr>
            <p:nvPr/>
          </p:nvSpPr>
          <p:spPr bwMode="auto">
            <a:xfrm>
              <a:off x="3672" y="3434"/>
              <a:ext cx="30" cy="27"/>
            </a:xfrm>
            <a:custGeom>
              <a:avLst/>
              <a:gdLst>
                <a:gd name="T0" fmla="*/ 0 w 118"/>
                <a:gd name="T1" fmla="*/ 108 h 108"/>
                <a:gd name="T2" fmla="*/ 59 w 118"/>
                <a:gd name="T3" fmla="*/ 0 h 108"/>
                <a:gd name="T4" fmla="*/ 118 w 118"/>
                <a:gd name="T5" fmla="*/ 108 h 108"/>
                <a:gd name="T6" fmla="*/ 0 w 118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08">
                  <a:moveTo>
                    <a:pt x="0" y="108"/>
                  </a:moveTo>
                  <a:lnTo>
                    <a:pt x="59" y="0"/>
                  </a:lnTo>
                  <a:lnTo>
                    <a:pt x="118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078" name="Line 483"/>
            <p:cNvSpPr>
              <a:spLocks noChangeShapeType="1"/>
            </p:cNvSpPr>
            <p:nvPr/>
          </p:nvSpPr>
          <p:spPr bwMode="auto">
            <a:xfrm flipV="1">
              <a:off x="3734" y="3434"/>
              <a:ext cx="0" cy="301"/>
            </a:xfrm>
            <a:prstGeom prst="line">
              <a:avLst/>
            </a:prstGeom>
            <a:noFill/>
            <a:ln w="0">
              <a:solidFill>
                <a:srgbClr val="2B2A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079" name="Freeform 484"/>
            <p:cNvSpPr>
              <a:spLocks/>
            </p:cNvSpPr>
            <p:nvPr/>
          </p:nvSpPr>
          <p:spPr bwMode="auto">
            <a:xfrm>
              <a:off x="3720" y="3434"/>
              <a:ext cx="29" cy="27"/>
            </a:xfrm>
            <a:custGeom>
              <a:avLst/>
              <a:gdLst>
                <a:gd name="T0" fmla="*/ 0 w 117"/>
                <a:gd name="T1" fmla="*/ 108 h 108"/>
                <a:gd name="T2" fmla="*/ 58 w 117"/>
                <a:gd name="T3" fmla="*/ 0 h 108"/>
                <a:gd name="T4" fmla="*/ 117 w 117"/>
                <a:gd name="T5" fmla="*/ 108 h 108"/>
                <a:gd name="T6" fmla="*/ 0 w 117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08">
                  <a:moveTo>
                    <a:pt x="0" y="108"/>
                  </a:moveTo>
                  <a:lnTo>
                    <a:pt x="58" y="0"/>
                  </a:lnTo>
                  <a:lnTo>
                    <a:pt x="117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3" name="Freeform 520"/>
            <p:cNvSpPr>
              <a:spLocks/>
            </p:cNvSpPr>
            <p:nvPr/>
          </p:nvSpPr>
          <p:spPr bwMode="auto">
            <a:xfrm>
              <a:off x="4038" y="3238"/>
              <a:ext cx="190" cy="823"/>
            </a:xfrm>
            <a:custGeom>
              <a:avLst/>
              <a:gdLst>
                <a:gd name="T0" fmla="*/ 761 w 761"/>
                <a:gd name="T1" fmla="*/ 0 h 3293"/>
                <a:gd name="T2" fmla="*/ 0 w 761"/>
                <a:gd name="T3" fmla="*/ 0 h 3293"/>
                <a:gd name="T4" fmla="*/ 0 w 761"/>
                <a:gd name="T5" fmla="*/ 3293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3293">
                  <a:moveTo>
                    <a:pt x="761" y="0"/>
                  </a:moveTo>
                  <a:lnTo>
                    <a:pt x="0" y="0"/>
                  </a:lnTo>
                  <a:lnTo>
                    <a:pt x="0" y="3293"/>
                  </a:lnTo>
                </a:path>
              </a:pathLst>
            </a:custGeom>
            <a:noFill/>
            <a:ln w="0">
              <a:solidFill>
                <a:srgbClr val="A826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4" name="Freeform 521"/>
            <p:cNvSpPr>
              <a:spLocks/>
            </p:cNvSpPr>
            <p:nvPr/>
          </p:nvSpPr>
          <p:spPr bwMode="auto">
            <a:xfrm>
              <a:off x="4201" y="3223"/>
              <a:ext cx="27" cy="30"/>
            </a:xfrm>
            <a:custGeom>
              <a:avLst/>
              <a:gdLst>
                <a:gd name="T0" fmla="*/ 0 w 108"/>
                <a:gd name="T1" fmla="*/ 117 h 117"/>
                <a:gd name="T2" fmla="*/ 108 w 108"/>
                <a:gd name="T3" fmla="*/ 59 h 117"/>
                <a:gd name="T4" fmla="*/ 0 w 108"/>
                <a:gd name="T5" fmla="*/ 0 h 117"/>
                <a:gd name="T6" fmla="*/ 0 w 108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17">
                  <a:moveTo>
                    <a:pt x="0" y="117"/>
                  </a:moveTo>
                  <a:lnTo>
                    <a:pt x="108" y="59"/>
                  </a:lnTo>
                  <a:lnTo>
                    <a:pt x="0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A82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5" name="Freeform 522"/>
            <p:cNvSpPr>
              <a:spLocks/>
            </p:cNvSpPr>
            <p:nvPr/>
          </p:nvSpPr>
          <p:spPr bwMode="auto">
            <a:xfrm>
              <a:off x="4069" y="3428"/>
              <a:ext cx="159" cy="633"/>
            </a:xfrm>
            <a:custGeom>
              <a:avLst/>
              <a:gdLst>
                <a:gd name="T0" fmla="*/ 633 w 633"/>
                <a:gd name="T1" fmla="*/ 0 h 2533"/>
                <a:gd name="T2" fmla="*/ 0 w 633"/>
                <a:gd name="T3" fmla="*/ 0 h 2533"/>
                <a:gd name="T4" fmla="*/ 0 w 633"/>
                <a:gd name="T5" fmla="*/ 2533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3" h="2533">
                  <a:moveTo>
                    <a:pt x="633" y="0"/>
                  </a:moveTo>
                  <a:lnTo>
                    <a:pt x="0" y="0"/>
                  </a:lnTo>
                  <a:lnTo>
                    <a:pt x="0" y="2533"/>
                  </a:lnTo>
                </a:path>
              </a:pathLst>
            </a:custGeom>
            <a:noFill/>
            <a:ln w="0">
              <a:solidFill>
                <a:srgbClr val="0098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6" name="Freeform 523"/>
            <p:cNvSpPr>
              <a:spLocks/>
            </p:cNvSpPr>
            <p:nvPr/>
          </p:nvSpPr>
          <p:spPr bwMode="auto">
            <a:xfrm>
              <a:off x="4201" y="3413"/>
              <a:ext cx="27" cy="30"/>
            </a:xfrm>
            <a:custGeom>
              <a:avLst/>
              <a:gdLst>
                <a:gd name="T0" fmla="*/ 0 w 108"/>
                <a:gd name="T1" fmla="*/ 118 h 118"/>
                <a:gd name="T2" fmla="*/ 108 w 108"/>
                <a:gd name="T3" fmla="*/ 59 h 118"/>
                <a:gd name="T4" fmla="*/ 0 w 108"/>
                <a:gd name="T5" fmla="*/ 0 h 118"/>
                <a:gd name="T6" fmla="*/ 0 w 108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18">
                  <a:moveTo>
                    <a:pt x="0" y="118"/>
                  </a:moveTo>
                  <a:lnTo>
                    <a:pt x="108" y="59"/>
                  </a:lnTo>
                  <a:lnTo>
                    <a:pt x="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9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7" name="Rectangle 524"/>
            <p:cNvSpPr>
              <a:spLocks noChangeArrowheads="1"/>
            </p:cNvSpPr>
            <p:nvPr/>
          </p:nvSpPr>
          <p:spPr bwMode="auto">
            <a:xfrm>
              <a:off x="3974" y="4056"/>
              <a:ext cx="269" cy="11"/>
            </a:xfrm>
            <a:prstGeom prst="rect">
              <a:avLst/>
            </a:pr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8" name="Rectangle 525"/>
            <p:cNvSpPr>
              <a:spLocks noChangeArrowheads="1"/>
            </p:cNvSpPr>
            <p:nvPr/>
          </p:nvSpPr>
          <p:spPr bwMode="auto">
            <a:xfrm>
              <a:off x="4766" y="3257"/>
              <a:ext cx="19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smtClean="0">
                  <a:ln>
                    <a:noFill/>
                  </a:ln>
                  <a:solidFill>
                    <a:srgbClr val="2B2A29"/>
                  </a:solidFill>
                  <a:effectLst/>
                  <a:latin typeface="Times New Roman" pitchFamily="18" charset="0"/>
                  <a:cs typeface="Arial" pitchFamily="34" charset="0"/>
                </a:rPr>
                <a:t>SD B 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9" name="Rectangle 526"/>
            <p:cNvSpPr>
              <a:spLocks noChangeArrowheads="1"/>
            </p:cNvSpPr>
            <p:nvPr/>
          </p:nvSpPr>
          <p:spPr bwMode="auto">
            <a:xfrm>
              <a:off x="4225" y="3003"/>
              <a:ext cx="48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smtClean="0">
                  <a:ln>
                    <a:noFill/>
                  </a:ln>
                  <a:solidFill>
                    <a:srgbClr val="2B2A29"/>
                  </a:solidFill>
                  <a:effectLst/>
                  <a:latin typeface="Times New Roman" pitchFamily="18" charset="0"/>
                  <a:cs typeface="Arial" pitchFamily="34" charset="0"/>
                </a:rPr>
                <a:t>obchod vys.cesty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0" name="Rectangle 527"/>
            <p:cNvSpPr>
              <a:spLocks noChangeArrowheads="1"/>
            </p:cNvSpPr>
            <p:nvPr/>
          </p:nvSpPr>
          <p:spPr bwMode="auto">
            <a:xfrm>
              <a:off x="4259" y="3979"/>
              <a:ext cx="4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smtClean="0">
                  <a:ln>
                    <a:noFill/>
                  </a:ln>
                  <a:solidFill>
                    <a:srgbClr val="2B2A29"/>
                  </a:solidFill>
                  <a:effectLst/>
                  <a:latin typeface="Times New Roman" pitchFamily="18" charset="0"/>
                  <a:cs typeface="Arial" pitchFamily="34" charset="0"/>
                </a:rPr>
                <a:t>výstup kanál D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1" name="Freeform 528"/>
            <p:cNvSpPr>
              <a:spLocks noEditPoints="1"/>
            </p:cNvSpPr>
            <p:nvPr/>
          </p:nvSpPr>
          <p:spPr bwMode="auto">
            <a:xfrm>
              <a:off x="2939" y="3274"/>
              <a:ext cx="417" cy="164"/>
            </a:xfrm>
            <a:custGeom>
              <a:avLst/>
              <a:gdLst>
                <a:gd name="T0" fmla="*/ 12 w 1668"/>
                <a:gd name="T1" fmla="*/ 0 h 656"/>
                <a:gd name="T2" fmla="*/ 1658 w 1668"/>
                <a:gd name="T3" fmla="*/ 0 h 656"/>
                <a:gd name="T4" fmla="*/ 1658 w 1668"/>
                <a:gd name="T5" fmla="*/ 23 h 656"/>
                <a:gd name="T6" fmla="*/ 12 w 1668"/>
                <a:gd name="T7" fmla="*/ 23 h 656"/>
                <a:gd name="T8" fmla="*/ 12 w 1668"/>
                <a:gd name="T9" fmla="*/ 0 h 656"/>
                <a:gd name="T10" fmla="*/ 1658 w 1668"/>
                <a:gd name="T11" fmla="*/ 0 h 656"/>
                <a:gd name="T12" fmla="*/ 1668 w 1668"/>
                <a:gd name="T13" fmla="*/ 0 h 656"/>
                <a:gd name="T14" fmla="*/ 1668 w 1668"/>
                <a:gd name="T15" fmla="*/ 12 h 656"/>
                <a:gd name="T16" fmla="*/ 1658 w 1668"/>
                <a:gd name="T17" fmla="*/ 12 h 656"/>
                <a:gd name="T18" fmla="*/ 1658 w 1668"/>
                <a:gd name="T19" fmla="*/ 0 h 656"/>
                <a:gd name="T20" fmla="*/ 1668 w 1668"/>
                <a:gd name="T21" fmla="*/ 12 h 656"/>
                <a:gd name="T22" fmla="*/ 1668 w 1668"/>
                <a:gd name="T23" fmla="*/ 645 h 656"/>
                <a:gd name="T24" fmla="*/ 1647 w 1668"/>
                <a:gd name="T25" fmla="*/ 645 h 656"/>
                <a:gd name="T26" fmla="*/ 1647 w 1668"/>
                <a:gd name="T27" fmla="*/ 12 h 656"/>
                <a:gd name="T28" fmla="*/ 1668 w 1668"/>
                <a:gd name="T29" fmla="*/ 12 h 656"/>
                <a:gd name="T30" fmla="*/ 1668 w 1668"/>
                <a:gd name="T31" fmla="*/ 645 h 656"/>
                <a:gd name="T32" fmla="*/ 1668 w 1668"/>
                <a:gd name="T33" fmla="*/ 656 h 656"/>
                <a:gd name="T34" fmla="*/ 1658 w 1668"/>
                <a:gd name="T35" fmla="*/ 656 h 656"/>
                <a:gd name="T36" fmla="*/ 1658 w 1668"/>
                <a:gd name="T37" fmla="*/ 645 h 656"/>
                <a:gd name="T38" fmla="*/ 1668 w 1668"/>
                <a:gd name="T39" fmla="*/ 645 h 656"/>
                <a:gd name="T40" fmla="*/ 1658 w 1668"/>
                <a:gd name="T41" fmla="*/ 656 h 656"/>
                <a:gd name="T42" fmla="*/ 12 w 1668"/>
                <a:gd name="T43" fmla="*/ 656 h 656"/>
                <a:gd name="T44" fmla="*/ 12 w 1668"/>
                <a:gd name="T45" fmla="*/ 633 h 656"/>
                <a:gd name="T46" fmla="*/ 1658 w 1668"/>
                <a:gd name="T47" fmla="*/ 633 h 656"/>
                <a:gd name="T48" fmla="*/ 1658 w 1668"/>
                <a:gd name="T49" fmla="*/ 656 h 656"/>
                <a:gd name="T50" fmla="*/ 12 w 1668"/>
                <a:gd name="T51" fmla="*/ 656 h 656"/>
                <a:gd name="T52" fmla="*/ 0 w 1668"/>
                <a:gd name="T53" fmla="*/ 656 h 656"/>
                <a:gd name="T54" fmla="*/ 0 w 1668"/>
                <a:gd name="T55" fmla="*/ 645 h 656"/>
                <a:gd name="T56" fmla="*/ 12 w 1668"/>
                <a:gd name="T57" fmla="*/ 645 h 656"/>
                <a:gd name="T58" fmla="*/ 12 w 1668"/>
                <a:gd name="T59" fmla="*/ 656 h 656"/>
                <a:gd name="T60" fmla="*/ 0 w 1668"/>
                <a:gd name="T61" fmla="*/ 645 h 656"/>
                <a:gd name="T62" fmla="*/ 0 w 1668"/>
                <a:gd name="T63" fmla="*/ 12 h 656"/>
                <a:gd name="T64" fmla="*/ 22 w 1668"/>
                <a:gd name="T65" fmla="*/ 12 h 656"/>
                <a:gd name="T66" fmla="*/ 22 w 1668"/>
                <a:gd name="T67" fmla="*/ 645 h 656"/>
                <a:gd name="T68" fmla="*/ 0 w 1668"/>
                <a:gd name="T69" fmla="*/ 645 h 656"/>
                <a:gd name="T70" fmla="*/ 0 w 1668"/>
                <a:gd name="T71" fmla="*/ 12 h 656"/>
                <a:gd name="T72" fmla="*/ 0 w 1668"/>
                <a:gd name="T73" fmla="*/ 0 h 656"/>
                <a:gd name="T74" fmla="*/ 12 w 1668"/>
                <a:gd name="T75" fmla="*/ 0 h 656"/>
                <a:gd name="T76" fmla="*/ 12 w 1668"/>
                <a:gd name="T77" fmla="*/ 12 h 656"/>
                <a:gd name="T78" fmla="*/ 0 w 1668"/>
                <a:gd name="T79" fmla="*/ 1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8" h="656">
                  <a:moveTo>
                    <a:pt x="12" y="0"/>
                  </a:moveTo>
                  <a:lnTo>
                    <a:pt x="1658" y="0"/>
                  </a:lnTo>
                  <a:lnTo>
                    <a:pt x="1658" y="23"/>
                  </a:lnTo>
                  <a:lnTo>
                    <a:pt x="12" y="23"/>
                  </a:lnTo>
                  <a:lnTo>
                    <a:pt x="12" y="0"/>
                  </a:lnTo>
                  <a:close/>
                  <a:moveTo>
                    <a:pt x="1658" y="0"/>
                  </a:moveTo>
                  <a:lnTo>
                    <a:pt x="1668" y="0"/>
                  </a:lnTo>
                  <a:lnTo>
                    <a:pt x="1668" y="12"/>
                  </a:lnTo>
                  <a:lnTo>
                    <a:pt x="1658" y="12"/>
                  </a:lnTo>
                  <a:lnTo>
                    <a:pt x="1658" y="0"/>
                  </a:lnTo>
                  <a:close/>
                  <a:moveTo>
                    <a:pt x="1668" y="12"/>
                  </a:moveTo>
                  <a:lnTo>
                    <a:pt x="1668" y="645"/>
                  </a:lnTo>
                  <a:lnTo>
                    <a:pt x="1647" y="645"/>
                  </a:lnTo>
                  <a:lnTo>
                    <a:pt x="1647" y="12"/>
                  </a:lnTo>
                  <a:lnTo>
                    <a:pt x="1668" y="12"/>
                  </a:lnTo>
                  <a:close/>
                  <a:moveTo>
                    <a:pt x="1668" y="645"/>
                  </a:moveTo>
                  <a:lnTo>
                    <a:pt x="1668" y="656"/>
                  </a:lnTo>
                  <a:lnTo>
                    <a:pt x="1658" y="656"/>
                  </a:lnTo>
                  <a:lnTo>
                    <a:pt x="1658" y="645"/>
                  </a:lnTo>
                  <a:lnTo>
                    <a:pt x="1668" y="645"/>
                  </a:lnTo>
                  <a:close/>
                  <a:moveTo>
                    <a:pt x="1658" y="656"/>
                  </a:moveTo>
                  <a:lnTo>
                    <a:pt x="12" y="656"/>
                  </a:lnTo>
                  <a:lnTo>
                    <a:pt x="12" y="633"/>
                  </a:lnTo>
                  <a:lnTo>
                    <a:pt x="1658" y="633"/>
                  </a:lnTo>
                  <a:lnTo>
                    <a:pt x="1658" y="656"/>
                  </a:lnTo>
                  <a:close/>
                  <a:moveTo>
                    <a:pt x="12" y="656"/>
                  </a:moveTo>
                  <a:lnTo>
                    <a:pt x="0" y="656"/>
                  </a:lnTo>
                  <a:lnTo>
                    <a:pt x="0" y="645"/>
                  </a:lnTo>
                  <a:lnTo>
                    <a:pt x="12" y="645"/>
                  </a:lnTo>
                  <a:lnTo>
                    <a:pt x="12" y="656"/>
                  </a:lnTo>
                  <a:close/>
                  <a:moveTo>
                    <a:pt x="0" y="645"/>
                  </a:moveTo>
                  <a:lnTo>
                    <a:pt x="0" y="12"/>
                  </a:lnTo>
                  <a:lnTo>
                    <a:pt x="22" y="12"/>
                  </a:lnTo>
                  <a:lnTo>
                    <a:pt x="22" y="645"/>
                  </a:lnTo>
                  <a:lnTo>
                    <a:pt x="0" y="645"/>
                  </a:lnTo>
                  <a:close/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2" name="Line 529"/>
            <p:cNvSpPr>
              <a:spLocks noChangeShapeType="1"/>
            </p:cNvSpPr>
            <p:nvPr/>
          </p:nvSpPr>
          <p:spPr bwMode="auto">
            <a:xfrm>
              <a:off x="1678" y="3365"/>
              <a:ext cx="48" cy="0"/>
            </a:xfrm>
            <a:prstGeom prst="line">
              <a:avLst/>
            </a:prstGeom>
            <a:noFill/>
            <a:ln w="0">
              <a:solidFill>
                <a:srgbClr val="2B2A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3" name="Freeform 530"/>
            <p:cNvSpPr>
              <a:spLocks/>
            </p:cNvSpPr>
            <p:nvPr/>
          </p:nvSpPr>
          <p:spPr bwMode="auto">
            <a:xfrm>
              <a:off x="1699" y="3350"/>
              <a:ext cx="27" cy="29"/>
            </a:xfrm>
            <a:custGeom>
              <a:avLst/>
              <a:gdLst>
                <a:gd name="T0" fmla="*/ 0 w 107"/>
                <a:gd name="T1" fmla="*/ 0 h 119"/>
                <a:gd name="T2" fmla="*/ 107 w 107"/>
                <a:gd name="T3" fmla="*/ 60 h 119"/>
                <a:gd name="T4" fmla="*/ 0 w 107"/>
                <a:gd name="T5" fmla="*/ 119 h 119"/>
                <a:gd name="T6" fmla="*/ 0 w 107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0" y="0"/>
                  </a:moveTo>
                  <a:lnTo>
                    <a:pt x="107" y="60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4" name="Rectangle 531"/>
            <p:cNvSpPr>
              <a:spLocks noChangeArrowheads="1"/>
            </p:cNvSpPr>
            <p:nvPr/>
          </p:nvSpPr>
          <p:spPr bwMode="auto">
            <a:xfrm>
              <a:off x="3640" y="3748"/>
              <a:ext cx="2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smtClean="0">
                  <a:ln>
                    <a:noFill/>
                  </a:ln>
                  <a:solidFill>
                    <a:srgbClr val="2B2A29"/>
                  </a:solidFill>
                  <a:effectLst/>
                  <a:latin typeface="Times New Roman" pitchFamily="18" charset="0"/>
                  <a:cs typeface="Arial" pitchFamily="34" charset="0"/>
                </a:rPr>
                <a:t>Gen TXT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5" name="Rectangle 532"/>
            <p:cNvSpPr>
              <a:spLocks noChangeArrowheads="1"/>
            </p:cNvSpPr>
            <p:nvPr/>
          </p:nvSpPr>
          <p:spPr bwMode="auto">
            <a:xfrm>
              <a:off x="3462" y="3254"/>
              <a:ext cx="11" cy="538"/>
            </a:xfrm>
            <a:prstGeom prst="rect">
              <a:avLst/>
            </a:pr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6" name="Rectangle 533"/>
            <p:cNvSpPr>
              <a:spLocks noChangeArrowheads="1"/>
            </p:cNvSpPr>
            <p:nvPr/>
          </p:nvSpPr>
          <p:spPr bwMode="auto">
            <a:xfrm>
              <a:off x="2993" y="3653"/>
              <a:ext cx="37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 smtClean="0">
                  <a:ln>
                    <a:noFill/>
                  </a:ln>
                  <a:solidFill>
                    <a:srgbClr val="2B2A29"/>
                  </a:solidFill>
                  <a:effectLst/>
                  <a:latin typeface="Times New Roman" pitchFamily="18" charset="0"/>
                  <a:cs typeface="Arial" pitchFamily="34" charset="0"/>
                </a:rPr>
                <a:t>Matice </a:t>
              </a:r>
              <a:r>
                <a:rPr kumimoji="0" lang="cs-CZ" altLang="cs-CZ" sz="800" b="0" i="0" u="none" strike="noStrike" cap="none" normalizeH="0" baseline="0" dirty="0" err="1" smtClean="0">
                  <a:ln>
                    <a:noFill/>
                  </a:ln>
                  <a:solidFill>
                    <a:srgbClr val="2B2A29"/>
                  </a:solidFill>
                  <a:effectLst/>
                  <a:latin typeface="Times New Roman" pitchFamily="18" charset="0"/>
                  <a:cs typeface="Arial" pitchFamily="34" charset="0"/>
                </a:rPr>
                <a:t>playout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" name="Rectangle 534"/>
            <p:cNvSpPr>
              <a:spLocks noChangeArrowheads="1"/>
            </p:cNvSpPr>
            <p:nvPr/>
          </p:nvSpPr>
          <p:spPr bwMode="auto">
            <a:xfrm>
              <a:off x="3046" y="3727"/>
              <a:ext cx="29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cap="none" normalizeH="0" baseline="0" dirty="0" smtClean="0">
                  <a:ln>
                    <a:noFill/>
                  </a:ln>
                  <a:solidFill>
                    <a:srgbClr val="2B2A29"/>
                  </a:solidFill>
                  <a:effectLst/>
                  <a:latin typeface="Times New Roman" pitchFamily="18" charset="0"/>
                  <a:cs typeface="Arial" pitchFamily="34" charset="0"/>
                </a:rPr>
                <a:t>měřící body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8" name="Rectangle 535"/>
            <p:cNvSpPr>
              <a:spLocks noChangeArrowheads="1"/>
            </p:cNvSpPr>
            <p:nvPr/>
          </p:nvSpPr>
          <p:spPr bwMode="auto">
            <a:xfrm>
              <a:off x="961" y="2844"/>
              <a:ext cx="339" cy="6"/>
            </a:xfrm>
            <a:prstGeom prst="rect">
              <a:avLst/>
            </a:prstGeom>
            <a:solidFill>
              <a:srgbClr val="A82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9" name="Freeform 536"/>
            <p:cNvSpPr>
              <a:spLocks/>
            </p:cNvSpPr>
            <p:nvPr/>
          </p:nvSpPr>
          <p:spPr bwMode="auto">
            <a:xfrm>
              <a:off x="1298" y="2826"/>
              <a:ext cx="27" cy="30"/>
            </a:xfrm>
            <a:custGeom>
              <a:avLst/>
              <a:gdLst>
                <a:gd name="T0" fmla="*/ 0 w 108"/>
                <a:gd name="T1" fmla="*/ 0 h 118"/>
                <a:gd name="T2" fmla="*/ 108 w 108"/>
                <a:gd name="T3" fmla="*/ 59 h 118"/>
                <a:gd name="T4" fmla="*/ 0 w 108"/>
                <a:gd name="T5" fmla="*/ 118 h 118"/>
                <a:gd name="T6" fmla="*/ 0 w 10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18">
                  <a:moveTo>
                    <a:pt x="0" y="0"/>
                  </a:moveTo>
                  <a:lnTo>
                    <a:pt x="108" y="59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2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2" name="Rectangle 539"/>
            <p:cNvSpPr>
              <a:spLocks noChangeArrowheads="1"/>
            </p:cNvSpPr>
            <p:nvPr/>
          </p:nvSpPr>
          <p:spPr bwMode="auto">
            <a:xfrm>
              <a:off x="961" y="3319"/>
              <a:ext cx="339" cy="6"/>
            </a:xfrm>
            <a:prstGeom prst="rect">
              <a:avLst/>
            </a:prstGeom>
            <a:solidFill>
              <a:srgbClr val="A82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3" name="Freeform 540"/>
            <p:cNvSpPr>
              <a:spLocks/>
            </p:cNvSpPr>
            <p:nvPr/>
          </p:nvSpPr>
          <p:spPr bwMode="auto">
            <a:xfrm>
              <a:off x="1298" y="3301"/>
              <a:ext cx="27" cy="30"/>
            </a:xfrm>
            <a:custGeom>
              <a:avLst/>
              <a:gdLst>
                <a:gd name="T0" fmla="*/ 0 w 108"/>
                <a:gd name="T1" fmla="*/ 0 h 118"/>
                <a:gd name="T2" fmla="*/ 108 w 108"/>
                <a:gd name="T3" fmla="*/ 59 h 118"/>
                <a:gd name="T4" fmla="*/ 0 w 108"/>
                <a:gd name="T5" fmla="*/ 118 h 118"/>
                <a:gd name="T6" fmla="*/ 0 w 10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18">
                  <a:moveTo>
                    <a:pt x="0" y="0"/>
                  </a:moveTo>
                  <a:lnTo>
                    <a:pt x="108" y="59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2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4" name="Rectangle 541"/>
            <p:cNvSpPr>
              <a:spLocks noChangeArrowheads="1"/>
            </p:cNvSpPr>
            <p:nvPr/>
          </p:nvSpPr>
          <p:spPr bwMode="auto">
            <a:xfrm>
              <a:off x="1012" y="3000"/>
              <a:ext cx="2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dirty="0" smtClean="0">
                  <a:ln>
                    <a:noFill/>
                  </a:ln>
                  <a:solidFill>
                    <a:srgbClr val="2B2A29"/>
                  </a:solidFill>
                  <a:effectLst/>
                  <a:latin typeface="Times New Roman" pitchFamily="18" charset="0"/>
                  <a:cs typeface="Arial" pitchFamily="34" charset="0"/>
                </a:rPr>
                <a:t>PGM B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6" name="Freeform 542"/>
            <p:cNvSpPr>
              <a:spLocks/>
            </p:cNvSpPr>
            <p:nvPr/>
          </p:nvSpPr>
          <p:spPr bwMode="auto">
            <a:xfrm>
              <a:off x="861" y="1379"/>
              <a:ext cx="4528" cy="1464"/>
            </a:xfrm>
            <a:custGeom>
              <a:avLst/>
              <a:gdLst>
                <a:gd name="T0" fmla="*/ 17404 w 18115"/>
                <a:gd name="T1" fmla="*/ 0 h 5857"/>
                <a:gd name="T2" fmla="*/ 18115 w 18115"/>
                <a:gd name="T3" fmla="*/ 0 h 5857"/>
                <a:gd name="T4" fmla="*/ 18115 w 18115"/>
                <a:gd name="T5" fmla="*/ 4210 h 5857"/>
                <a:gd name="T6" fmla="*/ 0 w 18115"/>
                <a:gd name="T7" fmla="*/ 4210 h 5857"/>
                <a:gd name="T8" fmla="*/ 0 w 18115"/>
                <a:gd name="T9" fmla="*/ 5857 h 5857"/>
                <a:gd name="T10" fmla="*/ 550 w 18115"/>
                <a:gd name="T11" fmla="*/ 5857 h 5857"/>
                <a:gd name="T12" fmla="*/ 550 w 18115"/>
                <a:gd name="T13" fmla="*/ 5848 h 5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15" h="5857">
                  <a:moveTo>
                    <a:pt x="17404" y="0"/>
                  </a:moveTo>
                  <a:lnTo>
                    <a:pt x="18115" y="0"/>
                  </a:lnTo>
                  <a:lnTo>
                    <a:pt x="18115" y="4210"/>
                  </a:lnTo>
                  <a:lnTo>
                    <a:pt x="0" y="4210"/>
                  </a:lnTo>
                  <a:lnTo>
                    <a:pt x="0" y="5857"/>
                  </a:lnTo>
                  <a:lnTo>
                    <a:pt x="550" y="5857"/>
                  </a:lnTo>
                  <a:lnTo>
                    <a:pt x="550" y="5848"/>
                  </a:lnTo>
                </a:path>
              </a:pathLst>
            </a:custGeom>
            <a:noFill/>
            <a:ln w="1588">
              <a:solidFill>
                <a:srgbClr val="A826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7" name="Freeform 543"/>
            <p:cNvSpPr>
              <a:spLocks/>
            </p:cNvSpPr>
            <p:nvPr/>
          </p:nvSpPr>
          <p:spPr bwMode="auto">
            <a:xfrm>
              <a:off x="813" y="1696"/>
              <a:ext cx="4529" cy="1508"/>
            </a:xfrm>
            <a:custGeom>
              <a:avLst/>
              <a:gdLst>
                <a:gd name="T0" fmla="*/ 17594 w 18115"/>
                <a:gd name="T1" fmla="*/ 0 h 5857"/>
                <a:gd name="T2" fmla="*/ 18115 w 18115"/>
                <a:gd name="T3" fmla="*/ 0 h 5857"/>
                <a:gd name="T4" fmla="*/ 18115 w 18115"/>
                <a:gd name="T5" fmla="*/ 2753 h 5857"/>
                <a:gd name="T6" fmla="*/ 0 w 18115"/>
                <a:gd name="T7" fmla="*/ 2753 h 5857"/>
                <a:gd name="T8" fmla="*/ 0 w 18115"/>
                <a:gd name="T9" fmla="*/ 5857 h 5857"/>
                <a:gd name="T10" fmla="*/ 723 w 18115"/>
                <a:gd name="T11" fmla="*/ 5857 h 5857"/>
                <a:gd name="T12" fmla="*/ 723 w 18115"/>
                <a:gd name="T13" fmla="*/ 5848 h 5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15" h="5857">
                  <a:moveTo>
                    <a:pt x="17594" y="0"/>
                  </a:moveTo>
                  <a:lnTo>
                    <a:pt x="18115" y="0"/>
                  </a:lnTo>
                  <a:lnTo>
                    <a:pt x="18115" y="2753"/>
                  </a:lnTo>
                  <a:lnTo>
                    <a:pt x="0" y="2753"/>
                  </a:lnTo>
                  <a:lnTo>
                    <a:pt x="0" y="5857"/>
                  </a:lnTo>
                  <a:lnTo>
                    <a:pt x="723" y="5857"/>
                  </a:lnTo>
                  <a:lnTo>
                    <a:pt x="723" y="5848"/>
                  </a:lnTo>
                </a:path>
              </a:pathLst>
            </a:custGeom>
            <a:noFill/>
            <a:ln w="1588">
              <a:solidFill>
                <a:srgbClr val="A826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8" name="Freeform 544"/>
            <p:cNvSpPr>
              <a:spLocks/>
            </p:cNvSpPr>
            <p:nvPr/>
          </p:nvSpPr>
          <p:spPr bwMode="auto">
            <a:xfrm>
              <a:off x="766" y="1854"/>
              <a:ext cx="4528" cy="1464"/>
            </a:xfrm>
            <a:custGeom>
              <a:avLst/>
              <a:gdLst>
                <a:gd name="T0" fmla="*/ 17784 w 18114"/>
                <a:gd name="T1" fmla="*/ 0 h 5856"/>
                <a:gd name="T2" fmla="*/ 18114 w 18114"/>
                <a:gd name="T3" fmla="*/ 0 h 5856"/>
                <a:gd name="T4" fmla="*/ 18114 w 18114"/>
                <a:gd name="T5" fmla="*/ 1929 h 5856"/>
                <a:gd name="T6" fmla="*/ 0 w 18114"/>
                <a:gd name="T7" fmla="*/ 1929 h 5856"/>
                <a:gd name="T8" fmla="*/ 0 w 18114"/>
                <a:gd name="T9" fmla="*/ 5856 h 5856"/>
                <a:gd name="T10" fmla="*/ 958 w 18114"/>
                <a:gd name="T11" fmla="*/ 5856 h 5856"/>
                <a:gd name="T12" fmla="*/ 958 w 18114"/>
                <a:gd name="T13" fmla="*/ 5848 h 5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14" h="5856">
                  <a:moveTo>
                    <a:pt x="17784" y="0"/>
                  </a:moveTo>
                  <a:lnTo>
                    <a:pt x="18114" y="0"/>
                  </a:lnTo>
                  <a:lnTo>
                    <a:pt x="18114" y="1929"/>
                  </a:lnTo>
                  <a:lnTo>
                    <a:pt x="0" y="1929"/>
                  </a:lnTo>
                  <a:lnTo>
                    <a:pt x="0" y="5856"/>
                  </a:lnTo>
                  <a:lnTo>
                    <a:pt x="958" y="5856"/>
                  </a:lnTo>
                  <a:lnTo>
                    <a:pt x="958" y="5848"/>
                  </a:lnTo>
                </a:path>
              </a:pathLst>
            </a:custGeom>
            <a:noFill/>
            <a:ln w="1588">
              <a:solidFill>
                <a:srgbClr val="A8268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9" name="Rectangle 545"/>
            <p:cNvSpPr>
              <a:spLocks noChangeArrowheads="1"/>
            </p:cNvSpPr>
            <p:nvPr/>
          </p:nvSpPr>
          <p:spPr bwMode="auto">
            <a:xfrm>
              <a:off x="1925" y="655"/>
              <a:ext cx="16" cy="1475"/>
            </a:xfrm>
            <a:prstGeom prst="rect">
              <a:avLst/>
            </a:prstGeom>
            <a:solidFill>
              <a:srgbClr val="B7C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0" name="Freeform 546"/>
            <p:cNvSpPr>
              <a:spLocks noEditPoints="1"/>
            </p:cNvSpPr>
            <p:nvPr/>
          </p:nvSpPr>
          <p:spPr bwMode="auto">
            <a:xfrm>
              <a:off x="1922" y="652"/>
              <a:ext cx="22" cy="1481"/>
            </a:xfrm>
            <a:custGeom>
              <a:avLst/>
              <a:gdLst>
                <a:gd name="T0" fmla="*/ 10 w 85"/>
                <a:gd name="T1" fmla="*/ 0 h 5926"/>
                <a:gd name="T2" fmla="*/ 74 w 85"/>
                <a:gd name="T3" fmla="*/ 0 h 5926"/>
                <a:gd name="T4" fmla="*/ 74 w 85"/>
                <a:gd name="T5" fmla="*/ 23 h 5926"/>
                <a:gd name="T6" fmla="*/ 10 w 85"/>
                <a:gd name="T7" fmla="*/ 23 h 5926"/>
                <a:gd name="T8" fmla="*/ 10 w 85"/>
                <a:gd name="T9" fmla="*/ 0 h 5926"/>
                <a:gd name="T10" fmla="*/ 74 w 85"/>
                <a:gd name="T11" fmla="*/ 0 h 5926"/>
                <a:gd name="T12" fmla="*/ 85 w 85"/>
                <a:gd name="T13" fmla="*/ 0 h 5926"/>
                <a:gd name="T14" fmla="*/ 85 w 85"/>
                <a:gd name="T15" fmla="*/ 12 h 5926"/>
                <a:gd name="T16" fmla="*/ 74 w 85"/>
                <a:gd name="T17" fmla="*/ 12 h 5926"/>
                <a:gd name="T18" fmla="*/ 74 w 85"/>
                <a:gd name="T19" fmla="*/ 0 h 5926"/>
                <a:gd name="T20" fmla="*/ 85 w 85"/>
                <a:gd name="T21" fmla="*/ 12 h 5926"/>
                <a:gd name="T22" fmla="*/ 85 w 85"/>
                <a:gd name="T23" fmla="*/ 5916 h 5926"/>
                <a:gd name="T24" fmla="*/ 63 w 85"/>
                <a:gd name="T25" fmla="*/ 5916 h 5926"/>
                <a:gd name="T26" fmla="*/ 63 w 85"/>
                <a:gd name="T27" fmla="*/ 12 h 5926"/>
                <a:gd name="T28" fmla="*/ 85 w 85"/>
                <a:gd name="T29" fmla="*/ 12 h 5926"/>
                <a:gd name="T30" fmla="*/ 85 w 85"/>
                <a:gd name="T31" fmla="*/ 5916 h 5926"/>
                <a:gd name="T32" fmla="*/ 85 w 85"/>
                <a:gd name="T33" fmla="*/ 5926 h 5926"/>
                <a:gd name="T34" fmla="*/ 74 w 85"/>
                <a:gd name="T35" fmla="*/ 5926 h 5926"/>
                <a:gd name="T36" fmla="*/ 74 w 85"/>
                <a:gd name="T37" fmla="*/ 5916 h 5926"/>
                <a:gd name="T38" fmla="*/ 85 w 85"/>
                <a:gd name="T39" fmla="*/ 5916 h 5926"/>
                <a:gd name="T40" fmla="*/ 74 w 85"/>
                <a:gd name="T41" fmla="*/ 5926 h 5926"/>
                <a:gd name="T42" fmla="*/ 10 w 85"/>
                <a:gd name="T43" fmla="*/ 5926 h 5926"/>
                <a:gd name="T44" fmla="*/ 10 w 85"/>
                <a:gd name="T45" fmla="*/ 5905 h 5926"/>
                <a:gd name="T46" fmla="*/ 74 w 85"/>
                <a:gd name="T47" fmla="*/ 5905 h 5926"/>
                <a:gd name="T48" fmla="*/ 74 w 85"/>
                <a:gd name="T49" fmla="*/ 5926 h 5926"/>
                <a:gd name="T50" fmla="*/ 10 w 85"/>
                <a:gd name="T51" fmla="*/ 5926 h 5926"/>
                <a:gd name="T52" fmla="*/ 0 w 85"/>
                <a:gd name="T53" fmla="*/ 5926 h 5926"/>
                <a:gd name="T54" fmla="*/ 0 w 85"/>
                <a:gd name="T55" fmla="*/ 5916 h 5926"/>
                <a:gd name="T56" fmla="*/ 10 w 85"/>
                <a:gd name="T57" fmla="*/ 5916 h 5926"/>
                <a:gd name="T58" fmla="*/ 10 w 85"/>
                <a:gd name="T59" fmla="*/ 5926 h 5926"/>
                <a:gd name="T60" fmla="*/ 0 w 85"/>
                <a:gd name="T61" fmla="*/ 5916 h 5926"/>
                <a:gd name="T62" fmla="*/ 0 w 85"/>
                <a:gd name="T63" fmla="*/ 12 h 5926"/>
                <a:gd name="T64" fmla="*/ 21 w 85"/>
                <a:gd name="T65" fmla="*/ 12 h 5926"/>
                <a:gd name="T66" fmla="*/ 21 w 85"/>
                <a:gd name="T67" fmla="*/ 5916 h 5926"/>
                <a:gd name="T68" fmla="*/ 0 w 85"/>
                <a:gd name="T69" fmla="*/ 5916 h 5926"/>
                <a:gd name="T70" fmla="*/ 0 w 85"/>
                <a:gd name="T71" fmla="*/ 12 h 5926"/>
                <a:gd name="T72" fmla="*/ 0 w 85"/>
                <a:gd name="T73" fmla="*/ 0 h 5926"/>
                <a:gd name="T74" fmla="*/ 10 w 85"/>
                <a:gd name="T75" fmla="*/ 0 h 5926"/>
                <a:gd name="T76" fmla="*/ 10 w 85"/>
                <a:gd name="T77" fmla="*/ 12 h 5926"/>
                <a:gd name="T78" fmla="*/ 0 w 85"/>
                <a:gd name="T79" fmla="*/ 12 h 5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5926">
                  <a:moveTo>
                    <a:pt x="10" y="0"/>
                  </a:moveTo>
                  <a:lnTo>
                    <a:pt x="74" y="0"/>
                  </a:lnTo>
                  <a:lnTo>
                    <a:pt x="74" y="23"/>
                  </a:lnTo>
                  <a:lnTo>
                    <a:pt x="10" y="23"/>
                  </a:lnTo>
                  <a:lnTo>
                    <a:pt x="10" y="0"/>
                  </a:lnTo>
                  <a:close/>
                  <a:moveTo>
                    <a:pt x="74" y="0"/>
                  </a:moveTo>
                  <a:lnTo>
                    <a:pt x="85" y="0"/>
                  </a:lnTo>
                  <a:lnTo>
                    <a:pt x="85" y="12"/>
                  </a:lnTo>
                  <a:lnTo>
                    <a:pt x="74" y="12"/>
                  </a:lnTo>
                  <a:lnTo>
                    <a:pt x="74" y="0"/>
                  </a:lnTo>
                  <a:close/>
                  <a:moveTo>
                    <a:pt x="85" y="12"/>
                  </a:moveTo>
                  <a:lnTo>
                    <a:pt x="85" y="5916"/>
                  </a:lnTo>
                  <a:lnTo>
                    <a:pt x="63" y="5916"/>
                  </a:lnTo>
                  <a:lnTo>
                    <a:pt x="63" y="12"/>
                  </a:lnTo>
                  <a:lnTo>
                    <a:pt x="85" y="12"/>
                  </a:lnTo>
                  <a:close/>
                  <a:moveTo>
                    <a:pt x="85" y="5916"/>
                  </a:moveTo>
                  <a:lnTo>
                    <a:pt x="85" y="5926"/>
                  </a:lnTo>
                  <a:lnTo>
                    <a:pt x="74" y="5926"/>
                  </a:lnTo>
                  <a:lnTo>
                    <a:pt x="74" y="5916"/>
                  </a:lnTo>
                  <a:lnTo>
                    <a:pt x="85" y="5916"/>
                  </a:lnTo>
                  <a:close/>
                  <a:moveTo>
                    <a:pt x="74" y="5926"/>
                  </a:moveTo>
                  <a:lnTo>
                    <a:pt x="10" y="5926"/>
                  </a:lnTo>
                  <a:lnTo>
                    <a:pt x="10" y="5905"/>
                  </a:lnTo>
                  <a:lnTo>
                    <a:pt x="74" y="5905"/>
                  </a:lnTo>
                  <a:lnTo>
                    <a:pt x="74" y="5926"/>
                  </a:lnTo>
                  <a:close/>
                  <a:moveTo>
                    <a:pt x="10" y="5926"/>
                  </a:moveTo>
                  <a:lnTo>
                    <a:pt x="0" y="5926"/>
                  </a:lnTo>
                  <a:lnTo>
                    <a:pt x="0" y="5916"/>
                  </a:lnTo>
                  <a:lnTo>
                    <a:pt x="10" y="5916"/>
                  </a:lnTo>
                  <a:lnTo>
                    <a:pt x="10" y="5926"/>
                  </a:lnTo>
                  <a:close/>
                  <a:moveTo>
                    <a:pt x="0" y="5916"/>
                  </a:moveTo>
                  <a:lnTo>
                    <a:pt x="0" y="12"/>
                  </a:lnTo>
                  <a:lnTo>
                    <a:pt x="21" y="12"/>
                  </a:lnTo>
                  <a:lnTo>
                    <a:pt x="21" y="5916"/>
                  </a:lnTo>
                  <a:lnTo>
                    <a:pt x="0" y="5916"/>
                  </a:lnTo>
                  <a:close/>
                  <a:moveTo>
                    <a:pt x="0" y="1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28" name="TextovéPole 227"/>
          <p:cNvSpPr txBox="1"/>
          <p:nvPr/>
        </p:nvSpPr>
        <p:spPr>
          <a:xfrm>
            <a:off x="555722" y="6269807"/>
            <a:ext cx="3239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Schéma© Ing. Josef Uher, PhD; TV </a:t>
            </a:r>
            <a:r>
              <a:rPr lang="cs-CZ" sz="1200" dirty="0" smtClean="0"/>
              <a:t>Nova s.r.o.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SMPTE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Society of Motion Picture and Television Engineers</a:t>
            </a:r>
            <a:endParaRPr lang="cs-CZ" dirty="0" smtClean="0"/>
          </a:p>
          <a:p>
            <a:pPr lvl="1"/>
            <a:r>
              <a:rPr lang="cs-CZ" dirty="0" smtClean="0"/>
              <a:t>TV, film, kino, audio, IT, zdravotnictví</a:t>
            </a:r>
          </a:p>
          <a:p>
            <a:pPr lvl="1"/>
            <a:r>
              <a:rPr lang="cs-CZ" dirty="0" smtClean="0"/>
              <a:t>Od r. 1916</a:t>
            </a:r>
          </a:p>
          <a:p>
            <a:pPr lvl="1"/>
            <a:r>
              <a:rPr lang="cs-CZ" dirty="0" smtClean="0"/>
              <a:t>Více než 600 standardů </a:t>
            </a:r>
            <a:endParaRPr lang="en-US" dirty="0" smtClean="0"/>
          </a:p>
          <a:p>
            <a:endParaRPr lang="cs-CZ" dirty="0" smtClean="0"/>
          </a:p>
          <a:p>
            <a:r>
              <a:rPr lang="cs-CZ" dirty="0" smtClean="0"/>
              <a:t>Obdobné jako IEEE</a:t>
            </a:r>
            <a:endParaRPr lang="cs-CZ" dirty="0"/>
          </a:p>
        </p:txBody>
      </p:sp>
      <p:pic>
        <p:nvPicPr>
          <p:cNvPr id="30721" name="Picture 1" descr="D:\Downloads\SMPTE_Color_Bars_16x9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443" y="3867150"/>
            <a:ext cx="4016027" cy="2259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Odbavovací řetězec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D:\Downloads\CameraZOOM-201604281633012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462" y="1264029"/>
            <a:ext cx="2733675" cy="4859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HbbTV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Hybrid </a:t>
            </a:r>
            <a:r>
              <a:rPr lang="cs-CZ" sz="1800" b="1" dirty="0" err="1"/>
              <a:t>Broadcast</a:t>
            </a:r>
            <a:r>
              <a:rPr lang="cs-CZ" sz="1800" b="1" dirty="0"/>
              <a:t> </a:t>
            </a:r>
            <a:r>
              <a:rPr lang="cs-CZ" sz="1800" b="1" dirty="0" err="1"/>
              <a:t>Broadband</a:t>
            </a:r>
            <a:r>
              <a:rPr lang="cs-CZ" sz="1800" b="1" dirty="0"/>
              <a:t> </a:t>
            </a:r>
            <a:r>
              <a:rPr lang="cs-CZ" sz="1800" b="1" dirty="0" smtClean="0"/>
              <a:t>TV (TV + Internet)</a:t>
            </a:r>
            <a:endParaRPr lang="cs-CZ" sz="1800" dirty="0" smtClean="0">
              <a:latin typeface="Organica R" panose="02000703000000090004" pitchFamily="50" charset="-18"/>
            </a:endParaRPr>
          </a:p>
          <a:p>
            <a:endParaRPr lang="cs-CZ" sz="1800" dirty="0" smtClean="0">
              <a:latin typeface="Organica R" panose="02000703000000090004" pitchFamily="50" charset="-18"/>
            </a:endParaRPr>
          </a:p>
          <a:p>
            <a:r>
              <a:rPr lang="cs-CZ" sz="1800" dirty="0" smtClean="0">
                <a:latin typeface="Organica R" panose="02000703000000090004" pitchFamily="50" charset="-18"/>
              </a:rPr>
              <a:t>HTML5 + </a:t>
            </a:r>
            <a:r>
              <a:rPr lang="cs-CZ" sz="1800" dirty="0">
                <a:latin typeface="Organica R" panose="02000703000000090004" pitchFamily="50" charset="-18"/>
              </a:rPr>
              <a:t>CE-HTML </a:t>
            </a:r>
            <a:r>
              <a:rPr lang="cs-CZ" sz="1800" dirty="0" smtClean="0">
                <a:latin typeface="Organica R" panose="02000703000000090004" pitchFamily="50" charset="-18"/>
              </a:rPr>
              <a:t>(ne 100%)</a:t>
            </a:r>
          </a:p>
          <a:p>
            <a:r>
              <a:rPr lang="cs-CZ" sz="1800" dirty="0" smtClean="0">
                <a:latin typeface="Organica R" panose="02000703000000090004" pitchFamily="50" charset="-18"/>
              </a:rPr>
              <a:t>http</a:t>
            </a:r>
            <a:r>
              <a:rPr lang="cs-CZ" sz="1800" dirty="0">
                <a:latin typeface="Organica R" panose="02000703000000090004" pitchFamily="50" charset="-18"/>
              </a:rPr>
              <a:t>://www.hbbtv.org</a:t>
            </a:r>
          </a:p>
        </p:txBody>
      </p:sp>
      <p:pic>
        <p:nvPicPr>
          <p:cNvPr id="1029" name="Picture 5" descr="https://upload.wikimedia.org/wikipedia/en/e/e3/HbbTV_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01934"/>
            <a:ext cx="1280033" cy="5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88" y="2643537"/>
            <a:ext cx="4152900" cy="22764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557" y="3018091"/>
            <a:ext cx="45815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HbbTV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Firefox</a:t>
            </a:r>
            <a:r>
              <a:rPr lang="cs-CZ" dirty="0" smtClean="0"/>
              <a:t> </a:t>
            </a:r>
            <a:r>
              <a:rPr lang="cs-CZ" dirty="0" err="1" smtClean="0"/>
              <a:t>plugin</a:t>
            </a:r>
            <a:r>
              <a:rPr lang="cs-CZ" dirty="0" smtClean="0"/>
              <a:t> </a:t>
            </a:r>
            <a:r>
              <a:rPr lang="fr-FR" dirty="0" smtClean="0">
                <a:hlinkClick r:id="rId3"/>
              </a:rPr>
              <a:t>FireHbbTV</a:t>
            </a:r>
            <a:endParaRPr lang="cs-CZ" dirty="0" smtClean="0"/>
          </a:p>
          <a:p>
            <a:r>
              <a:rPr lang="cs-CZ" dirty="0">
                <a:hlinkClick r:id="rId4"/>
              </a:rPr>
              <a:t>http://hbbtv-src.nova.cz/nova_redbutton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6" y="2121093"/>
            <a:ext cx="6751308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H.265 (HEVC)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err="1">
                <a:latin typeface="Organica R" panose="02000703000000090004" pitchFamily="50" charset="-18"/>
              </a:rPr>
              <a:t>High</a:t>
            </a:r>
            <a:r>
              <a:rPr lang="cs-CZ" sz="1800" dirty="0">
                <a:latin typeface="Organica R" panose="02000703000000090004" pitchFamily="50" charset="-18"/>
              </a:rPr>
              <a:t> </a:t>
            </a:r>
            <a:r>
              <a:rPr lang="cs-CZ" sz="1800" dirty="0" err="1">
                <a:latin typeface="Organica R" panose="02000703000000090004" pitchFamily="50" charset="-18"/>
              </a:rPr>
              <a:t>Efficiency</a:t>
            </a:r>
            <a:r>
              <a:rPr lang="cs-CZ" sz="1800" dirty="0">
                <a:latin typeface="Organica R" panose="02000703000000090004" pitchFamily="50" charset="-18"/>
              </a:rPr>
              <a:t> Video </a:t>
            </a:r>
            <a:r>
              <a:rPr lang="cs-CZ" sz="1800" dirty="0" err="1" smtClean="0">
                <a:latin typeface="Organica R" panose="02000703000000090004" pitchFamily="50" charset="-18"/>
              </a:rPr>
              <a:t>Coding</a:t>
            </a:r>
            <a:endParaRPr lang="cs-CZ" sz="1800" dirty="0" smtClean="0">
              <a:latin typeface="Organica R" panose="02000703000000090004" pitchFamily="50" charset="-18"/>
            </a:endParaRPr>
          </a:p>
          <a:p>
            <a:r>
              <a:rPr lang="cs-CZ" sz="1800" dirty="0" smtClean="0">
                <a:latin typeface="Organica R" panose="02000703000000090004" pitchFamily="50" charset="-18"/>
              </a:rPr>
              <a:t>DVB-T2</a:t>
            </a:r>
          </a:p>
          <a:p>
            <a:r>
              <a:rPr lang="cs-CZ" sz="1800" dirty="0" smtClean="0">
                <a:latin typeface="Organica R" panose="02000703000000090004" pitchFamily="50" charset="-18"/>
              </a:rPr>
              <a:t>Slibuje 50% úsporu místa při stejné kvalitě</a:t>
            </a:r>
          </a:p>
          <a:p>
            <a:endParaRPr lang="cs-CZ" sz="1800" dirty="0">
              <a:latin typeface="Organica R" panose="02000703000000090004" pitchFamily="50" charset="-18"/>
            </a:endParaRPr>
          </a:p>
          <a:p>
            <a:r>
              <a:rPr lang="cs-CZ" sz="1800" dirty="0" smtClean="0">
                <a:latin typeface="Organica R" panose="02000703000000090004" pitchFamily="50" charset="-18"/>
              </a:rPr>
              <a:t>Používá větší makrobloky (CTU) – až 64x64</a:t>
            </a:r>
          </a:p>
          <a:p>
            <a:r>
              <a:rPr lang="cs-CZ" sz="1800" dirty="0" smtClean="0">
                <a:latin typeface="Organica R" panose="02000703000000090004" pitchFamily="50" charset="-18"/>
              </a:rPr>
              <a:t>Větší podpora paralelního zpracování</a:t>
            </a:r>
            <a:endParaRPr lang="cs-CZ" sz="1800" dirty="0" smtClean="0">
              <a:latin typeface="Organica R" panose="02000703000000090004" pitchFamily="50" charset="-18"/>
            </a:endParaRPr>
          </a:p>
          <a:p>
            <a:endParaRPr lang="cs-CZ" sz="1800" dirty="0">
              <a:latin typeface="Organica R" panose="0200070300000009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864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DVB-T2: Přechodový </a:t>
            </a:r>
            <a:r>
              <a:rPr lang="cs-CZ" dirty="0" smtClean="0"/>
              <a:t>MUX 12 – </a:t>
            </a:r>
            <a:r>
              <a:rPr lang="cs-CZ" dirty="0" err="1" smtClean="0"/>
              <a:t>ČRa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Prima, Prima COOL, ZOOM, Max, Love, Barrandov TV, Barrandov Plus, Kino Barrandov, </a:t>
            </a:r>
            <a:r>
              <a:rPr lang="cs-CZ" i="1" dirty="0" err="1"/>
              <a:t>Óčko</a:t>
            </a:r>
            <a:r>
              <a:rPr lang="cs-CZ" i="1" dirty="0"/>
              <a:t>, </a:t>
            </a:r>
            <a:r>
              <a:rPr lang="cs-CZ" i="1" dirty="0" err="1"/>
              <a:t>Óčko</a:t>
            </a:r>
            <a:r>
              <a:rPr lang="cs-CZ" i="1" dirty="0"/>
              <a:t> </a:t>
            </a:r>
            <a:r>
              <a:rPr lang="cs-CZ" i="1" dirty="0" smtClean="0"/>
              <a:t>GOLD, Šlágr TV, </a:t>
            </a:r>
            <a:r>
              <a:rPr lang="cs-CZ" i="1" dirty="0"/>
              <a:t>TV </a:t>
            </a:r>
            <a:r>
              <a:rPr lang="cs-CZ" i="1" dirty="0" smtClean="0"/>
              <a:t>Noe, </a:t>
            </a:r>
            <a:r>
              <a:rPr lang="cs-CZ" i="1" dirty="0" err="1" smtClean="0"/>
              <a:t>Óčko</a:t>
            </a:r>
            <a:r>
              <a:rPr lang="cs-CZ" i="1" dirty="0" smtClean="0"/>
              <a:t> Expres, Barrandov </a:t>
            </a:r>
            <a:r>
              <a:rPr lang="cs-CZ" i="1" dirty="0" err="1" smtClean="0"/>
              <a:t>Family</a:t>
            </a:r>
            <a:r>
              <a:rPr lang="cs-CZ" i="1" dirty="0" smtClean="0"/>
              <a:t>, </a:t>
            </a:r>
            <a:r>
              <a:rPr lang="cs-CZ" b="1" i="1" dirty="0" smtClean="0"/>
              <a:t>Nova, Nova </a:t>
            </a:r>
            <a:r>
              <a:rPr lang="cs-CZ" b="1" i="1" dirty="0" err="1" smtClean="0"/>
              <a:t>Cinema</a:t>
            </a:r>
            <a:r>
              <a:rPr lang="cs-CZ" i="1" dirty="0" smtClean="0"/>
              <a:t>, ČT :D/ČT Art</a:t>
            </a:r>
            <a:endParaRPr lang="cs-CZ" i="1" dirty="0" smtClean="0"/>
          </a:p>
          <a:p>
            <a:endParaRPr lang="cs-CZ" dirty="0"/>
          </a:p>
          <a:p>
            <a:r>
              <a:rPr lang="cs-CZ" dirty="0" smtClean="0"/>
              <a:t>DVB-T2</a:t>
            </a:r>
          </a:p>
          <a:p>
            <a:pPr lvl="1"/>
            <a:r>
              <a:rPr lang="cs-CZ" dirty="0" smtClean="0"/>
              <a:t>modulace</a:t>
            </a:r>
            <a:r>
              <a:rPr lang="cs-CZ" dirty="0"/>
              <a:t>: </a:t>
            </a:r>
            <a:r>
              <a:rPr lang="cs-CZ" dirty="0" smtClean="0"/>
              <a:t>256QAM</a:t>
            </a:r>
          </a:p>
          <a:p>
            <a:pPr lvl="1"/>
            <a:r>
              <a:rPr lang="cs-CZ" dirty="0" smtClean="0"/>
              <a:t>vysílací </a:t>
            </a:r>
            <a:r>
              <a:rPr lang="cs-CZ" dirty="0"/>
              <a:t>mód: 32 </a:t>
            </a:r>
            <a:r>
              <a:rPr lang="cs-CZ" dirty="0" smtClean="0"/>
              <a:t>FFT</a:t>
            </a:r>
          </a:p>
          <a:p>
            <a:pPr lvl="1"/>
            <a:r>
              <a:rPr lang="cs-CZ" dirty="0" smtClean="0"/>
              <a:t>ochranný </a:t>
            </a:r>
            <a:r>
              <a:rPr lang="cs-CZ" dirty="0"/>
              <a:t>interval: </a:t>
            </a:r>
            <a:r>
              <a:rPr lang="cs-CZ" dirty="0" smtClean="0"/>
              <a:t>1/8</a:t>
            </a:r>
          </a:p>
          <a:p>
            <a:pPr lvl="1"/>
            <a:r>
              <a:rPr lang="cs-CZ" dirty="0" smtClean="0"/>
              <a:t>FEC</a:t>
            </a:r>
            <a:r>
              <a:rPr lang="cs-CZ" dirty="0"/>
              <a:t>: </a:t>
            </a:r>
            <a:r>
              <a:rPr lang="cs-CZ" dirty="0" smtClean="0"/>
              <a:t>2/3</a:t>
            </a:r>
          </a:p>
          <a:p>
            <a:pPr lvl="1"/>
            <a:r>
              <a:rPr lang="cs-CZ" dirty="0" smtClean="0"/>
              <a:t>celková </a:t>
            </a:r>
            <a:r>
              <a:rPr lang="cs-CZ" dirty="0"/>
              <a:t>kapacita multiplexu: 33,35 </a:t>
            </a:r>
            <a:r>
              <a:rPr lang="cs-CZ" dirty="0" err="1" smtClean="0"/>
              <a:t>Mbit</a:t>
            </a:r>
            <a:r>
              <a:rPr lang="cs-CZ" dirty="0" smtClean="0"/>
              <a:t>/s</a:t>
            </a:r>
          </a:p>
          <a:p>
            <a:endParaRPr lang="cs-CZ" dirty="0" smtClean="0"/>
          </a:p>
          <a:p>
            <a:r>
              <a:rPr lang="cs-CZ" dirty="0" err="1" smtClean="0"/>
              <a:t>Main</a:t>
            </a:r>
            <a:r>
              <a:rPr lang="cs-CZ" dirty="0" smtClean="0"/>
              <a:t> L3.1</a:t>
            </a:r>
          </a:p>
          <a:p>
            <a:r>
              <a:rPr lang="cs-CZ" dirty="0" smtClean="0"/>
              <a:t>Video HEVC 960x540 @ 50 </a:t>
            </a:r>
            <a:r>
              <a:rPr lang="cs-CZ" dirty="0" err="1" smtClean="0"/>
              <a:t>fps</a:t>
            </a:r>
            <a:endParaRPr lang="cs-CZ" dirty="0" smtClean="0"/>
          </a:p>
          <a:p>
            <a:pPr lvl="1"/>
            <a:r>
              <a:rPr lang="cs-CZ" dirty="0" smtClean="0"/>
              <a:t>Pouze 16:9</a:t>
            </a:r>
          </a:p>
          <a:p>
            <a:pPr lvl="1"/>
            <a:r>
              <a:rPr lang="cs-CZ" dirty="0" smtClean="0"/>
              <a:t>Pouze progresivní</a:t>
            </a:r>
          </a:p>
          <a:p>
            <a:r>
              <a:rPr lang="cs-CZ" dirty="0" smtClean="0"/>
              <a:t>Audio AAC 96kbps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67225" y="4791075"/>
            <a:ext cx="18322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900" dirty="0">
                <a:latin typeface="Organica L" panose="02000703000000090004" pitchFamily="50" charset="-18"/>
              </a:rPr>
              <a:t>(½ 1920x1080)</a:t>
            </a:r>
          </a:p>
        </p:txBody>
      </p:sp>
    </p:spTree>
    <p:extLst>
      <p:ext uri="{BB962C8B-B14F-4D97-AF65-F5344CB8AC3E}">
        <p14:creationId xmlns:p14="http://schemas.microsoft.com/office/powerpoint/2010/main" val="13020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DVB-T2: </a:t>
            </a:r>
            <a:r>
              <a:rPr lang="cs-CZ" dirty="0" smtClean="0"/>
              <a:t>MUX 13 – Digital </a:t>
            </a:r>
            <a:r>
              <a:rPr lang="cs-CZ" dirty="0" err="1" smtClean="0"/>
              <a:t>Broadcasting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Rebel, </a:t>
            </a:r>
            <a:r>
              <a:rPr lang="cs-CZ" i="1" dirty="0" err="1" smtClean="0"/>
              <a:t>Relax</a:t>
            </a:r>
            <a:r>
              <a:rPr lang="cs-CZ" i="1" dirty="0" smtClean="0"/>
              <a:t>, </a:t>
            </a:r>
            <a:r>
              <a:rPr lang="cs-CZ" b="1" i="1" dirty="0" smtClean="0"/>
              <a:t>Nova, Nova </a:t>
            </a:r>
            <a:r>
              <a:rPr lang="cs-CZ" b="1" i="1" dirty="0" err="1" smtClean="0"/>
              <a:t>Cinema</a:t>
            </a:r>
            <a:r>
              <a:rPr lang="cs-CZ" b="1" i="1" dirty="0" smtClean="0"/>
              <a:t>, Nova 2, Nova </a:t>
            </a:r>
            <a:r>
              <a:rPr lang="cs-CZ" b="1" i="1" dirty="0" err="1" smtClean="0"/>
              <a:t>Action</a:t>
            </a:r>
            <a:r>
              <a:rPr lang="cs-CZ" b="1" i="1" dirty="0" smtClean="0"/>
              <a:t>, Nova Gold</a:t>
            </a:r>
            <a:r>
              <a:rPr lang="cs-CZ" i="1" dirty="0" smtClean="0"/>
              <a:t>, JOJ </a:t>
            </a:r>
            <a:r>
              <a:rPr lang="cs-CZ" i="1" dirty="0" err="1" smtClean="0"/>
              <a:t>Family</a:t>
            </a:r>
            <a:r>
              <a:rPr lang="cs-CZ" i="1" dirty="0" smtClean="0"/>
              <a:t> (HD), </a:t>
            </a:r>
            <a:r>
              <a:rPr lang="cs-CZ" i="1" dirty="0" err="1" smtClean="0"/>
              <a:t>KinoSvět</a:t>
            </a:r>
            <a:endParaRPr lang="cs-CZ" i="1" dirty="0"/>
          </a:p>
          <a:p>
            <a:r>
              <a:rPr lang="cs-CZ" dirty="0" smtClean="0"/>
              <a:t>DVB-T2</a:t>
            </a:r>
          </a:p>
          <a:p>
            <a:pPr lvl="1"/>
            <a:r>
              <a:rPr lang="cs-CZ" dirty="0" smtClean="0"/>
              <a:t>celková </a:t>
            </a:r>
            <a:r>
              <a:rPr lang="cs-CZ" dirty="0"/>
              <a:t>kapacita multiplexu: 33,35 </a:t>
            </a:r>
            <a:r>
              <a:rPr lang="cs-CZ" dirty="0" err="1" smtClean="0"/>
              <a:t>Mbit</a:t>
            </a:r>
            <a:r>
              <a:rPr lang="cs-CZ" dirty="0" smtClean="0"/>
              <a:t>/s</a:t>
            </a:r>
          </a:p>
          <a:p>
            <a:endParaRPr lang="cs-CZ" dirty="0" smtClean="0"/>
          </a:p>
          <a:p>
            <a:r>
              <a:rPr lang="cs-CZ" dirty="0" smtClean="0"/>
              <a:t>SD</a:t>
            </a:r>
          </a:p>
          <a:p>
            <a:pPr lvl="1"/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smtClean="0"/>
              <a:t>L3.1</a:t>
            </a:r>
          </a:p>
          <a:p>
            <a:pPr lvl="1"/>
            <a:r>
              <a:rPr lang="cs-CZ" dirty="0" smtClean="0"/>
              <a:t>Video HEVC 960x540 @ </a:t>
            </a:r>
            <a:r>
              <a:rPr lang="cs-CZ" dirty="0" smtClean="0"/>
              <a:t>50p </a:t>
            </a:r>
            <a:r>
              <a:rPr lang="cs-CZ" dirty="0" err="1" smtClean="0"/>
              <a:t>fps</a:t>
            </a:r>
            <a:endParaRPr lang="cs-CZ" dirty="0" smtClean="0"/>
          </a:p>
          <a:p>
            <a:pPr lvl="2"/>
            <a:r>
              <a:rPr lang="cs-CZ" dirty="0" smtClean="0"/>
              <a:t>Pouze 16:9</a:t>
            </a:r>
          </a:p>
          <a:p>
            <a:pPr lvl="2"/>
            <a:r>
              <a:rPr lang="cs-CZ" dirty="0" smtClean="0"/>
              <a:t>Pouze progresivní</a:t>
            </a:r>
          </a:p>
          <a:p>
            <a:pPr lvl="1"/>
            <a:r>
              <a:rPr lang="cs-CZ" dirty="0" smtClean="0"/>
              <a:t>Audio AAC 96kbps</a:t>
            </a:r>
          </a:p>
          <a:p>
            <a:r>
              <a:rPr lang="cs-CZ" dirty="0" smtClean="0"/>
              <a:t>HD</a:t>
            </a:r>
          </a:p>
          <a:p>
            <a:pPr lvl="1"/>
            <a:r>
              <a:rPr lang="cs-CZ" dirty="0" err="1" smtClean="0"/>
              <a:t>Main</a:t>
            </a:r>
            <a:r>
              <a:rPr lang="cs-CZ" dirty="0" smtClean="0"/>
              <a:t> L4.1</a:t>
            </a:r>
          </a:p>
          <a:p>
            <a:pPr lvl="1"/>
            <a:r>
              <a:rPr lang="cs-CZ" dirty="0" smtClean="0"/>
              <a:t>Video HEVC 1920x1080 @ 50p </a:t>
            </a:r>
            <a:r>
              <a:rPr lang="cs-CZ" dirty="0" err="1" smtClean="0"/>
              <a:t>fps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4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DVB-T2: </a:t>
            </a:r>
            <a:r>
              <a:rPr lang="cs-CZ" dirty="0" smtClean="0"/>
              <a:t>MUX 13 – Digital </a:t>
            </a:r>
            <a:r>
              <a:rPr lang="cs-CZ" dirty="0" err="1" smtClean="0"/>
              <a:t>Broadcasting</a:t>
            </a:r>
            <a:endParaRPr lang="cs-CZ" dirty="0"/>
          </a:p>
        </p:txBody>
      </p:sp>
      <p:pic>
        <p:nvPicPr>
          <p:cNvPr id="1026" name="Picture 2" descr="http://www.televizniweb.cz/wp-content/uploads/2018/02/PS13_%C3%BAnor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33" y="1523478"/>
            <a:ext cx="7619047" cy="43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dirty="0" smtClean="0"/>
              <a:t>DVB-T2: </a:t>
            </a:r>
            <a:r>
              <a:rPr lang="cs-CZ" sz="2700" dirty="0" smtClean="0"/>
              <a:t>Přechodový MUX11 – Česká televize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smtClean="0"/>
              <a:t>ČT1, ČT2, ČT24, ČT Sport, ČT :D / ČT Art</a:t>
            </a:r>
            <a:endParaRPr lang="cs-CZ" i="1" dirty="0" smtClean="0"/>
          </a:p>
          <a:p>
            <a:endParaRPr lang="cs-CZ" dirty="0"/>
          </a:p>
          <a:p>
            <a:r>
              <a:rPr lang="cs-CZ" dirty="0" smtClean="0"/>
              <a:t>DVB-T2</a:t>
            </a:r>
          </a:p>
          <a:p>
            <a:pPr lvl="1"/>
            <a:r>
              <a:rPr lang="cs-CZ" dirty="0" smtClean="0"/>
              <a:t>modulace</a:t>
            </a:r>
            <a:r>
              <a:rPr lang="cs-CZ" dirty="0"/>
              <a:t>: </a:t>
            </a:r>
            <a:r>
              <a:rPr lang="cs-CZ" dirty="0" smtClean="0"/>
              <a:t>256QAM</a:t>
            </a:r>
          </a:p>
          <a:p>
            <a:pPr lvl="1"/>
            <a:r>
              <a:rPr lang="cs-CZ" dirty="0" smtClean="0"/>
              <a:t>vysílací </a:t>
            </a:r>
            <a:r>
              <a:rPr lang="cs-CZ" dirty="0"/>
              <a:t>mód: </a:t>
            </a:r>
            <a:r>
              <a:rPr lang="cs-CZ" dirty="0" smtClean="0"/>
              <a:t>32K-ext</a:t>
            </a:r>
            <a:endParaRPr lang="cs-CZ" dirty="0" smtClean="0"/>
          </a:p>
          <a:p>
            <a:pPr lvl="1"/>
            <a:r>
              <a:rPr lang="cs-CZ" dirty="0" smtClean="0"/>
              <a:t>ochranný </a:t>
            </a:r>
            <a:r>
              <a:rPr lang="cs-CZ" dirty="0"/>
              <a:t>interval: </a:t>
            </a:r>
            <a:r>
              <a:rPr lang="cs-CZ" dirty="0" smtClean="0"/>
              <a:t>1/8</a:t>
            </a:r>
          </a:p>
          <a:p>
            <a:pPr lvl="1"/>
            <a:r>
              <a:rPr lang="cs-CZ" dirty="0" smtClean="0"/>
              <a:t>FEC</a:t>
            </a:r>
            <a:r>
              <a:rPr lang="cs-CZ" dirty="0"/>
              <a:t>: </a:t>
            </a:r>
            <a:r>
              <a:rPr lang="cs-CZ" dirty="0" smtClean="0"/>
              <a:t>2/3</a:t>
            </a:r>
          </a:p>
          <a:p>
            <a:pPr lvl="1"/>
            <a:r>
              <a:rPr lang="cs-CZ" dirty="0" smtClean="0"/>
              <a:t>celková </a:t>
            </a:r>
            <a:r>
              <a:rPr lang="cs-CZ" dirty="0"/>
              <a:t>kapacita multiplexu: 33,35 </a:t>
            </a:r>
            <a:r>
              <a:rPr lang="cs-CZ" dirty="0" err="1" smtClean="0"/>
              <a:t>Mbit</a:t>
            </a:r>
            <a:r>
              <a:rPr lang="cs-CZ" dirty="0" smtClean="0"/>
              <a:t>/s</a:t>
            </a:r>
          </a:p>
          <a:p>
            <a:endParaRPr lang="cs-CZ" dirty="0" smtClean="0"/>
          </a:p>
          <a:p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smtClean="0"/>
              <a:t>L4.1</a:t>
            </a:r>
            <a:endParaRPr lang="cs-CZ" dirty="0" smtClean="0"/>
          </a:p>
          <a:p>
            <a:r>
              <a:rPr lang="cs-CZ" dirty="0" smtClean="0"/>
              <a:t>Video HEVC </a:t>
            </a:r>
            <a:r>
              <a:rPr lang="cs-CZ" dirty="0" smtClean="0"/>
              <a:t>1920x1080 @ </a:t>
            </a:r>
            <a:r>
              <a:rPr lang="cs-CZ" dirty="0" smtClean="0"/>
              <a:t>50 </a:t>
            </a:r>
            <a:r>
              <a:rPr lang="cs-CZ" dirty="0" err="1" smtClean="0"/>
              <a:t>fps</a:t>
            </a:r>
            <a:endParaRPr lang="cs-CZ" dirty="0" smtClean="0"/>
          </a:p>
          <a:p>
            <a:pPr lvl="1"/>
            <a:r>
              <a:rPr lang="cs-CZ" dirty="0" smtClean="0"/>
              <a:t>Pouze 16:9</a:t>
            </a:r>
          </a:p>
          <a:p>
            <a:pPr lvl="1"/>
            <a:r>
              <a:rPr lang="cs-CZ" dirty="0" smtClean="0"/>
              <a:t>Pouze progresivní</a:t>
            </a:r>
          </a:p>
          <a:p>
            <a:r>
              <a:rPr lang="cs-CZ" dirty="0" smtClean="0"/>
              <a:t>Audio AAC </a:t>
            </a:r>
            <a:r>
              <a:rPr lang="cs-CZ" dirty="0" smtClean="0"/>
              <a:t>128kbps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7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Užitečné free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VLC</a:t>
            </a:r>
          </a:p>
          <a:p>
            <a:r>
              <a:rPr lang="cs-CZ" dirty="0" err="1" smtClean="0"/>
              <a:t>FFmpeg</a:t>
            </a:r>
            <a:r>
              <a:rPr lang="cs-CZ" dirty="0" smtClean="0"/>
              <a:t> </a:t>
            </a:r>
            <a:r>
              <a:rPr lang="cs-CZ" dirty="0" smtClean="0"/>
              <a:t>/ </a:t>
            </a:r>
            <a:r>
              <a:rPr lang="cs-CZ" dirty="0" err="1" smtClean="0"/>
              <a:t>FFplay</a:t>
            </a:r>
            <a:endParaRPr lang="cs-CZ" dirty="0" smtClean="0"/>
          </a:p>
          <a:p>
            <a:r>
              <a:rPr lang="cs-CZ" dirty="0" err="1" smtClean="0"/>
              <a:t>MediaInfo</a:t>
            </a:r>
            <a:endParaRPr lang="cs-CZ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251" y="1264030"/>
            <a:ext cx="2137219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94165"/>
            <a:ext cx="354733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075" y="3341730"/>
            <a:ext cx="3805395" cy="278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Televizní noviny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25" y="965509"/>
            <a:ext cx="6908864" cy="3983392"/>
          </a:xfrm>
        </p:spPr>
      </p:pic>
      <p:sp>
        <p:nvSpPr>
          <p:cNvPr id="7" name="TextovéPole 6"/>
          <p:cNvSpPr txBox="1"/>
          <p:nvPr/>
        </p:nvSpPr>
        <p:spPr>
          <a:xfrm>
            <a:off x="603504" y="5157216"/>
            <a:ext cx="761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://novaplus.nova.cz/porad/volejte-novu/video/8969-zakulisi-primy-prenos-jak-funguje-zive-vysilani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Rozlišení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SDTV: 480i (NTSC, 720×480)</a:t>
            </a:r>
          </a:p>
          <a:p>
            <a:pPr>
              <a:lnSpc>
                <a:spcPct val="8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SDTV: 576i (PAL, 720×576)</a:t>
            </a:r>
          </a:p>
          <a:p>
            <a:pPr>
              <a:lnSpc>
                <a:spcPct val="8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 smtClean="0"/>
              <a:t>HDTV</a:t>
            </a:r>
            <a:r>
              <a:rPr lang="cs-CZ" altLang="cs-CZ" dirty="0"/>
              <a:t>: 720p (1280×720) </a:t>
            </a:r>
          </a:p>
          <a:p>
            <a:pPr>
              <a:lnSpc>
                <a:spcPct val="8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HDTV: 1080i </a:t>
            </a:r>
            <a:r>
              <a:rPr lang="cs-CZ" altLang="cs-CZ" dirty="0" smtClean="0"/>
              <a:t>(1440×1080, </a:t>
            </a:r>
            <a:r>
              <a:rPr lang="cs-CZ" altLang="cs-CZ" dirty="0"/>
              <a:t>1920×1080)</a:t>
            </a:r>
          </a:p>
          <a:p>
            <a:pPr>
              <a:lnSpc>
                <a:spcPct val="8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HDTV: 1080p (1920×1080) </a:t>
            </a:r>
            <a:endParaRPr lang="cs-CZ" altLang="cs-CZ" dirty="0" smtClean="0"/>
          </a:p>
          <a:p>
            <a:pPr>
              <a:lnSpc>
                <a:spcPct val="8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 smtClean="0"/>
              <a:t>UHDTV: 2160p (</a:t>
            </a:r>
            <a:r>
              <a:rPr lang="cs-CZ" dirty="0" smtClean="0"/>
              <a:t>3840×2160)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473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tvfreak.cz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sdi</a:t>
            </a:r>
            <a:r>
              <a:rPr lang="cs-CZ" dirty="0" smtClean="0">
                <a:hlinkClick r:id="rId2"/>
              </a:rPr>
              <a:t>-a-ti-druzi-aneb-na-</a:t>
            </a:r>
            <a:r>
              <a:rPr lang="cs-CZ" dirty="0" err="1" smtClean="0">
                <a:hlinkClick r:id="rId2"/>
              </a:rPr>
              <a:t>cem</a:t>
            </a:r>
            <a:r>
              <a:rPr lang="cs-CZ" dirty="0" smtClean="0">
                <a:hlinkClick r:id="rId2"/>
              </a:rPr>
              <a:t>-frci-</a:t>
            </a:r>
            <a:r>
              <a:rPr lang="cs-CZ" dirty="0" err="1" smtClean="0">
                <a:hlinkClick r:id="rId2"/>
              </a:rPr>
              <a:t>profici</a:t>
            </a:r>
            <a:r>
              <a:rPr lang="cs-CZ" dirty="0" smtClean="0">
                <a:hlinkClick r:id="rId2"/>
              </a:rPr>
              <a:t>/4521-2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http://www.ezr8.com/</a:t>
            </a:r>
            <a:r>
              <a:rPr lang="cs-CZ" dirty="0" err="1" smtClean="0">
                <a:hlinkClick r:id="rId3"/>
              </a:rPr>
              <a:t>mxf.html</a:t>
            </a:r>
            <a:r>
              <a:rPr lang="cs-CZ" dirty="0" smtClean="0">
                <a:hlinkClick r:id="rId3"/>
              </a:rPr>
              <a:t>#5-1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tvtechnology.com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research</a:t>
            </a:r>
            <a:r>
              <a:rPr lang="cs-CZ" dirty="0" smtClean="0">
                <a:hlinkClick r:id="rId4"/>
              </a:rPr>
              <a:t>-&amp;-</a:t>
            </a:r>
            <a:r>
              <a:rPr lang="cs-CZ" dirty="0" err="1" smtClean="0">
                <a:hlinkClick r:id="rId4"/>
              </a:rPr>
              <a:t>standards</a:t>
            </a:r>
            <a:r>
              <a:rPr lang="cs-CZ" dirty="0" smtClean="0">
                <a:hlinkClick r:id="rId4"/>
              </a:rPr>
              <a:t>/0114/</a:t>
            </a:r>
            <a:r>
              <a:rPr lang="cs-CZ" dirty="0" err="1" smtClean="0">
                <a:hlinkClick r:id="rId4"/>
              </a:rPr>
              <a:t>mxf</a:t>
            </a:r>
            <a:r>
              <a:rPr lang="cs-CZ" dirty="0" smtClean="0">
                <a:hlinkClick r:id="rId4"/>
              </a:rPr>
              <a:t>/262167</a:t>
            </a:r>
            <a:endParaRPr lang="cs-CZ" dirty="0" smtClean="0"/>
          </a:p>
          <a:p>
            <a:r>
              <a:rPr lang="en-US" dirty="0" smtClean="0"/>
              <a:t>WELLS, Nick, Oliver MORGAN, Jim WILKINSON a Bruce DEVLIN. </a:t>
            </a:r>
            <a:r>
              <a:rPr lang="en-US" i="1" dirty="0" smtClean="0"/>
              <a:t>The MXF Book: An Introduction to the Material </a:t>
            </a:r>
            <a:r>
              <a:rPr lang="en-US" i="1" dirty="0" err="1" smtClean="0"/>
              <a:t>eXchange</a:t>
            </a:r>
            <a:r>
              <a:rPr lang="en-US" i="1" dirty="0" smtClean="0"/>
              <a:t> Format</a:t>
            </a:r>
            <a:r>
              <a:rPr lang="en-US" dirty="0" smtClean="0"/>
              <a:t>. 1. Oxon: Taylor &amp; Francis, 2013. ISBN 1136068376.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http://en.wikipedia.org</a:t>
            </a:r>
            <a:endParaRPr lang="cs-CZ" dirty="0" smtClean="0"/>
          </a:p>
          <a:p>
            <a:r>
              <a:rPr lang="cs-CZ" dirty="0">
                <a:latin typeface="Organica R" panose="02000703000000090004" pitchFamily="50" charset="-18"/>
                <a:hlinkClick r:id="rId6"/>
              </a:rPr>
              <a:t>http://</a:t>
            </a:r>
            <a:r>
              <a:rPr lang="cs-CZ" dirty="0" smtClean="0">
                <a:latin typeface="Organica R" panose="02000703000000090004" pitchFamily="50" charset="-18"/>
                <a:hlinkClick r:id="rId6"/>
              </a:rPr>
              <a:t>www.hbbtv.org</a:t>
            </a:r>
            <a:r>
              <a:rPr lang="cs-CZ" dirty="0" smtClean="0">
                <a:latin typeface="Organica R" panose="02000703000000090004" pitchFamily="50" charset="-18"/>
              </a:rPr>
              <a:t> </a:t>
            </a:r>
            <a:endParaRPr lang="en-US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600" y="1225569"/>
            <a:ext cx="1382400" cy="10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600" y="3688228"/>
            <a:ext cx="1468800" cy="11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600" y="2456898"/>
            <a:ext cx="1468800" cy="11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Prokládán</a:t>
            </a:r>
            <a:r>
              <a:rPr lang="cs-CZ" altLang="cs-CZ" dirty="0" smtClean="0"/>
              <a:t>í </a:t>
            </a:r>
            <a:r>
              <a:rPr lang="cs-CZ" altLang="cs-CZ" dirty="0">
                <a:sym typeface="Webdings" panose="05030102010509060703" pitchFamily="18" charset="2"/>
              </a:rPr>
              <a:t>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PAL</a:t>
            </a:r>
          </a:p>
          <a:p>
            <a:pPr lvl="1">
              <a:lnSpc>
                <a:spcPct val="87000"/>
              </a:lnSpc>
              <a:spcAft>
                <a:spcPts val="1032"/>
              </a:spcAft>
              <a:buFont typeface="Arial" charset="0"/>
              <a:buChar char="•"/>
            </a:pPr>
            <a:r>
              <a:rPr lang="cs-CZ" altLang="cs-CZ" dirty="0"/>
              <a:t>50 půlsnímků</a:t>
            </a:r>
          </a:p>
          <a:p>
            <a:pPr>
              <a:lnSpc>
                <a:spcPct val="8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NTSC</a:t>
            </a:r>
          </a:p>
          <a:p>
            <a:pPr lvl="1">
              <a:lnSpc>
                <a:spcPct val="87000"/>
              </a:lnSpc>
              <a:spcAft>
                <a:spcPts val="1032"/>
              </a:spcAft>
              <a:buFont typeface="Arial" charset="0"/>
              <a:buChar char="•"/>
            </a:pPr>
            <a:r>
              <a:rPr lang="cs-CZ" altLang="cs-CZ" dirty="0"/>
              <a:t>60 půlsnímků</a:t>
            </a:r>
          </a:p>
          <a:p>
            <a:pPr lvl="1">
              <a:lnSpc>
                <a:spcPct val="87000"/>
              </a:lnSpc>
              <a:spcAft>
                <a:spcPts val="1032"/>
              </a:spcAft>
              <a:buFont typeface="Arial" charset="0"/>
              <a:buChar char="•"/>
            </a:pPr>
            <a:r>
              <a:rPr lang="cs-CZ" altLang="cs-CZ" dirty="0"/>
              <a:t>obrácené </a:t>
            </a:r>
            <a:r>
              <a:rPr lang="cs-CZ" altLang="cs-CZ" dirty="0" smtClean="0"/>
              <a:t>pořadí</a:t>
            </a:r>
          </a:p>
          <a:p>
            <a:pPr marL="0" indent="0">
              <a:lnSpc>
                <a:spcPct val="87000"/>
              </a:lnSpc>
              <a:spcAft>
                <a:spcPts val="1032"/>
              </a:spcAft>
              <a:buNone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545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/>
              <a:t>Snímkovací</a:t>
            </a:r>
            <a:r>
              <a:rPr lang="en-US" altLang="cs-CZ" dirty="0"/>
              <a:t> </a:t>
            </a:r>
            <a:r>
              <a:rPr lang="en-US" altLang="cs-CZ" dirty="0" err="1"/>
              <a:t>frekvence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60i – NTSC, DVD, americká videa / kamery</a:t>
            </a:r>
          </a:p>
          <a:p>
            <a:pPr>
              <a:lnSpc>
                <a:spcPct val="7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50i – PAL a SECAM </a:t>
            </a:r>
          </a:p>
          <a:p>
            <a:pPr>
              <a:lnSpc>
                <a:spcPct val="7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30p – některé typy klasických filmů (70 mm)</a:t>
            </a:r>
          </a:p>
          <a:p>
            <a:pPr>
              <a:lnSpc>
                <a:spcPct val="7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24p – klasický film</a:t>
            </a:r>
          </a:p>
          <a:p>
            <a:pPr lvl="1">
              <a:lnSpc>
                <a:spcPct val="77000"/>
              </a:lnSpc>
              <a:spcAft>
                <a:spcPts val="1032"/>
              </a:spcAft>
              <a:buFont typeface="Arial" charset="0"/>
              <a:buChar char="•"/>
            </a:pPr>
            <a:r>
              <a:rPr lang="cs-CZ" altLang="cs-CZ" dirty="0"/>
              <a:t>NTSC zpomalení na 23,976</a:t>
            </a:r>
          </a:p>
          <a:p>
            <a:pPr lvl="1">
              <a:lnSpc>
                <a:spcPct val="77000"/>
              </a:lnSpc>
              <a:spcAft>
                <a:spcPts val="1032"/>
              </a:spcAft>
              <a:buFont typeface="Arial" charset="0"/>
              <a:buChar char="•"/>
            </a:pPr>
            <a:r>
              <a:rPr lang="cs-CZ" altLang="cs-CZ" dirty="0"/>
              <a:t>PAL / SECAM zrychlení na 25 </a:t>
            </a:r>
          </a:p>
          <a:p>
            <a:pPr>
              <a:lnSpc>
                <a:spcPct val="7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25p – PAL vhodné pro zobrazení na PC, LCD</a:t>
            </a:r>
          </a:p>
          <a:p>
            <a:pPr>
              <a:lnSpc>
                <a:spcPct val="77000"/>
              </a:lnSpc>
              <a:spcAft>
                <a:spcPts val="1282"/>
              </a:spcAft>
              <a:buFont typeface="Arial" charset="0"/>
              <a:buChar char="•"/>
            </a:pPr>
            <a:r>
              <a:rPr lang="cs-CZ" altLang="cs-CZ" dirty="0"/>
              <a:t>50p a 60p – (U)HD</a:t>
            </a:r>
          </a:p>
          <a:p>
            <a:pPr>
              <a:lnSpc>
                <a:spcPct val="77000"/>
              </a:lnSpc>
              <a:spcAft>
                <a:spcPts val="1282"/>
              </a:spcAft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052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Vysílací standardy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DVB-(T(2), S(2), C(2))</a:t>
            </a:r>
          </a:p>
          <a:p>
            <a:pPr lvl="1"/>
            <a:r>
              <a:rPr lang="cs-CZ" dirty="0" smtClean="0"/>
              <a:t>H.262/MPEG- Part 2</a:t>
            </a:r>
          </a:p>
          <a:p>
            <a:pPr lvl="2"/>
            <a:r>
              <a:rPr lang="cs-CZ" dirty="0" smtClean="0"/>
              <a:t>720x576, 25fps (50i), prokládané, 4:3 / 16:9</a:t>
            </a:r>
          </a:p>
          <a:p>
            <a:pPr lvl="1"/>
            <a:r>
              <a:rPr lang="cs-CZ" dirty="0" smtClean="0"/>
              <a:t>H.264/MPEG-4 AVC</a:t>
            </a:r>
          </a:p>
          <a:p>
            <a:pPr lvl="2"/>
            <a:r>
              <a:rPr lang="cs-CZ" dirty="0" smtClean="0"/>
              <a:t>1920x1080 25fps(50i), 16:9</a:t>
            </a:r>
          </a:p>
          <a:p>
            <a:pPr lvl="1"/>
            <a:r>
              <a:rPr lang="cs-CZ" dirty="0" smtClean="0"/>
              <a:t>HEVC (H.265)</a:t>
            </a:r>
          </a:p>
          <a:p>
            <a:pPr lvl="2"/>
            <a:r>
              <a:rPr lang="cs-CZ" dirty="0" smtClean="0"/>
              <a:t>3840x2160  p, 16:9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32770" name="Picture 2" descr="Digital terrestrial television broadcasting systems. Countries using ATSC are shown in orange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951" y="3155050"/>
            <a:ext cx="5855028" cy="2971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Letterbox</a:t>
            </a:r>
            <a:r>
              <a:rPr lang="cs-CZ" dirty="0" smtClean="0"/>
              <a:t> / </a:t>
            </a:r>
            <a:r>
              <a:rPr lang="cs-CZ" dirty="0" err="1" smtClean="0"/>
              <a:t>pillarbox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D:\Downloads\pillarbo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4031"/>
            <a:ext cx="4358456" cy="2161068"/>
          </a:xfrm>
          <a:prstGeom prst="rect">
            <a:avLst/>
          </a:prstGeom>
          <a:noFill/>
        </p:spPr>
      </p:pic>
      <p:pic>
        <p:nvPicPr>
          <p:cNvPr id="7" name="Picture 2" descr="D:\Downloads\letterbo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758" y="1267206"/>
            <a:ext cx="2877190" cy="2157893"/>
          </a:xfrm>
          <a:prstGeom prst="rect">
            <a:avLst/>
          </a:prstGeom>
          <a:noFill/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582" y="3884368"/>
            <a:ext cx="3837506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Podvzorkování</a:t>
            </a:r>
            <a:r>
              <a:rPr lang="cs-CZ" dirty="0" smtClean="0"/>
              <a:t> barvonosných složek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Chroma </a:t>
            </a:r>
            <a:r>
              <a:rPr lang="cs-CZ" dirty="0" err="1" smtClean="0"/>
              <a:t>subsampling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D:\Downloads\520px-Common_chroma_subsampling_ratio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490788"/>
            <a:ext cx="495300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_prez_2017_basic_4-3_organica_sablona_rebrandin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_prez_2017_basic_4-3_organica_sablona_rebranding" id="{8F6D21A2-8FBC-4ACF-BA02-6E16284AC831}" vid="{AAA60C20-D2BA-40FD-94C8-EA7658A4E27E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NOVA_prez_2017_basic_4-3_organica_sablona_rebranding</Template>
  <TotalTime>46819</TotalTime>
  <Words>2156</Words>
  <Application>Microsoft Office PowerPoint</Application>
  <PresentationFormat>Předvádění na obrazovce (4:3)</PresentationFormat>
  <Paragraphs>534</Paragraphs>
  <Slides>41</Slides>
  <Notes>24</Notes>
  <HiddenSlides>0</HiddenSlides>
  <MMClips>2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55" baseType="lpstr">
      <vt:lpstr>Arial Unicode MS</vt:lpstr>
      <vt:lpstr>Arial</vt:lpstr>
      <vt:lpstr>Calibri</vt:lpstr>
      <vt:lpstr>Courier New</vt:lpstr>
      <vt:lpstr>DejaVu Sans</vt:lpstr>
      <vt:lpstr>Organica L</vt:lpstr>
      <vt:lpstr>Organica L Regular</vt:lpstr>
      <vt:lpstr>Organica R</vt:lpstr>
      <vt:lpstr>Organica R bold</vt:lpstr>
      <vt:lpstr>Symbol</vt:lpstr>
      <vt:lpstr>Times New Roman</vt:lpstr>
      <vt:lpstr>Verdana</vt:lpstr>
      <vt:lpstr>Webdings</vt:lpstr>
      <vt:lpstr>NOVA_prez_2017_basic_4-3_organica_sablona_rebranding</vt:lpstr>
      <vt:lpstr>Formáty a technologie v TV prostředí</vt:lpstr>
      <vt:lpstr>Skupina Nova</vt:lpstr>
      <vt:lpstr>SMPTE</vt:lpstr>
      <vt:lpstr>Rozlišení</vt:lpstr>
      <vt:lpstr>Prokládání </vt:lpstr>
      <vt:lpstr>Snímkovací frekvence</vt:lpstr>
      <vt:lpstr>Vysílací standardy</vt:lpstr>
      <vt:lpstr>Letterbox / pillarbox</vt:lpstr>
      <vt:lpstr>Podvzorkování barvonosných složek</vt:lpstr>
      <vt:lpstr>BETA</vt:lpstr>
      <vt:lpstr>(Digi)Beta (SP)</vt:lpstr>
      <vt:lpstr>GOP (MPEG-2)</vt:lpstr>
      <vt:lpstr>Genlock</vt:lpstr>
      <vt:lpstr>SMPTE timecode</vt:lpstr>
      <vt:lpstr>(HD)SDI</vt:lpstr>
      <vt:lpstr>Dolby E</vt:lpstr>
      <vt:lpstr>DNxHD</vt:lpstr>
      <vt:lpstr>Apple ProRes 422</vt:lpstr>
      <vt:lpstr>H.262/MPEG-2 Part 2</vt:lpstr>
      <vt:lpstr>XDCAM HD422</vt:lpstr>
      <vt:lpstr>MXF (Material Exchange Format)</vt:lpstr>
      <vt:lpstr>DCP (Digital Cinema Package)</vt:lpstr>
      <vt:lpstr>DCP (Digital Cinema Package)</vt:lpstr>
      <vt:lpstr>Zpracování materiálů</vt:lpstr>
      <vt:lpstr>AQC</vt:lpstr>
      <vt:lpstr>Kontrolní projekce (HQC)</vt:lpstr>
      <vt:lpstr>Ukládání materiálů</vt:lpstr>
      <vt:lpstr>Odbavovací řetězec</vt:lpstr>
      <vt:lpstr>Odbavovací řetězec</vt:lpstr>
      <vt:lpstr>Odbavovací řetězec</vt:lpstr>
      <vt:lpstr>HbbTV</vt:lpstr>
      <vt:lpstr>HbbTV</vt:lpstr>
      <vt:lpstr>H.265 (HEVC)</vt:lpstr>
      <vt:lpstr>DVB-T2: Přechodový MUX 12 – ČRa</vt:lpstr>
      <vt:lpstr>DVB-T2: MUX 13 – Digital Broadcasting</vt:lpstr>
      <vt:lpstr>DVB-T2: MUX 13 – Digital Broadcasting</vt:lpstr>
      <vt:lpstr>DVB-T2: Přechodový MUX11 – Česká televize</vt:lpstr>
      <vt:lpstr>Užitečné free nástroje</vt:lpstr>
      <vt:lpstr>Televizní noviny</vt:lpstr>
      <vt:lpstr>Děkuji za pozornost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Radovan Cerny</dc:creator>
  <cp:lastModifiedBy>Novotný Vladimír</cp:lastModifiedBy>
  <cp:revision>524</cp:revision>
  <dcterms:created xsi:type="dcterms:W3CDTF">2015-09-23T10:29:40Z</dcterms:created>
  <dcterms:modified xsi:type="dcterms:W3CDTF">2018-04-16T11:13:59Z</dcterms:modified>
</cp:coreProperties>
</file>