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39"/>
  </p:notesMasterIdLst>
  <p:sldIdLst>
    <p:sldId id="256" r:id="rId3"/>
    <p:sldId id="258" r:id="rId4"/>
    <p:sldId id="260" r:id="rId5"/>
    <p:sldId id="259" r:id="rId6"/>
    <p:sldId id="321" r:id="rId7"/>
    <p:sldId id="322" r:id="rId8"/>
    <p:sldId id="324" r:id="rId9"/>
    <p:sldId id="325" r:id="rId10"/>
    <p:sldId id="297" r:id="rId11"/>
    <p:sldId id="301" r:id="rId12"/>
    <p:sldId id="298" r:id="rId13"/>
    <p:sldId id="303" r:id="rId14"/>
    <p:sldId id="300" r:id="rId15"/>
    <p:sldId id="299" r:id="rId16"/>
    <p:sldId id="302" r:id="rId17"/>
    <p:sldId id="320" r:id="rId18"/>
    <p:sldId id="319" r:id="rId19"/>
    <p:sldId id="304" r:id="rId20"/>
    <p:sldId id="305" r:id="rId21"/>
    <p:sldId id="306" r:id="rId22"/>
    <p:sldId id="307" r:id="rId23"/>
    <p:sldId id="309" r:id="rId24"/>
    <p:sldId id="310" r:id="rId25"/>
    <p:sldId id="311" r:id="rId26"/>
    <p:sldId id="312" r:id="rId27"/>
    <p:sldId id="314" r:id="rId28"/>
    <p:sldId id="315" r:id="rId29"/>
    <p:sldId id="317" r:id="rId30"/>
    <p:sldId id="316" r:id="rId31"/>
    <p:sldId id="326" r:id="rId32"/>
    <p:sldId id="308" r:id="rId33"/>
    <p:sldId id="318" r:id="rId34"/>
    <p:sldId id="323" r:id="rId35"/>
    <p:sldId id="327" r:id="rId36"/>
    <p:sldId id="264" r:id="rId37"/>
    <p:sldId id="265" r:id="rId38"/>
  </p:sldIdLst>
  <p:sldSz cx="10080625" cy="7559675"/>
  <p:notesSz cx="7556500" cy="10691813"/>
  <p:defaultTextStyle>
    <a:defPPr>
      <a:defRPr lang="en-GB"/>
    </a:defPPr>
    <a:lvl1pPr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gothic" charset="0"/>
        <a:cs typeface="msgothic" charset="0"/>
      </a:defRPr>
    </a:lvl1pPr>
    <a:lvl2pPr marL="742950" indent="-28575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gothic" charset="0"/>
        <a:cs typeface="msgothic" charset="0"/>
      </a:defRPr>
    </a:lvl2pPr>
    <a:lvl3pPr marL="1143000" indent="-22860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gothic" charset="0"/>
        <a:cs typeface="msgothic" charset="0"/>
      </a:defRPr>
    </a:lvl3pPr>
    <a:lvl4pPr marL="1600200" indent="-22860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gothic" charset="0"/>
        <a:cs typeface="msgothic" charset="0"/>
      </a:defRPr>
    </a:lvl4pPr>
    <a:lvl5pPr marL="2057400" indent="-22860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gothic" charset="0"/>
        <a:cs typeface="msgothic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gothic" charset="0"/>
        <a:cs typeface="msgothic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gothic" charset="0"/>
        <a:cs typeface="msgothic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gothic" charset="0"/>
        <a:cs typeface="msgothic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gothic" charset="0"/>
        <a:cs typeface="ms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3D002"/>
    <a:srgbClr val="FFCC99"/>
    <a:srgbClr val="FF9966"/>
    <a:srgbClr val="BFFE72"/>
    <a:srgbClr val="62FC24"/>
    <a:srgbClr val="3CE614"/>
    <a:srgbClr val="A5FC74"/>
    <a:srgbClr val="FF7C80"/>
    <a:srgbClr val="CCCC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503" autoAdjust="0"/>
  </p:normalViewPr>
  <p:slideViewPr>
    <p:cSldViewPr>
      <p:cViewPr>
        <p:scale>
          <a:sx n="125" d="100"/>
          <a:sy n="125" d="100"/>
        </p:scale>
        <p:origin x="36" y="18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fld id="{300BAFFE-DF52-4788-9881-8F40690914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279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D12591EE-B172-4532-A321-AB14EECD617B}" type="slidenum">
              <a:rPr lang="cs-CZ" smtClean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cs-CZ" smtClean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0BAFFE-DF52-4788-9881-8F40690914E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430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0BAFFE-DF52-4788-9881-8F40690914E8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573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0BAFFE-DF52-4788-9881-8F40690914E8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304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0BAFFE-DF52-4788-9881-8F40690914E8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681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    UPSY								FIT VUT Brno								</a:t>
            </a:r>
            <a:fld id="{4C949323-A5B0-4418-9642-8CA3732164D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08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    UPSY								FIT VUT Brno								</a:t>
            </a:r>
            <a:fld id="{73BDF72C-D6AB-4A23-A0A3-87F10FB0C95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34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5525" y="301625"/>
            <a:ext cx="2343150" cy="63563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301625"/>
            <a:ext cx="6881812" cy="63563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    UPSY								FIT VUT Brno								</a:t>
            </a:r>
            <a:fld id="{76ED1568-B949-4A3B-B5AD-5AAE9BBFC7E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240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464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3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9928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757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518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17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553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30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    UPSY								FIT VUT Brno								</a:t>
            </a:r>
            <a:fld id="{42BB9C08-C74A-4008-B259-AA414B0CFA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2669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2507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754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46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    UPSY								FIT VUT Brno								</a:t>
            </a:r>
            <a:fld id="{D847AEBE-F3F2-4310-BE61-0724548795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63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439863"/>
            <a:ext cx="4457700" cy="5218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439863"/>
            <a:ext cx="4459287" cy="5218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    UPSY								FIT VUT Brno								</a:t>
            </a:r>
            <a:fld id="{5364E653-928B-4CE6-B393-BE24FD84EA0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30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    UPSY								FIT VUT Brno								</a:t>
            </a:r>
            <a:fld id="{2B8AD6A1-D539-4ADF-B4CC-88C5C04CD99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53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    UPSY								FIT VUT Brno								</a:t>
            </a:r>
            <a:fld id="{9102FCE0-B67E-4E2D-B62A-6938A9FF823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10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    UPSY								FIT VUT Brno								</a:t>
            </a:r>
            <a:fld id="{02A86DC8-723F-4EEA-95DD-3D0BC339BA2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06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    UPSY								FIT VUT Brno								</a:t>
            </a:r>
            <a:fld id="{F119E2A3-7B99-409A-A38E-3224975F180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79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    UPSY								FIT VUT Brno								</a:t>
            </a:r>
            <a:fld id="{58EEE44A-5DD5-46B1-8D22-6918FB2B0A8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2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301625"/>
            <a:ext cx="9377362" cy="820738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439863"/>
            <a:ext cx="9069387" cy="521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60363" y="6840538"/>
            <a:ext cx="9358312" cy="358775"/>
          </a:xfrm>
          <a:prstGeom prst="rect">
            <a:avLst/>
          </a:prstGeom>
          <a:solidFill>
            <a:srgbClr val="1C82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ts val="850"/>
              </a:spcBef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500" b="1">
                <a:solidFill>
                  <a:srgbClr val="FFFFFF"/>
                </a:solidFill>
                <a:ea typeface="+mn-ea"/>
                <a:cs typeface="Tahoma" charset="0"/>
              </a:defRPr>
            </a:lvl1pPr>
          </a:lstStyle>
          <a:p>
            <a:pPr>
              <a:defRPr/>
            </a:pPr>
            <a:r>
              <a:rPr lang="cs-CZ" smtClean="0"/>
              <a:t>    UPSY								FIT VUT Brno								</a:t>
            </a:r>
            <a:fld id="{FB23CD07-78DA-4E16-92AB-5B2A527385C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360363" y="6732588"/>
            <a:ext cx="93599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360363" y="1223963"/>
            <a:ext cx="9359900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gothic" charset="0"/>
          <a:cs typeface="msgothic" charset="0"/>
        </a:defRPr>
      </a:lvl2pPr>
      <a:lvl3pPr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gothic" charset="0"/>
          <a:cs typeface="msgothic" charset="0"/>
        </a:defRPr>
      </a:lvl3pPr>
      <a:lvl4pPr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gothic" charset="0"/>
          <a:cs typeface="msgothic" charset="0"/>
        </a:defRPr>
      </a:lvl4pPr>
      <a:lvl5pPr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gothic" charset="0"/>
          <a:cs typeface="msgothic" charset="0"/>
        </a:defRPr>
      </a:lvl5pPr>
      <a:lvl6pPr marL="2514600" indent="-228600"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gothic" charset="0"/>
          <a:cs typeface="msgothic" charset="0"/>
        </a:defRPr>
      </a:lvl6pPr>
      <a:lvl7pPr marL="2971800" indent="-228600"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gothic" charset="0"/>
          <a:cs typeface="msgothic" charset="0"/>
        </a:defRPr>
      </a:lvl7pPr>
      <a:lvl8pPr marL="3429000" indent="-228600"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gothic" charset="0"/>
          <a:cs typeface="msgothic" charset="0"/>
        </a:defRPr>
      </a:lvl8pPr>
      <a:lvl9pPr marL="3886200" indent="-228600"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gothic" charset="0"/>
          <a:cs typeface="msgothic" charset="0"/>
        </a:defRPr>
      </a:lvl9pPr>
    </p:titleStyle>
    <p:bodyStyle>
      <a:lvl1pPr marL="342900" indent="-342900" algn="l" defTabSz="449263" rtl="0" eaLnBrk="1" fontAlgn="base" hangingPunct="1">
        <a:lnSpc>
          <a:spcPct val="104000"/>
        </a:lnSpc>
        <a:spcBef>
          <a:spcPts val="1413"/>
        </a:spcBef>
        <a:spcAft>
          <a:spcPts val="1413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0000"/>
          </a:solidFill>
          <a:latin typeface="Times New Roman" pitchFamily="16" charset="0"/>
          <a:cs typeface="Lucida Sans Unicode" charset="0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0000"/>
          </a:solidFill>
          <a:latin typeface="Times New Roman" pitchFamily="16" charset="0"/>
          <a:cs typeface="Lucida Sans Unicode" charset="0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0000"/>
          </a:solidFill>
          <a:latin typeface="Times New Roman" pitchFamily="16" charset="0"/>
          <a:cs typeface="Lucida Sans Unicode" charset="0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0000"/>
          </a:solidFill>
          <a:latin typeface="Times New Roman" pitchFamily="16" charset="0"/>
          <a:cs typeface="Lucida Sans Unicode" charset="0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Times New Roman" pitchFamily="16" charset="0"/>
          <a:cs typeface="Lucida Sans Unicode" charset="0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Times New Roman" pitchFamily="16" charset="0"/>
          <a:cs typeface="Lucida Sans Unicode" charset="0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Times New Roman" pitchFamily="16" charset="0"/>
          <a:cs typeface="Lucida Sans Unicode" charset="0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Times New Roman" pitchFamily="16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6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r>
              <a:rPr lang="cs-CZ" dirty="0" smtClean="0">
                <a:solidFill>
                  <a:srgbClr val="FFFFFF"/>
                </a:solidFill>
                <a:cs typeface="Tahoma" pitchFamily="34" charset="0"/>
              </a:rPr>
              <a:t>    UPSY										FIT VUT v Brně</a:t>
            </a:r>
          </a:p>
        </p:txBody>
      </p:sp>
      <p:sp>
        <p:nvSpPr>
          <p:cNvPr id="3075" name="Text Box 1"/>
          <p:cNvSpPr txBox="1">
            <a:spLocks noChangeArrowheads="1"/>
          </p:cNvSpPr>
          <p:nvPr/>
        </p:nvSpPr>
        <p:spPr bwMode="auto">
          <a:xfrm>
            <a:off x="720725" y="3717925"/>
            <a:ext cx="6858000" cy="118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algn="r" eaLnBrk="1"/>
            <a:r>
              <a:rPr lang="en-US" sz="2000" dirty="0" smtClean="0">
                <a:solidFill>
                  <a:srgbClr val="000000"/>
                </a:solidFill>
              </a:rPr>
              <a:t>Marcela </a:t>
            </a:r>
            <a:r>
              <a:rPr lang="cs-CZ" sz="2000" dirty="0" smtClean="0">
                <a:solidFill>
                  <a:srgbClr val="000000"/>
                </a:solidFill>
              </a:rPr>
              <a:t>Šimková, </a:t>
            </a:r>
            <a:r>
              <a:rPr lang="sk-SK" sz="2000" dirty="0" smtClean="0">
                <a:solidFill>
                  <a:srgbClr val="000000"/>
                </a:solidFill>
              </a:rPr>
              <a:t>Michal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err="1" smtClean="0">
                <a:solidFill>
                  <a:srgbClr val="000000"/>
                </a:solidFill>
              </a:rPr>
              <a:t>Kajan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r" eaLnBrk="1"/>
            <a:endParaRPr lang="en-US" sz="2000" dirty="0">
              <a:solidFill>
                <a:srgbClr val="000000"/>
              </a:solidFill>
            </a:endParaRPr>
          </a:p>
          <a:p>
            <a:pPr algn="r" eaLnBrk="1"/>
            <a:r>
              <a:rPr lang="cs-CZ" sz="1400" dirty="0" smtClean="0">
                <a:solidFill>
                  <a:srgbClr val="000000"/>
                </a:solidFill>
              </a:rPr>
              <a:t>Fakulta informačních technologií</a:t>
            </a:r>
          </a:p>
          <a:p>
            <a:pPr algn="r" eaLnBrk="1"/>
            <a:r>
              <a:rPr lang="cs-CZ" sz="1400" dirty="0" smtClean="0">
                <a:solidFill>
                  <a:srgbClr val="000000"/>
                </a:solidFill>
              </a:rPr>
              <a:t> Vysoké učení technické v Brně</a:t>
            </a:r>
            <a:endParaRPr lang="cs-CZ" sz="1400" dirty="0">
              <a:solidFill>
                <a:srgbClr val="000000"/>
              </a:solidFill>
            </a:endParaRPr>
          </a:p>
        </p:txBody>
      </p:sp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047" y="4129555"/>
            <a:ext cx="1512168" cy="99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0"/>
            <a:ext cx="10080625" cy="3598863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756132" y="2051645"/>
            <a:ext cx="6858000" cy="57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algn="r" eaLnBrk="1"/>
            <a:r>
              <a:rPr lang="cs-CZ" sz="3200" dirty="0" smtClean="0">
                <a:solidFill>
                  <a:srgbClr val="FFFFFF"/>
                </a:solidFill>
              </a:rPr>
              <a:t>Verifikace číslicových obvodů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359568" y="6365665"/>
            <a:ext cx="9361487" cy="33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k-SK" sz="1500" dirty="0" smtClean="0"/>
              <a:t>Pokročilé číslicové systémy</a:t>
            </a:r>
            <a:r>
              <a:rPr lang="sk-SK" sz="1500" dirty="0"/>
              <a:t>										</a:t>
            </a:r>
            <a:r>
              <a:rPr lang="en-US" sz="1500" dirty="0" smtClean="0"/>
              <a:t>  </a:t>
            </a:r>
            <a:r>
              <a:rPr lang="cs-CZ" sz="1500" dirty="0" smtClean="0"/>
              <a:t>             </a:t>
            </a:r>
            <a:r>
              <a:rPr lang="en-US" sz="1500" dirty="0" smtClean="0"/>
              <a:t>6</a:t>
            </a:r>
            <a:r>
              <a:rPr lang="sk-SK" sz="1500" dirty="0" smtClean="0"/>
              <a:t>.1</a:t>
            </a:r>
            <a:r>
              <a:rPr lang="en-US" sz="1500" dirty="0" smtClean="0"/>
              <a:t>2</a:t>
            </a:r>
            <a:r>
              <a:rPr lang="sk-SK" sz="1500" dirty="0" smtClean="0"/>
              <a:t>.201</a:t>
            </a:r>
            <a:r>
              <a:rPr lang="en-US" sz="1500" dirty="0" smtClean="0"/>
              <a:t>2</a:t>
            </a:r>
            <a:endParaRPr lang="cs-CZ" sz="1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4999" y="7236221"/>
            <a:ext cx="6620723" cy="2523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Tento materiál vznikl za podpory Fondu rozvoje vysokých škol (projekt 1798/2012) a programu Brno Ph.D. </a:t>
            </a:r>
            <a:r>
              <a:rPr lang="en-US" sz="1000" dirty="0" smtClean="0"/>
              <a:t>t</a:t>
            </a:r>
            <a:r>
              <a:rPr lang="cs-CZ" sz="1000" dirty="0" err="1" smtClean="0"/>
              <a:t>alent</a:t>
            </a:r>
            <a:r>
              <a:rPr lang="cs-CZ" sz="1000" dirty="0" smtClean="0"/>
              <a:t>.</a:t>
            </a:r>
            <a:endParaRPr lang="cs-CZ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86" y="5470938"/>
            <a:ext cx="940850" cy="70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Simulace a testování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9792" y="1547589"/>
            <a:ext cx="8712968" cy="1116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Ř</a:t>
            </a:r>
            <a:r>
              <a:rPr lang="cs-CZ" sz="1600" b="1" dirty="0" smtClean="0"/>
              <a:t>ízený test:</a:t>
            </a:r>
          </a:p>
          <a:p>
            <a:pPr marL="1085850" lvl="1" indent="-342900">
              <a:buFont typeface="+mj-lt"/>
              <a:buAutoNum type="arabicPeriod"/>
            </a:pPr>
            <a:r>
              <a:rPr lang="cs-CZ" sz="1600" dirty="0" smtClean="0"/>
              <a:t>ruční příprava vstupních testovacích vektorů v rámci </a:t>
            </a:r>
            <a:r>
              <a:rPr lang="cs-CZ" sz="1600" dirty="0" err="1" smtClean="0"/>
              <a:t>testbenche</a:t>
            </a:r>
            <a:r>
              <a:rPr lang="cs-CZ" sz="1600" dirty="0" smtClean="0"/>
              <a:t>,</a:t>
            </a:r>
          </a:p>
          <a:p>
            <a:pPr marL="1085850" lvl="1" indent="-342900">
              <a:buFont typeface="+mj-lt"/>
              <a:buAutoNum type="arabicPeriod"/>
            </a:pPr>
            <a:r>
              <a:rPr lang="cs-CZ" sz="1600" dirty="0" smtClean="0"/>
              <a:t>simulace, </a:t>
            </a:r>
          </a:p>
          <a:p>
            <a:pPr marL="1085850" lvl="1" indent="-342900">
              <a:buFont typeface="+mj-lt"/>
              <a:buAutoNum type="arabicPeriod"/>
            </a:pPr>
            <a:r>
              <a:rPr lang="cs-CZ" sz="1600" dirty="0" smtClean="0"/>
              <a:t>manuální kontrola výstupů (výstupních hodnot a průběhu signálů).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218520" y="3682702"/>
            <a:ext cx="1197258" cy="151216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53819" y="4258288"/>
            <a:ext cx="936164" cy="476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DUT</a:t>
            </a:r>
            <a:endParaRPr lang="cs-CZ" sz="2400" dirty="0"/>
          </a:p>
        </p:txBody>
      </p:sp>
      <p:sp>
        <p:nvSpPr>
          <p:cNvPr id="8" name="Šipka doprava 7"/>
          <p:cNvSpPr/>
          <p:nvPr/>
        </p:nvSpPr>
        <p:spPr bwMode="auto">
          <a:xfrm>
            <a:off x="3240112" y="4196470"/>
            <a:ext cx="978408" cy="484632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Šipka doprava 8"/>
          <p:cNvSpPr/>
          <p:nvPr/>
        </p:nvSpPr>
        <p:spPr bwMode="auto">
          <a:xfrm>
            <a:off x="5415778" y="4196470"/>
            <a:ext cx="978408" cy="484632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" name="Mrak 9"/>
          <p:cNvSpPr/>
          <p:nvPr/>
        </p:nvSpPr>
        <p:spPr bwMode="auto">
          <a:xfrm>
            <a:off x="1367904" y="3513534"/>
            <a:ext cx="1872208" cy="185050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94368" y="3131765"/>
            <a:ext cx="2111555" cy="38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Vstupní vektory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833843" y="3954069"/>
            <a:ext cx="1232607" cy="988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100101…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011101…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111010…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000010…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Mrak 12"/>
          <p:cNvSpPr/>
          <p:nvPr/>
        </p:nvSpPr>
        <p:spPr bwMode="auto">
          <a:xfrm>
            <a:off x="6394186" y="3533894"/>
            <a:ext cx="1872208" cy="185050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394186" y="3133109"/>
            <a:ext cx="2087717" cy="38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Výstupní vektory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825719" y="4002256"/>
            <a:ext cx="1232607" cy="988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111001…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101001…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000101…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001100…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59792" y="5940077"/>
            <a:ext cx="9289032" cy="348429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/>
              <a:t>DUT</a:t>
            </a:r>
            <a:r>
              <a:rPr lang="cs-CZ" sz="1600" dirty="0"/>
              <a:t> = </a:t>
            </a:r>
            <a:r>
              <a:rPr lang="cs-CZ" sz="1600" i="1" dirty="0" err="1"/>
              <a:t>Device</a:t>
            </a:r>
            <a:r>
              <a:rPr lang="cs-CZ" sz="1600" i="1" dirty="0"/>
              <a:t> </a:t>
            </a:r>
            <a:r>
              <a:rPr lang="cs-CZ" sz="1600" i="1" dirty="0" err="1"/>
              <a:t>Under</a:t>
            </a:r>
            <a:r>
              <a:rPr lang="cs-CZ" sz="1600" i="1" dirty="0"/>
              <a:t> Test</a:t>
            </a:r>
            <a:r>
              <a:rPr lang="cs-CZ" sz="1600" dirty="0"/>
              <a:t>, ověřovaný systém.</a:t>
            </a:r>
          </a:p>
        </p:txBody>
      </p:sp>
      <p:sp>
        <p:nvSpPr>
          <p:cNvPr id="1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10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1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Formální verifikace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31800" y="1648521"/>
            <a:ext cx="9289032" cy="11167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Využívá matematických </a:t>
            </a:r>
            <a:r>
              <a:rPr lang="cs-CZ" sz="1600" dirty="0"/>
              <a:t>metod k formálnímu popisu systému nebo </a:t>
            </a:r>
            <a:r>
              <a:rPr lang="cs-CZ" sz="1600" dirty="0" smtClean="0"/>
              <a:t>jeho vlastností a ověřuje</a:t>
            </a:r>
            <a:r>
              <a:rPr lang="cs-CZ" sz="1600" dirty="0"/>
              <a:t>, zda funkčnost systému je v souladu se specifikací. 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Výsledkem je: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31800" y="2887281"/>
            <a:ext cx="9289032" cy="60452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Důkaz správnosti </a:t>
            </a:r>
            <a:r>
              <a:rPr lang="cs-CZ" sz="1600" dirty="0" smtClean="0"/>
              <a:t>(angl. </a:t>
            </a:r>
            <a:r>
              <a:rPr lang="cs-CZ" sz="1600" i="1" dirty="0" err="1" smtClean="0"/>
              <a:t>proof</a:t>
            </a:r>
            <a:r>
              <a:rPr lang="cs-CZ" sz="1600" dirty="0" smtClean="0"/>
              <a:t>) </a:t>
            </a:r>
            <a:r>
              <a:rPr lang="cs-CZ" sz="1600" dirty="0"/>
              <a:t>– neexistuje žádný vstup, který by způsobil porušení </a:t>
            </a:r>
            <a:r>
              <a:rPr lang="cs-CZ" sz="1600" dirty="0" smtClean="0"/>
              <a:t>sledované podmínky. 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31800" y="4355901"/>
            <a:ext cx="9289032" cy="60452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Protipříklad </a:t>
            </a:r>
            <a:r>
              <a:rPr lang="cs-CZ" sz="1600" dirty="0" smtClean="0"/>
              <a:t>(angl. </a:t>
            </a:r>
            <a:r>
              <a:rPr lang="cs-CZ" sz="1600" i="1" dirty="0" err="1" smtClean="0"/>
              <a:t>fire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counter-example</a:t>
            </a:r>
            <a:r>
              <a:rPr lang="cs-CZ" sz="1600" dirty="0" smtClean="0"/>
              <a:t>) </a:t>
            </a:r>
            <a:r>
              <a:rPr lang="cs-CZ" sz="1600" dirty="0"/>
              <a:t>– </a:t>
            </a:r>
            <a:r>
              <a:rPr lang="cs-CZ" sz="1600" dirty="0" smtClean="0"/>
              <a:t>určitý běh systému, nebo vstup, který vede k </a:t>
            </a:r>
          </a:p>
          <a:p>
            <a:r>
              <a:rPr lang="cs-CZ" sz="1600" dirty="0" smtClean="0"/>
              <a:t>porušení sledované podmínky.</a:t>
            </a:r>
            <a:endParaRPr lang="cs-CZ" sz="1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27985" y="3779837"/>
            <a:ext cx="639919" cy="331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nebo</a:t>
            </a:r>
            <a:endParaRPr lang="cs-CZ" sz="1600" dirty="0"/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11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Formální verifikace - techniky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31800" y="1619597"/>
            <a:ext cx="9289032" cy="5726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Nejznámější techniky formální verifikace:</a:t>
            </a:r>
            <a:br>
              <a:rPr lang="cs-CZ" sz="1600" dirty="0" smtClean="0"/>
            </a:br>
            <a:endParaRPr lang="cs-CZ" sz="1600" dirty="0" smtClean="0"/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smtClean="0"/>
              <a:t>Model </a:t>
            </a:r>
            <a:r>
              <a:rPr lang="cs-CZ" sz="1600" b="1" dirty="0" err="1" smtClean="0"/>
              <a:t>Checking</a:t>
            </a:r>
            <a:r>
              <a:rPr lang="cs-CZ" sz="1600" i="1" dirty="0" smtClean="0"/>
              <a:t>		</a:t>
            </a:r>
            <a:r>
              <a:rPr lang="cs-CZ" sz="1600" dirty="0" smtClean="0"/>
              <a:t>– ověřuje vlastnosti systému (</a:t>
            </a:r>
            <a:r>
              <a:rPr lang="cs-CZ" sz="1600" i="1" dirty="0" err="1" smtClean="0"/>
              <a:t>properties</a:t>
            </a:r>
            <a:r>
              <a:rPr lang="cs-CZ" sz="1600" dirty="0" smtClean="0"/>
              <a:t>) úplným prozkoumáním 						   jeho stavového prostoru. Verifikovaný systém je typicky</a:t>
            </a:r>
            <a:br>
              <a:rPr lang="cs-CZ" sz="1600" dirty="0" smtClean="0"/>
            </a:br>
            <a:r>
              <a:rPr lang="cs-CZ" sz="1600" dirty="0" smtClean="0"/>
              <a:t>					   reprezentován konečným automatem nebo jeho variantami. </a:t>
            </a:r>
          </a:p>
          <a:p>
            <a:pPr lvl="1" indent="0"/>
            <a:endParaRPr lang="cs-CZ" sz="1600" dirty="0" smtClean="0"/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smtClean="0"/>
              <a:t>Statická analýza</a:t>
            </a:r>
            <a:r>
              <a:rPr lang="cs-CZ" sz="1600" dirty="0" smtClean="0"/>
              <a:t>		– automatická analýza zdrojového kódu, nevyžaduje model </a:t>
            </a:r>
            <a:br>
              <a:rPr lang="cs-CZ" sz="1600" dirty="0" smtClean="0"/>
            </a:br>
            <a:r>
              <a:rPr lang="cs-CZ" sz="1600" dirty="0" smtClean="0"/>
              <a:t>					   systému, používá se i pro optimalizaci a generování kódu. </a:t>
            </a:r>
          </a:p>
          <a:p>
            <a:pPr lvl="1" indent="0"/>
            <a:endParaRPr lang="cs-CZ" sz="1600" dirty="0" smtClean="0"/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err="1" smtClean="0"/>
              <a:t>Theorem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Proving</a:t>
            </a:r>
            <a:r>
              <a:rPr lang="cs-CZ" sz="1600" dirty="0" smtClean="0"/>
              <a:t>	</a:t>
            </a:r>
            <a:r>
              <a:rPr lang="cs-CZ" sz="1600" dirty="0"/>
              <a:t>– deduktivní metoda, podobná matematickému dokazování.</a:t>
            </a:r>
            <a:endParaRPr lang="cs-CZ" sz="1600" dirty="0" smtClean="0"/>
          </a:p>
          <a:p>
            <a:pPr lvl="1" indent="0"/>
            <a:endParaRPr lang="cs-CZ" sz="1600" dirty="0"/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err="1"/>
              <a:t>Equivalence</a:t>
            </a:r>
            <a:r>
              <a:rPr lang="cs-CZ" sz="1600" b="1" dirty="0"/>
              <a:t> </a:t>
            </a:r>
            <a:r>
              <a:rPr lang="cs-CZ" sz="1600" b="1" dirty="0" err="1" smtClean="0"/>
              <a:t>Checking</a:t>
            </a:r>
            <a:r>
              <a:rPr lang="cs-CZ" sz="1600" b="1" dirty="0" smtClean="0"/>
              <a:t>   </a:t>
            </a:r>
            <a:r>
              <a:rPr lang="cs-CZ" sz="1600" dirty="0" smtClean="0"/>
              <a:t>– </a:t>
            </a:r>
            <a:r>
              <a:rPr lang="cs-CZ" sz="1600" dirty="0"/>
              <a:t>formálně dokazuje, že dvě </a:t>
            </a:r>
            <a:r>
              <a:rPr lang="cs-CZ" sz="1600" dirty="0" smtClean="0"/>
              <a:t>reprezentace </a:t>
            </a:r>
            <a:r>
              <a:rPr lang="cs-CZ" sz="1600" dirty="0"/>
              <a:t>obvodu mají stejné 						   </a:t>
            </a:r>
            <a:r>
              <a:rPr lang="cs-CZ" sz="1600" dirty="0" smtClean="0"/>
              <a:t>    chování (např. na různých úrovních abstrakce). </a:t>
            </a:r>
          </a:p>
          <a:p>
            <a:pPr marL="1028700" lvl="1">
              <a:buFont typeface="Arial" pitchFamily="34" charset="0"/>
              <a:buChar char="•"/>
            </a:pPr>
            <a:endParaRPr lang="cs-CZ" sz="1600" dirty="0"/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smtClean="0"/>
              <a:t>SAT </a:t>
            </a:r>
            <a:r>
              <a:rPr lang="cs-CZ" sz="1600" b="1" dirty="0" err="1" smtClean="0"/>
              <a:t>Solving</a:t>
            </a:r>
            <a:r>
              <a:rPr lang="cs-CZ" sz="1600" b="1" dirty="0" smtClean="0"/>
              <a:t>			</a:t>
            </a:r>
            <a:r>
              <a:rPr lang="cs-CZ" sz="1600" dirty="0"/>
              <a:t>– </a:t>
            </a:r>
            <a:r>
              <a:rPr lang="cs-CZ" sz="1600" dirty="0" smtClean="0"/>
              <a:t>SAT (</a:t>
            </a:r>
            <a:r>
              <a:rPr lang="cs-CZ" sz="1600" i="1" dirty="0" err="1" smtClean="0"/>
              <a:t>satisfiability</a:t>
            </a:r>
            <a:r>
              <a:rPr lang="cs-CZ" sz="1600" dirty="0" smtClean="0"/>
              <a:t>) representuje NP-úplný problém splnitelnosti</a:t>
            </a:r>
          </a:p>
          <a:p>
            <a:pPr marL="1200150" lvl="2" indent="0"/>
            <a:r>
              <a:rPr lang="cs-CZ" sz="1600" dirty="0" smtClean="0"/>
              <a:t>					   Booleovských formulí, tj. zda existuje také přirazení hodnot </a:t>
            </a:r>
          </a:p>
          <a:p>
            <a:pPr marL="1200150" lvl="2" indent="0"/>
            <a:r>
              <a:rPr lang="cs-CZ" sz="1600" dirty="0"/>
              <a:t>	</a:t>
            </a:r>
            <a:r>
              <a:rPr lang="cs-CZ" sz="1600" dirty="0" smtClean="0"/>
              <a:t>				   přeměnným v Booleovské formuli, že formule je ohodnocena 						   jako TRUE.</a:t>
            </a:r>
          </a:p>
          <a:p>
            <a:pPr marL="1085850" lvl="1">
              <a:buFont typeface="Arial" pitchFamily="34" charset="0"/>
              <a:buChar char="•"/>
            </a:pPr>
            <a:endParaRPr lang="cs-CZ" sz="1600" dirty="0" smtClean="0"/>
          </a:p>
          <a:p>
            <a:pPr marL="1200150" lvl="2" indent="0"/>
            <a:endParaRPr lang="cs-CZ" sz="1600" dirty="0" smtClean="0"/>
          </a:p>
          <a:p>
            <a:pPr marL="1200150" lvl="2" indent="0"/>
            <a:endParaRPr lang="cs-CZ" sz="1600" dirty="0"/>
          </a:p>
          <a:p>
            <a:pPr lvl="1" indent="0"/>
            <a:endParaRPr lang="cs-CZ" sz="1600" b="1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12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7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Formální verifikace - problémy 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431800" y="1694475"/>
            <a:ext cx="9289032" cy="2397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Oblast formální verifikace zaznamenává prudký vývoj, ale má stále jisté nedostatky: </a:t>
            </a:r>
            <a:br>
              <a:rPr lang="cs-CZ" sz="1600" dirty="0" smtClean="0"/>
            </a:br>
            <a:endParaRPr lang="cs-CZ" sz="1600" dirty="0" smtClean="0"/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často negarantuje konečnost → použití aproximace způsobuje falešné alarmy,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problém stavové exploze (Model </a:t>
            </a:r>
            <a:r>
              <a:rPr lang="cs-CZ" sz="1600" dirty="0" err="1" smtClean="0"/>
              <a:t>Checking</a:t>
            </a:r>
            <a:r>
              <a:rPr lang="cs-CZ" sz="1600" dirty="0" smtClean="0"/>
              <a:t>),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vyžaduje interakci s člověkem,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odpovědi typu </a:t>
            </a:r>
            <a:r>
              <a:rPr lang="cs-CZ" sz="1600" dirty="0" err="1" smtClean="0"/>
              <a:t>don’t</a:t>
            </a:r>
            <a:r>
              <a:rPr lang="cs-CZ" sz="1600" dirty="0" smtClean="0"/>
              <a:t> </a:t>
            </a:r>
            <a:r>
              <a:rPr lang="cs-CZ" sz="1600" dirty="0" err="1" smtClean="0"/>
              <a:t>know</a:t>
            </a:r>
            <a:r>
              <a:rPr lang="cs-CZ" sz="1600" dirty="0" smtClean="0"/>
              <a:t>. </a:t>
            </a:r>
          </a:p>
          <a:p>
            <a:pPr lvl="1" indent="0"/>
            <a:endParaRPr lang="cs-CZ" sz="1600" dirty="0" smtClean="0"/>
          </a:p>
          <a:p>
            <a:pPr marL="1028700" lvl="1">
              <a:buFont typeface="Wingdings" pitchFamily="2" charset="2"/>
              <a:buChar char="Ø"/>
            </a:pPr>
            <a:endParaRPr lang="cs-CZ" sz="1600" dirty="0" smtClean="0"/>
          </a:p>
          <a:p>
            <a:pPr marL="1028700" lvl="1">
              <a:buFont typeface="Wingdings" pitchFamily="2" charset="2"/>
              <a:buChar char="Ø"/>
            </a:pPr>
            <a:r>
              <a:rPr lang="cs-CZ" sz="1600" dirty="0" smtClean="0"/>
              <a:t>I když celkový běh formální verifikace selže, může objevit chyby! </a:t>
            </a:r>
            <a:endParaRPr lang="cs-CZ" sz="1600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13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86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Formální verifikace </a:t>
            </a:r>
            <a:r>
              <a:rPr lang="cs-CZ" sz="3200" dirty="0"/>
              <a:t>- </a:t>
            </a:r>
            <a:r>
              <a:rPr lang="cs-CZ" sz="3200" dirty="0" smtClean="0"/>
              <a:t>problémy</a:t>
            </a:r>
            <a:endParaRPr lang="cs-CZ" sz="3200" dirty="0"/>
          </a:p>
        </p:txBody>
      </p:sp>
      <p:sp>
        <p:nvSpPr>
          <p:cNvPr id="4" name="Ovál 3"/>
          <p:cNvSpPr/>
          <p:nvPr/>
        </p:nvSpPr>
        <p:spPr bwMode="auto">
          <a:xfrm>
            <a:off x="2304008" y="2339677"/>
            <a:ext cx="4608512" cy="2304256"/>
          </a:xfrm>
          <a:prstGeom prst="ellipse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Ovál 4"/>
          <p:cNvSpPr/>
          <p:nvPr/>
        </p:nvSpPr>
        <p:spPr bwMode="auto">
          <a:xfrm>
            <a:off x="2631660" y="2846347"/>
            <a:ext cx="2624676" cy="140106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" name="Ovál 5"/>
          <p:cNvSpPr/>
          <p:nvPr/>
        </p:nvSpPr>
        <p:spPr bwMode="auto">
          <a:xfrm>
            <a:off x="2631660" y="2960452"/>
            <a:ext cx="1688572" cy="113472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2631660" y="3116254"/>
            <a:ext cx="1400540" cy="751101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2631661" y="3322758"/>
            <a:ext cx="1220484" cy="33809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Blesk 11"/>
          <p:cNvSpPr/>
          <p:nvPr/>
        </p:nvSpPr>
        <p:spPr bwMode="auto">
          <a:xfrm>
            <a:off x="3621897" y="2627554"/>
            <a:ext cx="216024" cy="18049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3" name="Blesk 12"/>
          <p:cNvSpPr/>
          <p:nvPr/>
        </p:nvSpPr>
        <p:spPr bwMode="auto">
          <a:xfrm>
            <a:off x="3729909" y="3401556"/>
            <a:ext cx="216024" cy="18049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4" name="Blesk 13"/>
          <p:cNvSpPr/>
          <p:nvPr/>
        </p:nvSpPr>
        <p:spPr bwMode="auto">
          <a:xfrm>
            <a:off x="4613460" y="2870203"/>
            <a:ext cx="216024" cy="18049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Blesk 14"/>
          <p:cNvSpPr/>
          <p:nvPr/>
        </p:nvSpPr>
        <p:spPr bwMode="auto">
          <a:xfrm>
            <a:off x="4829484" y="3922897"/>
            <a:ext cx="216024" cy="18049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Blesk 15"/>
          <p:cNvSpPr/>
          <p:nvPr/>
        </p:nvSpPr>
        <p:spPr bwMode="auto">
          <a:xfrm>
            <a:off x="6120432" y="3401556"/>
            <a:ext cx="216024" cy="18049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Blesk 16"/>
          <p:cNvSpPr/>
          <p:nvPr/>
        </p:nvSpPr>
        <p:spPr bwMode="auto">
          <a:xfrm>
            <a:off x="3168104" y="4004931"/>
            <a:ext cx="216024" cy="18049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31800" y="1631208"/>
            <a:ext cx="9111299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Pokrývání stavového prostoru verifikovaného systému za běhu Model </a:t>
            </a:r>
            <a:r>
              <a:rPr lang="cs-CZ" sz="1600" dirty="0" err="1" smtClean="0"/>
              <a:t>Checkingu</a:t>
            </a:r>
            <a:r>
              <a:rPr lang="cs-CZ" sz="1600" dirty="0" smtClean="0"/>
              <a:t>:</a:t>
            </a:r>
            <a:endParaRPr lang="cs-CZ" sz="1600" dirty="0"/>
          </a:p>
        </p:txBody>
      </p:sp>
      <p:sp>
        <p:nvSpPr>
          <p:cNvPr id="19" name="Ovál 18"/>
          <p:cNvSpPr/>
          <p:nvPr/>
        </p:nvSpPr>
        <p:spPr bwMode="auto">
          <a:xfrm>
            <a:off x="2642836" y="3401556"/>
            <a:ext cx="165227" cy="18049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20" name="Přímá spojnice se šipkou 19"/>
          <p:cNvCxnSpPr>
            <a:endCxn id="19" idx="1"/>
          </p:cNvCxnSpPr>
          <p:nvPr/>
        </p:nvCxnSpPr>
        <p:spPr bwMode="auto">
          <a:xfrm>
            <a:off x="2015976" y="3078799"/>
            <a:ext cx="651057" cy="3491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ovéPole 22"/>
          <p:cNvSpPr txBox="1"/>
          <p:nvPr/>
        </p:nvSpPr>
        <p:spPr>
          <a:xfrm>
            <a:off x="935856" y="5292005"/>
            <a:ext cx="7400424" cy="6045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Problém</a:t>
            </a:r>
            <a:r>
              <a:rPr lang="cs-CZ" sz="1600" dirty="0" smtClean="0"/>
              <a:t>:	stavová exploze při verifikaci komplexních systémů a z toho plynoucí </a:t>
            </a:r>
          </a:p>
          <a:p>
            <a:r>
              <a:rPr lang="cs-CZ" sz="1600" dirty="0"/>
              <a:t>	</a:t>
            </a:r>
            <a:r>
              <a:rPr lang="cs-CZ" sz="1600" dirty="0" smtClean="0"/>
              <a:t>	nedostatek paměti.</a:t>
            </a:r>
            <a:endParaRPr lang="cs-CZ" sz="1600" dirty="0"/>
          </a:p>
        </p:txBody>
      </p:sp>
      <p:sp>
        <p:nvSpPr>
          <p:cNvPr id="2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14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Funkční verifikace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792" y="1597207"/>
            <a:ext cx="9289032" cy="31654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Ověřuje, zda </a:t>
            </a:r>
            <a:r>
              <a:rPr lang="cs-CZ" sz="1600" dirty="0" smtClean="0">
                <a:solidFill>
                  <a:srgbClr val="00B050"/>
                </a:solidFill>
              </a:rPr>
              <a:t>model obvodu </a:t>
            </a:r>
            <a:r>
              <a:rPr lang="cs-CZ" sz="1600" dirty="0" smtClean="0"/>
              <a:t>(nebo syntetizovaná struktura) plní specifikaci, a to sledováním jeho vstupů a výstupů </a:t>
            </a:r>
            <a:r>
              <a:rPr lang="cs-CZ" sz="1600" b="1" dirty="0" smtClean="0"/>
              <a:t>v simulaci</a:t>
            </a:r>
            <a:r>
              <a:rPr lang="cs-CZ" sz="1600" dirty="0" smtClean="0"/>
              <a:t>. </a:t>
            </a:r>
          </a:p>
          <a:p>
            <a:endParaRPr lang="cs-CZ" sz="1600" dirty="0" smtClean="0"/>
          </a:p>
          <a:p>
            <a:r>
              <a:rPr lang="cs-CZ" sz="1600" dirty="0" smtClean="0"/>
              <a:t>Využívá přídavné techniky, čímž výrazně zvyšuje efektivitu samotné simulace: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smtClean="0"/>
              <a:t>generování náhodných vstupních vektorů </a:t>
            </a:r>
            <a:r>
              <a:rPr lang="cs-CZ" sz="1600" dirty="0" smtClean="0"/>
              <a:t>(</a:t>
            </a:r>
            <a:r>
              <a:rPr lang="cs-CZ" sz="1600" i="1" dirty="0" err="1" smtClean="0"/>
              <a:t>constrained-random</a:t>
            </a:r>
            <a:r>
              <a:rPr lang="cs-CZ" sz="1600" i="1" dirty="0" smtClean="0"/>
              <a:t> stimulus </a:t>
            </a:r>
            <a:r>
              <a:rPr lang="cs-CZ" sz="1600" i="1" dirty="0" err="1" smtClean="0"/>
              <a:t>generation</a:t>
            </a:r>
            <a:r>
              <a:rPr lang="cs-CZ" sz="1600" dirty="0" smtClean="0"/>
              <a:t>),</a:t>
            </a:r>
          </a:p>
          <a:p>
            <a:pPr lvl="1" indent="0"/>
            <a:endParaRPr lang="cs-CZ" sz="1600" dirty="0" smtClean="0"/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/>
              <a:t>verifikace řízená pokrytím </a:t>
            </a:r>
            <a:r>
              <a:rPr lang="cs-CZ" sz="1600" dirty="0"/>
              <a:t>(</a:t>
            </a:r>
            <a:r>
              <a:rPr lang="cs-CZ" sz="1600" i="1" dirty="0" err="1"/>
              <a:t>coverage-driven</a:t>
            </a:r>
            <a:r>
              <a:rPr lang="cs-CZ" sz="1600" i="1" dirty="0"/>
              <a:t> </a:t>
            </a:r>
            <a:r>
              <a:rPr lang="cs-CZ" sz="1600" i="1" dirty="0" err="1"/>
              <a:t>verification</a:t>
            </a:r>
            <a:r>
              <a:rPr lang="cs-CZ" sz="1600" dirty="0" smtClean="0"/>
              <a:t>),</a:t>
            </a:r>
          </a:p>
          <a:p>
            <a:pPr lvl="1" indent="0"/>
            <a:endParaRPr lang="cs-CZ" sz="1600" dirty="0"/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smtClean="0"/>
              <a:t>verifikace založená na formálních tvrzeních </a:t>
            </a:r>
            <a:r>
              <a:rPr lang="cs-CZ" sz="1600" dirty="0" smtClean="0"/>
              <a:t>(</a:t>
            </a:r>
            <a:r>
              <a:rPr lang="cs-CZ" sz="1600" i="1" dirty="0" err="1" smtClean="0"/>
              <a:t>assertion-based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verification</a:t>
            </a:r>
            <a:r>
              <a:rPr lang="cs-CZ" sz="1600" dirty="0" smtClean="0"/>
              <a:t>),</a:t>
            </a:r>
          </a:p>
          <a:p>
            <a:pPr marL="1028700" lvl="1">
              <a:buFont typeface="Arial" pitchFamily="34" charset="0"/>
              <a:buChar char="•"/>
            </a:pPr>
            <a:endParaRPr lang="cs-CZ" sz="1600" dirty="0" smtClean="0"/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smtClean="0"/>
              <a:t>samokontrolní mechanismy </a:t>
            </a:r>
            <a:r>
              <a:rPr lang="cs-CZ" sz="1600" dirty="0" smtClean="0"/>
              <a:t>(</a:t>
            </a:r>
            <a:r>
              <a:rPr lang="cs-CZ" sz="1600" dirty="0" err="1" smtClean="0"/>
              <a:t>self-checking</a:t>
            </a:r>
            <a:r>
              <a:rPr lang="cs-CZ" sz="1600" dirty="0" smtClean="0"/>
              <a:t> </a:t>
            </a:r>
            <a:r>
              <a:rPr lang="cs-CZ" sz="1600" dirty="0" err="1" smtClean="0"/>
              <a:t>mechanisms</a:t>
            </a:r>
            <a:r>
              <a:rPr lang="cs-CZ" sz="1600" dirty="0" smtClean="0"/>
              <a:t>).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59792" y="5039385"/>
            <a:ext cx="9289032" cy="11167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Implementace v jazyku SystemVerilog (principy OOP).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endParaRPr lang="cs-CZ" sz="1600" dirty="0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15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 smtClean="0"/>
              <a:t>SystemVerilog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792" y="1597207"/>
            <a:ext cx="9289032" cy="47020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Objektově orientovaný jazyk, speciálně určen pro tvorbu verifikačních prostředí (</a:t>
            </a:r>
            <a:r>
              <a:rPr lang="cs-CZ" sz="1600" i="1" dirty="0" smtClean="0"/>
              <a:t>hardware </a:t>
            </a:r>
            <a:r>
              <a:rPr lang="cs-CZ" sz="1600" i="1" dirty="0" err="1" smtClean="0"/>
              <a:t>verification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language</a:t>
            </a:r>
            <a:r>
              <a:rPr lang="cs-CZ" sz="1600" dirty="0" smtClean="0"/>
              <a:t> - HVL) i implementaci hardwarových systémů.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r>
              <a:rPr lang="cs-CZ" sz="1600" dirty="0" smtClean="0"/>
              <a:t>Standard IEEE 1800-2009.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r>
              <a:rPr lang="cs-CZ" sz="1600" dirty="0" smtClean="0"/>
              <a:t>Založen na prvcích jazyka </a:t>
            </a:r>
            <a:r>
              <a:rPr lang="cs-CZ" sz="1600" dirty="0" err="1" smtClean="0"/>
              <a:t>Verilog</a:t>
            </a:r>
            <a:r>
              <a:rPr lang="cs-CZ" sz="1600" dirty="0" smtClean="0"/>
              <a:t>, ale </a:t>
            </a:r>
            <a:r>
              <a:rPr lang="cs-CZ" sz="1600" dirty="0"/>
              <a:t>z</a:t>
            </a:r>
            <a:r>
              <a:rPr lang="cs-CZ" sz="1600" dirty="0" smtClean="0"/>
              <a:t>ahrnuje v sobě výhody různých programovacích jazyků s důrazem na simulaci a verifikaci.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r>
              <a:rPr lang="cs-CZ" sz="1600" dirty="0" smtClean="0"/>
              <a:t>Umožňuje </a:t>
            </a:r>
            <a:r>
              <a:rPr lang="cs-CZ" sz="1600" dirty="0"/>
              <a:t>vytvářet testy na vysoké úrovni </a:t>
            </a:r>
            <a:r>
              <a:rPr lang="cs-CZ" sz="1600" dirty="0" smtClean="0"/>
              <a:t>abstrakce.</a:t>
            </a:r>
            <a:endParaRPr lang="cs-CZ" sz="1600" dirty="0"/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r>
              <a:rPr lang="cs-CZ" sz="1600" dirty="0" smtClean="0"/>
              <a:t>Přináší </a:t>
            </a:r>
            <a:r>
              <a:rPr lang="cs-CZ" sz="1600" dirty="0"/>
              <a:t>mnoho nových </a:t>
            </a:r>
            <a:r>
              <a:rPr lang="cs-CZ" sz="1600" dirty="0" smtClean="0"/>
              <a:t>datových typů.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r>
              <a:rPr lang="cs-CZ" sz="1600" dirty="0" smtClean="0"/>
              <a:t>Poskytuje specializované rozhraní </a:t>
            </a:r>
            <a:r>
              <a:rPr lang="cs-CZ" sz="1600" b="1" dirty="0" smtClean="0"/>
              <a:t>DPI</a:t>
            </a:r>
            <a:r>
              <a:rPr lang="cs-CZ" sz="1600" dirty="0" smtClean="0"/>
              <a:t> (</a:t>
            </a:r>
            <a:r>
              <a:rPr lang="cs-CZ" sz="1600" i="1" dirty="0" smtClean="0"/>
              <a:t>Direct </a:t>
            </a:r>
            <a:r>
              <a:rPr lang="cs-CZ" sz="1600" i="1" dirty="0" err="1"/>
              <a:t>Programming</a:t>
            </a:r>
            <a:r>
              <a:rPr lang="cs-CZ" sz="1600" i="1" dirty="0"/>
              <a:t> </a:t>
            </a:r>
            <a:r>
              <a:rPr lang="cs-CZ" sz="1600" i="1" dirty="0" smtClean="0"/>
              <a:t>Interface</a:t>
            </a:r>
            <a:r>
              <a:rPr lang="cs-CZ" sz="1600" dirty="0" smtClean="0"/>
              <a:t>) pro </a:t>
            </a:r>
            <a:r>
              <a:rPr lang="cs-CZ" sz="1600" dirty="0"/>
              <a:t>volání </a:t>
            </a:r>
            <a:r>
              <a:rPr lang="cs-CZ" sz="1600" dirty="0" smtClean="0"/>
              <a:t>funkcí zapsaných </a:t>
            </a:r>
            <a:r>
              <a:rPr lang="cs-CZ" sz="1600" dirty="0"/>
              <a:t>v jiných programovacích jazycích (v současnosti je podporován pouze jazyk C) z prostředí jazyka </a:t>
            </a:r>
            <a:r>
              <a:rPr lang="cs-CZ" sz="1600" dirty="0" err="1"/>
              <a:t>SystemVerilog</a:t>
            </a:r>
            <a:r>
              <a:rPr lang="cs-CZ" sz="1600" dirty="0"/>
              <a:t> a </a:t>
            </a:r>
            <a:r>
              <a:rPr lang="cs-CZ" sz="1600" dirty="0" smtClean="0"/>
              <a:t>naopak.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r>
              <a:rPr lang="cs-CZ" sz="1600" dirty="0"/>
              <a:t>Výhodou je zakomponování již existujících častí </a:t>
            </a:r>
            <a:r>
              <a:rPr lang="cs-CZ" sz="1600" dirty="0" err="1"/>
              <a:t>testbenchů</a:t>
            </a:r>
            <a:r>
              <a:rPr lang="cs-CZ" sz="1600" dirty="0"/>
              <a:t> napsaných v jazyce C do </a:t>
            </a:r>
            <a:r>
              <a:rPr lang="cs-CZ" sz="1600" dirty="0" smtClean="0"/>
              <a:t>verifikačního </a:t>
            </a:r>
            <a:r>
              <a:rPr lang="cs-CZ" sz="1600" dirty="0"/>
              <a:t>prostředí v jazyce </a:t>
            </a:r>
            <a:r>
              <a:rPr lang="cs-CZ" sz="1600" dirty="0" err="1"/>
              <a:t>SystemVerilog</a:t>
            </a:r>
            <a:r>
              <a:rPr lang="cs-CZ" sz="1600" dirty="0" smtClean="0"/>
              <a:t>.</a:t>
            </a:r>
            <a:endParaRPr lang="cs-CZ" sz="1600" i="1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16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DPI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5776" y="2487241"/>
            <a:ext cx="4608512" cy="1628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Open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DMA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Channel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data transport. </a:t>
            </a:r>
          </a:p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mport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"DPI-C"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pure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cs-CZ" sz="1200" dirty="0" smtClean="0">
                <a:latin typeface="Courier New" pitchFamily="49" charset="0"/>
                <a:cs typeface="Courier New" pitchFamily="49" charset="0"/>
              </a:rPr>
            </a:b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c_openDMAChannel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// Data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transport through DMA Channel to HW. </a:t>
            </a:r>
          </a:p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mport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"DPI-C"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context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c_sendData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input byte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inhwpkt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[]);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896296" y="2483693"/>
            <a:ext cx="4947004" cy="4029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Open DMA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Channel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data transport. </a:t>
            </a: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c_openDMAChannel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return EXIT_SUCCESS;</a:t>
            </a: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 Data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transport through DMA Channel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to HW.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c_sendData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svOpenArrayHandle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inhwpkt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set pointer to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hwpacket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auxPkt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*)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svGetArrayPtr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inhwpkt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EXIT_SUCCESS;</a:t>
            </a:r>
          </a:p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}  </a:t>
            </a: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endParaRPr lang="cs-CZ" sz="1200" dirty="0">
              <a:latin typeface="Courier New" pitchFamily="49" charset="0"/>
              <a:cs typeface="Courier New" pitchFamily="49" charset="0"/>
            </a:endParaRPr>
          </a:p>
          <a:p>
            <a:endParaRPr lang="cs-CZ" sz="1200" dirty="0">
              <a:latin typeface="Courier New" pitchFamily="49" charset="0"/>
              <a:cs typeface="Courier New" pitchFamily="49" charset="0"/>
            </a:endParaRPr>
          </a:p>
          <a:p>
            <a:endParaRPr lang="cs-CZ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33634" y="1541633"/>
            <a:ext cx="2834470" cy="1116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/>
              <a:t>P</a:t>
            </a:r>
            <a:r>
              <a:rPr lang="cs-CZ" sz="1600" u="sng" dirty="0" err="1" smtClean="0"/>
              <a:t>říklady</a:t>
            </a:r>
            <a:r>
              <a:rPr lang="cs-CZ" sz="1600" u="sng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Definice funkcí:							</a:t>
            </a:r>
          </a:p>
        </p:txBody>
      </p:sp>
      <p:sp>
        <p:nvSpPr>
          <p:cNvPr id="7" name="Obdélník 6"/>
          <p:cNvSpPr/>
          <p:nvPr/>
        </p:nvSpPr>
        <p:spPr>
          <a:xfrm>
            <a:off x="5014154" y="2072433"/>
            <a:ext cx="2834470" cy="84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Implementace funkcí:							</a:t>
            </a:r>
          </a:p>
        </p:txBody>
      </p:sp>
      <p:sp>
        <p:nvSpPr>
          <p:cNvPr id="8" name="Obdélník 7"/>
          <p:cNvSpPr/>
          <p:nvPr/>
        </p:nvSpPr>
        <p:spPr>
          <a:xfrm>
            <a:off x="348805" y="4255433"/>
            <a:ext cx="2834470" cy="60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Volání funkcí:							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15776" y="4719541"/>
            <a:ext cx="4998357" cy="114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res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c_openDMAChannel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endParaRPr lang="cs-CZ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res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c_sendData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ntr.data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  <a:p>
            <a:endParaRPr lang="cs-CZ" dirty="0"/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17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7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Generování náhodných vstupů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792" y="1597207"/>
            <a:ext cx="9289032" cy="23971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Otestování systému na velkém množství náhodných vstupů.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r>
              <a:rPr lang="cs-CZ" sz="1600" dirty="0" smtClean="0"/>
              <a:t>Korektnost formátu těchto vstupů (ve funkční verifikaci označovaných jako </a:t>
            </a:r>
            <a:r>
              <a:rPr lang="cs-CZ" sz="1600" dirty="0" smtClean="0">
                <a:solidFill>
                  <a:srgbClr val="00B050"/>
                </a:solidFill>
              </a:rPr>
              <a:t>transakce</a:t>
            </a:r>
            <a:r>
              <a:rPr lang="cs-CZ" sz="1600" dirty="0" smtClean="0"/>
              <a:t>) je zajištěna pomocí </a:t>
            </a:r>
            <a:r>
              <a:rPr lang="cs-CZ" sz="1600" dirty="0" smtClean="0">
                <a:solidFill>
                  <a:srgbClr val="00B050"/>
                </a:solidFill>
              </a:rPr>
              <a:t>omezujících podmínek </a:t>
            </a:r>
            <a:r>
              <a:rPr lang="cs-CZ" sz="1600" dirty="0" smtClean="0"/>
              <a:t>(</a:t>
            </a:r>
            <a:r>
              <a:rPr lang="cs-CZ" sz="1600" i="1" dirty="0" err="1" smtClean="0"/>
              <a:t>constraints</a:t>
            </a:r>
            <a:r>
              <a:rPr lang="cs-CZ" sz="1600" i="1" dirty="0" smtClean="0"/>
              <a:t>):</a:t>
            </a:r>
          </a:p>
          <a:p>
            <a:endParaRPr lang="cs-CZ" sz="1600" i="1" dirty="0" smtClean="0"/>
          </a:p>
          <a:p>
            <a:pPr marL="1028700" lvl="1">
              <a:buFont typeface="Wingdings" pitchFamily="2" charset="2"/>
              <a:buChar char="Ø"/>
            </a:pPr>
            <a:r>
              <a:rPr lang="cs-CZ" sz="1600" dirty="0" smtClean="0"/>
              <a:t>vyžadováno, když transakce musí dodržovat formát protokolu vstupního rozhraní,</a:t>
            </a:r>
          </a:p>
          <a:p>
            <a:pPr marL="1028700" lvl="1">
              <a:buFont typeface="Wingdings" pitchFamily="2" charset="2"/>
              <a:buChar char="Ø"/>
            </a:pPr>
            <a:r>
              <a:rPr lang="cs-CZ" sz="1600" dirty="0" smtClean="0"/>
              <a:t>vyžadováno, když má transakce pokrýt určitou hraniční situaci nebo konkrétní stav.</a:t>
            </a:r>
          </a:p>
          <a:p>
            <a:pPr marL="1028700" lvl="1">
              <a:buFont typeface="Wingdings" pitchFamily="2" charset="2"/>
              <a:buChar char="Ø"/>
            </a:pPr>
            <a:endParaRPr lang="cs-CZ" sz="1600" dirty="0"/>
          </a:p>
          <a:p>
            <a:r>
              <a:rPr lang="cs-CZ" sz="1600" dirty="0" smtClean="0"/>
              <a:t>     </a:t>
            </a:r>
            <a:r>
              <a:rPr lang="cs-CZ" sz="1600" u="sng" dirty="0" smtClean="0"/>
              <a:t>Příklad</a:t>
            </a:r>
            <a:r>
              <a:rPr lang="cs-CZ" sz="1600" u="sng" dirty="0"/>
              <a:t>:</a:t>
            </a:r>
            <a:endParaRPr lang="cs-CZ" sz="1600" u="sng" dirty="0" smtClean="0"/>
          </a:p>
        </p:txBody>
      </p:sp>
      <p:sp>
        <p:nvSpPr>
          <p:cNvPr id="5" name="Obdélník 4"/>
          <p:cNvSpPr/>
          <p:nvPr/>
        </p:nvSpPr>
        <p:spPr>
          <a:xfrm>
            <a:off x="2377851" y="3707829"/>
            <a:ext cx="5038725" cy="278088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Randomization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parameters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packetCount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    = 3;     </a:t>
            </a: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packetSizeMax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[] = '{32,32,32}; </a:t>
            </a: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packetSizeMin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[] = '{8,8,8};</a:t>
            </a:r>
          </a:p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Randomized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transaction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data [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packet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][byte]</a:t>
            </a: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rand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byte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data[][];</a:t>
            </a:r>
          </a:p>
          <a:p>
            <a:endParaRPr lang="cs-CZ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--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Constraints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--</a:t>
            </a: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constraint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c1 {</a:t>
            </a: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data.size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packetCount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(data[i]) data[i].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size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inside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 {[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packetSizeMin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[i]: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packetSizeMax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[i]]};</a:t>
            </a: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18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9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Verifikace řízená pokrytím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9792" y="1597207"/>
            <a:ext cx="9289032" cy="8606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Statistika o pokrytí reflektuje, které vlastnosti, stavy systému byly během verifikace řádně prověřeny. 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r>
              <a:rPr lang="cs-CZ" sz="1600" dirty="0" smtClean="0"/>
              <a:t>Průběžně měří pokrok a produktivitu verifikačního procesu.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59792" y="2843733"/>
            <a:ext cx="9289032" cy="21237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Typy sledovaného pokrytí:</a:t>
            </a:r>
          </a:p>
          <a:p>
            <a:endParaRPr lang="cs-CZ" sz="1600" dirty="0" smtClean="0"/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smtClean="0"/>
              <a:t>funkční pokrytí 	</a:t>
            </a:r>
            <a:r>
              <a:rPr lang="cs-CZ" sz="1600" i="1" dirty="0" smtClean="0"/>
              <a:t>(</a:t>
            </a:r>
            <a:r>
              <a:rPr lang="cs-CZ" sz="1600" i="1" dirty="0" err="1" smtClean="0"/>
              <a:t>functional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coverage</a:t>
            </a:r>
            <a:r>
              <a:rPr lang="cs-CZ" sz="1600" i="1" dirty="0" smtClean="0"/>
              <a:t>)</a:t>
            </a:r>
            <a:r>
              <a:rPr lang="cs-CZ" sz="1600" dirty="0" smtClean="0"/>
              <a:t>	- pokrytí funkcí a chování systému,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smtClean="0"/>
              <a:t>pokrytí kódu 	</a:t>
            </a:r>
            <a:r>
              <a:rPr lang="cs-CZ" sz="1600" i="1" dirty="0" smtClean="0"/>
              <a:t>(</a:t>
            </a:r>
            <a:r>
              <a:rPr lang="cs-CZ" sz="1600" i="1" dirty="0" err="1" smtClean="0"/>
              <a:t>code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coverage</a:t>
            </a:r>
            <a:r>
              <a:rPr lang="cs-CZ" sz="1600" i="1" dirty="0" smtClean="0"/>
              <a:t>)</a:t>
            </a:r>
            <a:r>
              <a:rPr lang="cs-CZ" sz="1600" dirty="0" smtClean="0"/>
              <a:t>		- provedené kódové konstrukce,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smtClean="0"/>
              <a:t>pokrytí cest 		</a:t>
            </a:r>
            <a:r>
              <a:rPr lang="cs-CZ" sz="1600" i="1" dirty="0" smtClean="0"/>
              <a:t>(</a:t>
            </a:r>
            <a:r>
              <a:rPr lang="cs-CZ" sz="1600" i="1" dirty="0" err="1" smtClean="0"/>
              <a:t>path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coverage</a:t>
            </a:r>
            <a:r>
              <a:rPr lang="cs-CZ" sz="1600" i="1" dirty="0" smtClean="0"/>
              <a:t>)</a:t>
            </a:r>
            <a:r>
              <a:rPr lang="cs-CZ" sz="1600" dirty="0" smtClean="0"/>
              <a:t>		- provedené cesty v systému, 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smtClean="0"/>
              <a:t>FSM pokrytí 	</a:t>
            </a:r>
            <a:r>
              <a:rPr lang="cs-CZ" sz="1600" i="1" dirty="0" smtClean="0"/>
              <a:t>(FSM </a:t>
            </a:r>
            <a:r>
              <a:rPr lang="cs-CZ" sz="1600" i="1" dirty="0" err="1" smtClean="0"/>
              <a:t>coverage</a:t>
            </a:r>
            <a:r>
              <a:rPr lang="cs-CZ" sz="1600" i="1" dirty="0" smtClean="0"/>
              <a:t>)</a:t>
            </a:r>
            <a:r>
              <a:rPr lang="cs-CZ" sz="1600" dirty="0" smtClean="0"/>
              <a:t>		- navštívené stavy konečného automatu,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a jiné.</a:t>
            </a:r>
          </a:p>
          <a:p>
            <a:pPr marL="1085850" lvl="1" indent="-342900">
              <a:buFont typeface="+mj-lt"/>
              <a:buAutoNum type="alphaLcParenR"/>
            </a:pPr>
            <a:endParaRPr lang="cs-CZ" sz="1600" dirty="0" smtClean="0"/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19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sk-SK" sz="3200" dirty="0" smtClean="0"/>
              <a:t>Osnova</a:t>
            </a:r>
            <a:endParaRPr lang="cs-CZ" sz="3200" dirty="0" smtClean="0"/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2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78022" y="1619597"/>
            <a:ext cx="9170802" cy="1532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Motivace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Definice verifikace</a:t>
            </a:r>
            <a:r>
              <a:rPr lang="en-US" dirty="0" smtClean="0"/>
              <a:t>/</a:t>
            </a:r>
            <a:r>
              <a:rPr lang="cs-CZ" dirty="0" smtClean="0"/>
              <a:t>validace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Verifikace číslicových systémů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dirty="0" err="1" smtClean="0"/>
              <a:t>Pre-silicon</a:t>
            </a:r>
            <a:r>
              <a:rPr lang="cs-CZ" dirty="0" smtClean="0"/>
              <a:t> verifikace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dirty="0" smtClean="0"/>
              <a:t>Post-</a:t>
            </a:r>
            <a:r>
              <a:rPr lang="cs-CZ" dirty="0" err="1" smtClean="0"/>
              <a:t>silicon</a:t>
            </a:r>
            <a:r>
              <a:rPr lang="cs-CZ" dirty="0" smtClean="0"/>
              <a:t> validace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022" y="3059757"/>
            <a:ext cx="9170802" cy="38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Užitečné zdroje a odkazy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Verifikace řízená pokrytím</a:t>
            </a:r>
          </a:p>
        </p:txBody>
      </p:sp>
      <p:sp>
        <p:nvSpPr>
          <p:cNvPr id="4" name="Obdélník 3"/>
          <p:cNvSpPr/>
          <p:nvPr/>
        </p:nvSpPr>
        <p:spPr>
          <a:xfrm>
            <a:off x="359792" y="1547589"/>
            <a:ext cx="9361040" cy="1355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Techniky </a:t>
            </a:r>
            <a:r>
              <a:rPr lang="cs-CZ" sz="1600" dirty="0" smtClean="0">
                <a:solidFill>
                  <a:srgbClr val="00B050"/>
                </a:solidFill>
              </a:rPr>
              <a:t>pro dosažení 95</a:t>
            </a:r>
            <a:r>
              <a:rPr lang="en-US" sz="1600" dirty="0" smtClean="0">
                <a:solidFill>
                  <a:srgbClr val="00B050"/>
                </a:solidFill>
              </a:rPr>
              <a:t>%</a:t>
            </a:r>
            <a:r>
              <a:rPr lang="cs-CZ" sz="1600" dirty="0" smtClean="0">
                <a:solidFill>
                  <a:srgbClr val="00B050"/>
                </a:solidFill>
              </a:rPr>
              <a:t> až 100</a:t>
            </a:r>
            <a:r>
              <a:rPr lang="en-US" sz="1600" dirty="0">
                <a:solidFill>
                  <a:srgbClr val="00B050"/>
                </a:solidFill>
              </a:rPr>
              <a:t>% </a:t>
            </a:r>
            <a:r>
              <a:rPr lang="cs-CZ" sz="1600" dirty="0">
                <a:solidFill>
                  <a:srgbClr val="00B050"/>
                </a:solidFill>
              </a:rPr>
              <a:t>pokrytí</a:t>
            </a:r>
            <a:r>
              <a:rPr lang="cs-CZ" sz="1600" dirty="0"/>
              <a:t>: </a:t>
            </a:r>
            <a:endParaRPr lang="cs-CZ" sz="1600" dirty="0" smtClean="0"/>
          </a:p>
          <a:p>
            <a:endParaRPr lang="cs-CZ" sz="1600" dirty="0"/>
          </a:p>
          <a:p>
            <a:pPr marL="1085850" lvl="1" indent="-342900">
              <a:buFont typeface="+mj-lt"/>
              <a:buAutoNum type="alphaLcParenR"/>
            </a:pPr>
            <a:r>
              <a:rPr lang="cs-CZ" sz="1600" dirty="0"/>
              <a:t>ručně, pomocí cílených přímých testů (</a:t>
            </a:r>
            <a:r>
              <a:rPr lang="cs-CZ" sz="1600" i="1" dirty="0" err="1" smtClean="0"/>
              <a:t>directed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tests</a:t>
            </a:r>
            <a:r>
              <a:rPr lang="cs-CZ" sz="1600" dirty="0" smtClean="0"/>
              <a:t>),</a:t>
            </a:r>
            <a:endParaRPr lang="cs-CZ" sz="1600" dirty="0"/>
          </a:p>
          <a:p>
            <a:pPr marL="1085850" lvl="1" indent="-342900">
              <a:buFont typeface="+mj-lt"/>
              <a:buAutoNum type="alphaLcParenR"/>
            </a:pPr>
            <a:r>
              <a:rPr lang="cs-CZ" sz="1600" dirty="0"/>
              <a:t>automaticky, kdy inteligentní program kontroluje statistiku o pokrytí a na základě toho řídí generovaní vhodných vstupů (výběr parametrů, počáteční hodnoty generátoru).  </a:t>
            </a:r>
          </a:p>
        </p:txBody>
      </p:sp>
      <p:pic>
        <p:nvPicPr>
          <p:cNvPr id="1026" name="Picture 2" descr="C:\Documents and Settings\isimkova\Desktop\coverage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976" y="3421370"/>
            <a:ext cx="5472608" cy="266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20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1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Verifikace založená na formálních tvrzeních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792" y="2479033"/>
            <a:ext cx="9289032" cy="31654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Formální vyjádření vlastností systému, očekávaných operací, vnitřní synchronizace.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r>
              <a:rPr lang="cs-CZ" sz="1600" dirty="0" smtClean="0"/>
              <a:t>Kontrola dodržení protokolů vstupních a výstupních rozhraní, křížení hodinových domén, stavových automatů.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r>
              <a:rPr lang="cs-CZ" sz="1600" dirty="0" smtClean="0"/>
              <a:t>Při porušení </a:t>
            </a:r>
            <a:r>
              <a:rPr lang="cs-CZ" sz="1600" dirty="0" err="1" smtClean="0"/>
              <a:t>assertionu</a:t>
            </a:r>
            <a:r>
              <a:rPr lang="cs-CZ" sz="1600" dirty="0" smtClean="0"/>
              <a:t> je verifikace přerušena a je reportována chyba → rychlá lokalizace zdroje problému.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r>
              <a:rPr lang="cs-CZ" sz="1600" dirty="0" smtClean="0"/>
              <a:t>Nejpoužívanější jazyky pro definici </a:t>
            </a:r>
            <a:r>
              <a:rPr lang="cs-CZ" sz="1600" dirty="0" err="1" smtClean="0"/>
              <a:t>assertionů</a:t>
            </a:r>
            <a:r>
              <a:rPr lang="cs-CZ" sz="1600" dirty="0" smtClean="0"/>
              <a:t>:</a:t>
            </a:r>
          </a:p>
          <a:p>
            <a:endParaRPr lang="cs-CZ" sz="1600" dirty="0" smtClean="0"/>
          </a:p>
          <a:p>
            <a:pPr marL="1028700" lvl="1">
              <a:buFont typeface="Arial" pitchFamily="34" charset="0"/>
              <a:buChar char="•"/>
            </a:pPr>
            <a:r>
              <a:rPr lang="cs-CZ" sz="1600" i="1" dirty="0" smtClean="0"/>
              <a:t>PSL (</a:t>
            </a:r>
            <a:r>
              <a:rPr lang="cs-CZ" sz="1600" i="1" dirty="0" err="1" smtClean="0"/>
              <a:t>Property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Specification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Language</a:t>
            </a:r>
            <a:r>
              <a:rPr lang="cs-CZ" sz="1600" i="1" dirty="0" smtClean="0"/>
              <a:t>),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i="1" dirty="0" smtClean="0"/>
              <a:t>SVA (SystemVerilog </a:t>
            </a:r>
            <a:r>
              <a:rPr lang="cs-CZ" sz="1600" i="1" dirty="0" err="1" smtClean="0"/>
              <a:t>Assertions</a:t>
            </a:r>
            <a:r>
              <a:rPr lang="cs-CZ" sz="1600" i="1" dirty="0" smtClean="0"/>
              <a:t>).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31800" y="1691605"/>
            <a:ext cx="9289032" cy="60452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Formální tvrzení </a:t>
            </a:r>
            <a:r>
              <a:rPr lang="cs-CZ" sz="1600" dirty="0" smtClean="0"/>
              <a:t>(</a:t>
            </a:r>
            <a:r>
              <a:rPr lang="cs-CZ" sz="1600" i="1" dirty="0" err="1" smtClean="0"/>
              <a:t>assertion</a:t>
            </a:r>
            <a:r>
              <a:rPr lang="cs-CZ" sz="1600" dirty="0" smtClean="0"/>
              <a:t>) – tvrzení (výraz v temporální logice), které musí v daném systému vždy platit.</a:t>
            </a:r>
            <a:endParaRPr lang="cs-CZ" sz="1600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21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85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41313" y="301625"/>
            <a:ext cx="9377362" cy="820738"/>
          </a:xfrm>
        </p:spPr>
        <p:txBody>
          <a:bodyPr/>
          <a:lstStyle/>
          <a:p>
            <a:r>
              <a:rPr lang="cs-CZ" sz="3200" dirty="0" smtClean="0"/>
              <a:t>Verifikace založená na formálních tvrzeních</a:t>
            </a:r>
            <a:endParaRPr lang="cs-CZ" sz="3200" dirty="0"/>
          </a:p>
        </p:txBody>
      </p:sp>
      <p:sp>
        <p:nvSpPr>
          <p:cNvPr id="16" name="Obdélník 15"/>
          <p:cNvSpPr/>
          <p:nvPr/>
        </p:nvSpPr>
        <p:spPr>
          <a:xfrm>
            <a:off x="359792" y="1547589"/>
            <a:ext cx="9361040" cy="331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u="sng" dirty="0" smtClean="0"/>
              <a:t>Příklady:</a:t>
            </a:r>
            <a:endParaRPr lang="cs-CZ" sz="1600" u="sng" dirty="0"/>
          </a:p>
        </p:txBody>
      </p:sp>
      <p:sp>
        <p:nvSpPr>
          <p:cNvPr id="17" name="Obdélník 16"/>
          <p:cNvSpPr/>
          <p:nvPr/>
        </p:nvSpPr>
        <p:spPr>
          <a:xfrm>
            <a:off x="359792" y="2123653"/>
            <a:ext cx="4176464" cy="2012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SRC_RDY_N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may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be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active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only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RESET</a:t>
            </a: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inactive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. </a:t>
            </a:r>
          </a:p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RESETSRC;</a:t>
            </a: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 @(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posedge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CLK) (RESET)|-&gt;(SRC_RDY_N); </a:t>
            </a: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endproperty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property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(RESETSRC)</a:t>
            </a: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("RX_SRC_RDY_N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is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active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during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reset.");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824288" y="2123653"/>
            <a:ext cx="5038725" cy="35490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Each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DMA_REQ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must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be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after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some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time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followed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by DMA_ACK.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First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we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define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sequence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of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waiting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the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first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active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DMA_ACK.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Then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we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declare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that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DMA_REQ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can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not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be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active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during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that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sequence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  <a:p>
            <a:endParaRPr lang="cs-CZ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sequence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dmaack_seq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 ##[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0:$] (DMA_ACK);</a:t>
            </a: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endsequence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  <a:p>
            <a:endParaRPr lang="cs-CZ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ACKMatchREQ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 @(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posedge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CLK)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disable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iff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(RESET)</a:t>
            </a:r>
          </a:p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  (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DMA_REQ) &amp;&amp; (!DMA_ACK)|=&gt;</a:t>
            </a:r>
          </a:p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(!DMA_REQ)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throughout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dmaack_seq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endproperty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property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ACKMatchREQ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)  </a:t>
            </a:r>
          </a:p>
          <a:p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("DMA_ACK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is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not 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active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200" dirty="0" err="1" smtClean="0">
                <a:latin typeface="Courier New" pitchFamily="49" charset="0"/>
                <a:cs typeface="Courier New" pitchFamily="49" charset="0"/>
              </a:rPr>
              <a:t>after</a:t>
            </a:r>
            <a:r>
              <a:rPr lang="cs-CZ" sz="1200" dirty="0" smtClean="0">
                <a:latin typeface="Courier New" pitchFamily="49" charset="0"/>
                <a:cs typeface="Courier New" pitchFamily="49" charset="0"/>
              </a:rPr>
              <a:t> DMA_REQ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!"); 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22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3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Samokontrolní mechanismy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359792" y="1547589"/>
            <a:ext cx="9361040" cy="2653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/>
              <a:t>Predikce výstupů systému </a:t>
            </a:r>
            <a:r>
              <a:rPr lang="cs-CZ" sz="1600" dirty="0" smtClean="0"/>
              <a:t>→ transformace vstupních vektorů na výstupní nezávisle od provedené implementace, podle specifikace systému.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r>
              <a:rPr lang="cs-CZ" sz="1600" dirty="0" smtClean="0">
                <a:solidFill>
                  <a:srgbClr val="00B050"/>
                </a:solidFill>
              </a:rPr>
              <a:t>Automatická kontrola </a:t>
            </a:r>
            <a:r>
              <a:rPr lang="cs-CZ" sz="1600" dirty="0" smtClean="0"/>
              <a:t>skutečných výstupů (typicky z výstupních rozhraní) s očekávanými.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r>
              <a:rPr lang="cs-CZ" sz="1600" dirty="0" smtClean="0"/>
              <a:t>Techniky:</a:t>
            </a:r>
          </a:p>
          <a:p>
            <a:endParaRPr lang="cs-CZ" sz="1600" dirty="0" smtClean="0"/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smtClean="0"/>
              <a:t>scoreboarding,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smtClean="0"/>
              <a:t>referenční model,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err="1" smtClean="0"/>
              <a:t>offline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checking</a:t>
            </a:r>
            <a:r>
              <a:rPr lang="cs-CZ" sz="1600" dirty="0" smtClean="0"/>
              <a:t>. </a:t>
            </a:r>
            <a:endParaRPr lang="cs-CZ" sz="1600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23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42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41313" y="301625"/>
            <a:ext cx="9377362" cy="820738"/>
          </a:xfrm>
        </p:spPr>
        <p:txBody>
          <a:bodyPr/>
          <a:lstStyle/>
          <a:p>
            <a:r>
              <a:rPr lang="cs-CZ" sz="3200" dirty="0" smtClean="0"/>
              <a:t>Samokontrolní mechanismy - scoreboarding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1800" y="2699717"/>
            <a:ext cx="9289032" cy="60452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/>
              <a:t>Převodová funkce </a:t>
            </a:r>
            <a:r>
              <a:rPr lang="cs-CZ" sz="1600" dirty="0"/>
              <a:t>(</a:t>
            </a:r>
            <a:r>
              <a:rPr lang="cs-CZ" sz="1600" i="1" dirty="0"/>
              <a:t>transfer </a:t>
            </a:r>
            <a:r>
              <a:rPr lang="cs-CZ" sz="1600" i="1" dirty="0" err="1"/>
              <a:t>function</a:t>
            </a:r>
            <a:r>
              <a:rPr lang="cs-CZ" sz="1600" dirty="0"/>
              <a:t>) provádí všechny transformace vstupů na výstupy dle specifikace, výsledek ukládá v </a:t>
            </a:r>
            <a:r>
              <a:rPr lang="cs-CZ" sz="1600" dirty="0" smtClean="0"/>
              <a:t>paměti v podobě </a:t>
            </a:r>
            <a:r>
              <a:rPr lang="cs-CZ" sz="1600" b="1" dirty="0"/>
              <a:t>datové struktury </a:t>
            </a:r>
            <a:r>
              <a:rPr lang="cs-CZ" sz="1600" dirty="0"/>
              <a:t>a vytváří tak </a:t>
            </a:r>
            <a:r>
              <a:rPr lang="cs-CZ" sz="1600" dirty="0" smtClean="0"/>
              <a:t>očekávaný výstup.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31800" y="3563813"/>
            <a:ext cx="9289032" cy="60452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/>
              <a:t>Srovnávací funkce </a:t>
            </a:r>
            <a:r>
              <a:rPr lang="cs-CZ" sz="1600" dirty="0"/>
              <a:t>(</a:t>
            </a:r>
            <a:r>
              <a:rPr lang="cs-CZ" sz="1600" i="1" dirty="0" err="1"/>
              <a:t>comparison</a:t>
            </a:r>
            <a:r>
              <a:rPr lang="cs-CZ" sz="1600" i="1" dirty="0"/>
              <a:t> </a:t>
            </a:r>
            <a:r>
              <a:rPr lang="cs-CZ" sz="1600" i="1" dirty="0" err="1"/>
              <a:t>function</a:t>
            </a:r>
            <a:r>
              <a:rPr lang="cs-CZ" sz="1600" dirty="0"/>
              <a:t>) ověřuje, zda se skutečný výstup systému v podobě transakce shoduje s </a:t>
            </a:r>
            <a:r>
              <a:rPr lang="cs-CZ" sz="1600" dirty="0" smtClean="0"/>
              <a:t>některým z očekávaných výstupů uložených v datové struktuře.</a:t>
            </a:r>
            <a:endParaRPr lang="cs-CZ" sz="1600" dirty="0"/>
          </a:p>
        </p:txBody>
      </p:sp>
      <p:pic>
        <p:nvPicPr>
          <p:cNvPr id="1027" name="Picture 3" descr="C:\Documents and Settings\isimkova\Desktop\PCS\scoreboarding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92" y="4499917"/>
            <a:ext cx="5438378" cy="195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délník 13"/>
          <p:cNvSpPr/>
          <p:nvPr/>
        </p:nvSpPr>
        <p:spPr>
          <a:xfrm>
            <a:off x="359792" y="1547589"/>
            <a:ext cx="9361040" cy="860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Vstupní vektor se vkládá na vstup verifikovaného systému i na vstup převodové funkce.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r>
              <a:rPr lang="cs-CZ" sz="1600" dirty="0" smtClean="0"/>
              <a:t>Detekce chyb v datových výpočtech, transformacích a </a:t>
            </a:r>
            <a:r>
              <a:rPr lang="cs-CZ" sz="1600" u="sng" dirty="0" smtClean="0"/>
              <a:t>detekce ztráty výstupních dat</a:t>
            </a:r>
            <a:r>
              <a:rPr lang="cs-CZ" sz="1600" dirty="0" smtClean="0"/>
              <a:t>.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24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8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41313" y="301625"/>
            <a:ext cx="9377362" cy="820738"/>
          </a:xfrm>
        </p:spPr>
        <p:txBody>
          <a:bodyPr/>
          <a:lstStyle/>
          <a:p>
            <a:r>
              <a:rPr lang="cs-CZ" sz="3200" dirty="0" smtClean="0"/>
              <a:t>Samokontrolní mechanismy – referenční model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31800" y="2671257"/>
            <a:ext cx="9289032" cy="860620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Referenční model </a:t>
            </a:r>
            <a:r>
              <a:rPr lang="cs-CZ" sz="1600" dirty="0" smtClean="0"/>
              <a:t>(</a:t>
            </a:r>
            <a:r>
              <a:rPr lang="cs-CZ" sz="1600" i="1" dirty="0" smtClean="0"/>
              <a:t>reference model</a:t>
            </a:r>
            <a:r>
              <a:rPr lang="cs-CZ" sz="1600" dirty="0" smtClean="0"/>
              <a:t>) </a:t>
            </a:r>
            <a:r>
              <a:rPr lang="cs-CZ" sz="1600" dirty="0"/>
              <a:t>provádí </a:t>
            </a:r>
            <a:r>
              <a:rPr lang="cs-CZ" sz="1600" dirty="0" smtClean="0"/>
              <a:t>transformace </a:t>
            </a:r>
            <a:r>
              <a:rPr lang="cs-CZ" sz="1600" dirty="0"/>
              <a:t>vstupů na výstupy dle </a:t>
            </a:r>
            <a:r>
              <a:rPr lang="cs-CZ" sz="1600" dirty="0" smtClean="0"/>
              <a:t>specifikace podobně jako </a:t>
            </a:r>
            <a:r>
              <a:rPr lang="cs-CZ" sz="1600" dirty="0" err="1" smtClean="0"/>
              <a:t>scoreboard</a:t>
            </a:r>
            <a:r>
              <a:rPr lang="cs-CZ" sz="1600" dirty="0"/>
              <a:t>.</a:t>
            </a:r>
            <a:r>
              <a:rPr lang="cs-CZ" sz="1600" dirty="0" smtClean="0"/>
              <a:t> Výsledek se však neukládá </a:t>
            </a:r>
            <a:r>
              <a:rPr lang="cs-CZ" sz="1600" dirty="0"/>
              <a:t>v </a:t>
            </a:r>
            <a:r>
              <a:rPr lang="cs-CZ" sz="1600" dirty="0" smtClean="0"/>
              <a:t>datové struktuře</a:t>
            </a:r>
            <a:r>
              <a:rPr lang="cs-CZ" sz="1600" b="1" dirty="0" smtClean="0"/>
              <a:t>, </a:t>
            </a:r>
            <a:r>
              <a:rPr lang="cs-CZ" sz="1600" dirty="0" smtClean="0"/>
              <a:t>ale přivádí se přímo na vstup srovnávací funkce.</a:t>
            </a:r>
            <a:r>
              <a:rPr lang="en-US" sz="1600" dirty="0" smtClean="0"/>
              <a:t> </a:t>
            </a:r>
            <a:r>
              <a:rPr lang="en-US" sz="1600" dirty="0" err="1" smtClean="0"/>
              <a:t>Typicky</a:t>
            </a:r>
            <a:r>
              <a:rPr lang="en-US" sz="1600" dirty="0" smtClean="0"/>
              <a:t> se </a:t>
            </a:r>
            <a:r>
              <a:rPr lang="en-US" sz="1600" dirty="0" err="1" smtClean="0"/>
              <a:t>implementuje</a:t>
            </a:r>
            <a:r>
              <a:rPr lang="en-US" sz="1600" dirty="0" smtClean="0"/>
              <a:t> v </a:t>
            </a:r>
            <a:r>
              <a:rPr lang="en-US" sz="1600" dirty="0" err="1" smtClean="0"/>
              <a:t>jazyce</a:t>
            </a:r>
            <a:r>
              <a:rPr lang="en-US" sz="1600" dirty="0" smtClean="0"/>
              <a:t> C. </a:t>
            </a: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359792" y="1547589"/>
            <a:ext cx="9361040" cy="860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Vstupní vektor se vkládá na vstup verifikovaného systému i na vstup referenčního modelu.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r>
              <a:rPr lang="cs-CZ" sz="1600" dirty="0" smtClean="0"/>
              <a:t>Detekuje chyby v datových výpočtech, transformacích a </a:t>
            </a:r>
            <a:r>
              <a:rPr lang="cs-CZ" sz="1600" u="sng" dirty="0" smtClean="0"/>
              <a:t>kontroluje správné pořadí výstupních dat</a:t>
            </a:r>
            <a:r>
              <a:rPr lang="cs-CZ" sz="1600" dirty="0" smtClean="0"/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31800" y="3751377"/>
            <a:ext cx="9289032" cy="60452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/>
              <a:t>Srovnávací funkce </a:t>
            </a:r>
            <a:r>
              <a:rPr lang="cs-CZ" sz="1600" dirty="0"/>
              <a:t>(</a:t>
            </a:r>
            <a:r>
              <a:rPr lang="cs-CZ" sz="1600" i="1" dirty="0" err="1"/>
              <a:t>comparison</a:t>
            </a:r>
            <a:r>
              <a:rPr lang="cs-CZ" sz="1600" i="1" dirty="0"/>
              <a:t> </a:t>
            </a:r>
            <a:r>
              <a:rPr lang="cs-CZ" sz="1600" i="1" dirty="0" err="1"/>
              <a:t>function</a:t>
            </a:r>
            <a:r>
              <a:rPr lang="cs-CZ" sz="1600" dirty="0"/>
              <a:t>) ověřuje, zda se skutečný výstup systému v podobě transakce shoduje s </a:t>
            </a:r>
            <a:r>
              <a:rPr lang="cs-CZ" sz="1600" dirty="0" smtClean="0"/>
              <a:t>očekávaným výstupem z referenčního modelu.</a:t>
            </a:r>
            <a:endParaRPr lang="cs-CZ" sz="1600" dirty="0"/>
          </a:p>
        </p:txBody>
      </p:sp>
      <p:pic>
        <p:nvPicPr>
          <p:cNvPr id="2050" name="Picture 2" descr="C:\Documents and Settings\isimkova\Desktop\PCS\refmodel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92" y="4571925"/>
            <a:ext cx="5496464" cy="199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25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9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41313" y="301625"/>
            <a:ext cx="9377362" cy="820738"/>
          </a:xfrm>
        </p:spPr>
        <p:txBody>
          <a:bodyPr/>
          <a:lstStyle/>
          <a:p>
            <a:r>
              <a:rPr lang="cs-CZ" sz="3200" dirty="0" smtClean="0"/>
              <a:t>Samokontrolní mechanismy – </a:t>
            </a:r>
            <a:r>
              <a:rPr lang="cs-CZ" sz="3200" dirty="0" err="1" smtClean="0"/>
              <a:t>offline</a:t>
            </a:r>
            <a:r>
              <a:rPr lang="cs-CZ" sz="3200" dirty="0" smtClean="0"/>
              <a:t> </a:t>
            </a:r>
            <a:r>
              <a:rPr lang="cs-CZ" sz="3200" dirty="0" err="1" smtClean="0"/>
              <a:t>checking</a:t>
            </a:r>
            <a:endParaRPr lang="cs-CZ" sz="3200" dirty="0"/>
          </a:p>
        </p:txBody>
      </p:sp>
      <p:sp>
        <p:nvSpPr>
          <p:cNvPr id="7" name="Obdélník 6"/>
          <p:cNvSpPr/>
          <p:nvPr/>
        </p:nvSpPr>
        <p:spPr>
          <a:xfrm>
            <a:off x="359792" y="1547589"/>
            <a:ext cx="9361040" cy="4702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a)	Predikce všech výstupů před simulací systému (na základě matematického modelu, specifikace </a:t>
            </a:r>
            <a:br>
              <a:rPr lang="cs-CZ" sz="1600" dirty="0" smtClean="0"/>
            </a:br>
            <a:r>
              <a:rPr lang="cs-CZ" sz="1600" dirty="0" smtClean="0"/>
              <a:t> 	na systémové úrovni, atd.) a následné porovnávaní v době simulace.</a:t>
            </a:r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r>
              <a:rPr lang="cs-CZ" sz="1600" dirty="0" smtClean="0"/>
              <a:t>b)	Komparace výstupů po ukončení simulace.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r>
              <a:rPr lang="cs-CZ" sz="1600" dirty="0" smtClean="0"/>
              <a:t>Umožňuje komparaci na úrovni transakcí i v jednotlivých taktech hodinového signálu (</a:t>
            </a:r>
            <a:r>
              <a:rPr lang="cs-CZ" sz="1600" i="1" dirty="0" err="1" smtClean="0"/>
              <a:t>cycle</a:t>
            </a:r>
            <a:r>
              <a:rPr lang="cs-CZ" sz="1600" i="1" dirty="0" smtClean="0"/>
              <a:t>-by-</a:t>
            </a:r>
            <a:r>
              <a:rPr lang="cs-CZ" sz="1600" i="1" dirty="0" err="1" smtClean="0"/>
              <a:t>cycle</a:t>
            </a:r>
            <a:r>
              <a:rPr lang="cs-CZ" sz="1600" dirty="0" smtClean="0"/>
              <a:t>).</a:t>
            </a:r>
          </a:p>
        </p:txBody>
      </p:sp>
      <p:pic>
        <p:nvPicPr>
          <p:cNvPr id="1026" name="Picture 2" descr="C:\Documents and Settings\isimkova\Desktop\PCS\precheck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692" y="2259191"/>
            <a:ext cx="4590876" cy="153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isimkova\Desktop\PCS\postcheck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355" y="4355901"/>
            <a:ext cx="4207197" cy="136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26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0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Verifikační prostředí</a:t>
            </a:r>
            <a:endParaRPr lang="cs-CZ" sz="3200" dirty="0"/>
          </a:p>
        </p:txBody>
      </p:sp>
      <p:pic>
        <p:nvPicPr>
          <p:cNvPr id="1026" name="Picture 2" descr="C:\Documents and Settings\isimkova\Desktop\PCS\testbench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016" y="2051645"/>
            <a:ext cx="5287684" cy="378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59792" y="1547589"/>
            <a:ext cx="9361040" cy="331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Základní vrstvy a komponenty verifikačních prostředí (</a:t>
            </a:r>
            <a:r>
              <a:rPr lang="cs-CZ" sz="1600" dirty="0" err="1" smtClean="0"/>
              <a:t>testbenchů</a:t>
            </a:r>
            <a:r>
              <a:rPr lang="cs-CZ" sz="1600" dirty="0" smtClean="0"/>
              <a:t>): 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27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9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41313" y="301625"/>
            <a:ext cx="9377362" cy="820738"/>
          </a:xfrm>
        </p:spPr>
        <p:txBody>
          <a:bodyPr/>
          <a:lstStyle/>
          <a:p>
            <a:r>
              <a:rPr lang="cs-CZ" sz="3200" dirty="0" smtClean="0"/>
              <a:t>Verifikační prostředí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359792" y="1547589"/>
            <a:ext cx="9361040" cy="4702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b="1" dirty="0" err="1" smtClean="0"/>
              <a:t>Testcases</a:t>
            </a:r>
            <a:r>
              <a:rPr lang="cs-CZ" sz="1600" b="1" dirty="0" smtClean="0"/>
              <a:t> </a:t>
            </a:r>
            <a:r>
              <a:rPr lang="cs-CZ" sz="1600" dirty="0" smtClean="0"/>
              <a:t>– nastavení parametrů verifikačního prostředí, generických parametrů verifikované jednotky, hodnot omezujících podmínek pro generátor, počtu vstupních transakcí.</a:t>
            </a:r>
            <a:br>
              <a:rPr lang="cs-CZ" sz="1600" dirty="0" smtClean="0"/>
            </a:b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err="1" smtClean="0"/>
              <a:t>Generator</a:t>
            </a:r>
            <a:r>
              <a:rPr lang="cs-CZ" sz="1600" dirty="0" smtClean="0"/>
              <a:t> – produkuje náhodné vstupy, jejichž formát je definován pomocí omezujících podmínek, a odesílá je jednotce Driver.</a:t>
            </a:r>
            <a:br>
              <a:rPr lang="cs-CZ" sz="1600" dirty="0" smtClean="0"/>
            </a:b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smtClean="0"/>
              <a:t>Driver</a:t>
            </a:r>
            <a:r>
              <a:rPr lang="cs-CZ" sz="1600" dirty="0" smtClean="0"/>
              <a:t> – přijímá transakce z Generátoru, transformuje je do podoby signálů a vkládá na vstupní rozhraní verifikované jednotky. Kopie transakce je zaslána do jednotky </a:t>
            </a:r>
            <a:r>
              <a:rPr lang="cs-CZ" sz="1600" dirty="0" err="1" smtClean="0"/>
              <a:t>Scoreboard</a:t>
            </a:r>
            <a:r>
              <a:rPr lang="cs-CZ" sz="1600" dirty="0" smtClean="0"/>
              <a:t>. 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smtClean="0"/>
              <a:t>Monitor</a:t>
            </a:r>
            <a:r>
              <a:rPr lang="cs-CZ" sz="1600" dirty="0" smtClean="0"/>
              <a:t> – řídí výstupní rozhraní verifikované jednotky, snímá signály z těchto rozhraní a transformuje je do podoby transakcí. Takto zformované transakce jsou odeslány do jednotky </a:t>
            </a:r>
            <a:r>
              <a:rPr lang="cs-CZ" sz="1600" dirty="0" err="1" smtClean="0"/>
              <a:t>Scoreboard</a:t>
            </a:r>
            <a:r>
              <a:rPr lang="cs-CZ" sz="1600" dirty="0" smtClean="0"/>
              <a:t>. 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err="1" smtClean="0"/>
              <a:t>Scoreboard</a:t>
            </a:r>
            <a:r>
              <a:rPr lang="cs-CZ" sz="1600" dirty="0" smtClean="0"/>
              <a:t> – přijímá transakce z Driveru, transformuje je (transformace odpovídá funkci verifikované jednotky dle specifikace) a ukládá do tzv. transakční tabulky. Souběžně přijímá transakce z Monitoru a porovnává je s transakcemi uloženými v transakční tabulce. Takto probíhá automatické srovnání skutečné a predikované výstupní transakce. V případe neshody je reportována chyba.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28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2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Verifikační metodiky</a:t>
            </a:r>
            <a:endParaRPr lang="cs-CZ" sz="3200" dirty="0"/>
          </a:p>
        </p:txBody>
      </p:sp>
      <p:sp>
        <p:nvSpPr>
          <p:cNvPr id="5" name="Obdélník 4"/>
          <p:cNvSpPr/>
          <p:nvPr/>
        </p:nvSpPr>
        <p:spPr>
          <a:xfrm>
            <a:off x="431800" y="2843733"/>
            <a:ext cx="9361040" cy="3677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Verifikační metodiky specifikují, jak vytvářet </a:t>
            </a:r>
            <a:r>
              <a:rPr lang="cs-CZ" sz="1600" dirty="0" smtClean="0">
                <a:solidFill>
                  <a:srgbClr val="00B050"/>
                </a:solidFill>
              </a:rPr>
              <a:t>znovupoužitelné</a:t>
            </a:r>
            <a:r>
              <a:rPr lang="cs-CZ" sz="1600" dirty="0"/>
              <a:t> </a:t>
            </a:r>
            <a:r>
              <a:rPr lang="cs-CZ" sz="1600" dirty="0" smtClean="0"/>
              <a:t>a </a:t>
            </a:r>
            <a:r>
              <a:rPr lang="cs-CZ" sz="1600" dirty="0" smtClean="0">
                <a:solidFill>
                  <a:srgbClr val="00B050"/>
                </a:solidFill>
              </a:rPr>
              <a:t>snadno rozšířitelné </a:t>
            </a:r>
            <a:r>
              <a:rPr lang="cs-CZ" sz="1600" dirty="0" smtClean="0"/>
              <a:t>verifikační prostředí v jazyce </a:t>
            </a:r>
            <a:r>
              <a:rPr lang="cs-CZ" sz="1600" dirty="0" err="1" smtClean="0"/>
              <a:t>SystemVerilog</a:t>
            </a:r>
            <a:r>
              <a:rPr lang="cs-CZ" sz="16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r>
              <a:rPr lang="cs-CZ" sz="1600" dirty="0" smtClean="0"/>
              <a:t>Preferují tzv. </a:t>
            </a:r>
            <a:r>
              <a:rPr lang="cs-CZ" sz="1600" i="1" dirty="0" smtClean="0"/>
              <a:t>vrstvený </a:t>
            </a:r>
            <a:r>
              <a:rPr lang="cs-CZ" sz="1600" i="1" dirty="0" err="1" smtClean="0"/>
              <a:t>testbench</a:t>
            </a:r>
            <a:r>
              <a:rPr lang="cs-CZ" sz="1600" i="1" dirty="0" smtClean="0"/>
              <a:t> </a:t>
            </a:r>
            <a:r>
              <a:rPr lang="cs-CZ" sz="1600" dirty="0" smtClean="0"/>
              <a:t>(</a:t>
            </a:r>
            <a:r>
              <a:rPr lang="cs-CZ" sz="1600" i="1" dirty="0" err="1" smtClean="0"/>
              <a:t>layered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testbench</a:t>
            </a:r>
            <a:r>
              <a:rPr lang="cs-CZ" sz="1600" i="1" dirty="0" smtClean="0"/>
              <a:t>) </a:t>
            </a:r>
            <a:r>
              <a:rPr lang="cs-CZ" sz="1600" dirty="0" smtClean="0"/>
              <a:t>a verifikaci řízenou pokrytím.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i="1" dirty="0"/>
          </a:p>
          <a:p>
            <a:r>
              <a:rPr lang="cs-CZ" sz="1600" dirty="0" smtClean="0"/>
              <a:t>Umožňují použít předpřipravené komponenty verifikačních prostředí definované v podobě </a:t>
            </a:r>
            <a:r>
              <a:rPr lang="cs-CZ" sz="1600" b="1" dirty="0" smtClean="0"/>
              <a:t>knihoven</a:t>
            </a:r>
            <a:r>
              <a:rPr lang="cs-CZ" sz="16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r>
              <a:rPr lang="cs-CZ" sz="1600" dirty="0" err="1" smtClean="0"/>
              <a:t>OpenSource</a:t>
            </a:r>
            <a:r>
              <a:rPr lang="cs-CZ" sz="1600" dirty="0" smtClean="0"/>
              <a:t> licence.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r>
              <a:rPr lang="cs-CZ" sz="1600" dirty="0" smtClean="0"/>
              <a:t>Nejznámější metodiky:</a:t>
            </a:r>
          </a:p>
          <a:p>
            <a:endParaRPr lang="cs-CZ" sz="1600" dirty="0" smtClean="0"/>
          </a:p>
          <a:p>
            <a:pPr marL="1085850" lvl="1" indent="-342900">
              <a:buFont typeface="Arial" pitchFamily="34" charset="0"/>
              <a:buChar char="•"/>
            </a:pPr>
            <a:r>
              <a:rPr lang="cs-CZ" sz="1600" i="1" dirty="0" err="1" smtClean="0"/>
              <a:t>Verification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Methodology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Manual</a:t>
            </a:r>
            <a:r>
              <a:rPr lang="cs-CZ" sz="1600" i="1" dirty="0" smtClean="0"/>
              <a:t> (VMM)	– </a:t>
            </a:r>
            <a:r>
              <a:rPr lang="cs-CZ" sz="1600" dirty="0" smtClean="0"/>
              <a:t>ARM, </a:t>
            </a:r>
            <a:r>
              <a:rPr lang="cs-CZ" sz="1600" dirty="0" err="1" smtClean="0"/>
              <a:t>Synopsys</a:t>
            </a:r>
            <a:r>
              <a:rPr lang="cs-CZ" sz="1600" dirty="0" smtClean="0"/>
              <a:t>.</a:t>
            </a:r>
            <a:endParaRPr lang="cs-CZ" sz="1600" i="1" dirty="0" smtClean="0"/>
          </a:p>
          <a:p>
            <a:pPr marL="1085850" lvl="1" indent="-342900">
              <a:buFont typeface="Arial" pitchFamily="34" charset="0"/>
              <a:buChar char="•"/>
            </a:pPr>
            <a:r>
              <a:rPr lang="cs-CZ" sz="1600" i="1" dirty="0" smtClean="0"/>
              <a:t>Open </a:t>
            </a:r>
            <a:r>
              <a:rPr lang="cs-CZ" sz="1600" i="1" dirty="0" err="1" smtClean="0"/>
              <a:t>Verification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Methodology</a:t>
            </a:r>
            <a:r>
              <a:rPr lang="cs-CZ" sz="1600" i="1" dirty="0" smtClean="0"/>
              <a:t> (OVM) 	– </a:t>
            </a:r>
            <a:r>
              <a:rPr lang="cs-CZ" sz="1600" dirty="0" err="1" smtClean="0"/>
              <a:t>Cadence</a:t>
            </a:r>
            <a:r>
              <a:rPr lang="cs-CZ" sz="1600" dirty="0" smtClean="0"/>
              <a:t>, Mentor </a:t>
            </a:r>
            <a:r>
              <a:rPr lang="cs-CZ" sz="1600" dirty="0" err="1" smtClean="0"/>
              <a:t>Graphics</a:t>
            </a:r>
            <a:r>
              <a:rPr lang="cs-CZ" sz="1600" i="1" dirty="0" smtClean="0"/>
              <a:t>.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cs-CZ" sz="1600" i="1" dirty="0" smtClean="0"/>
              <a:t>Universal </a:t>
            </a:r>
            <a:r>
              <a:rPr lang="cs-CZ" sz="1600" i="1" dirty="0" err="1" smtClean="0"/>
              <a:t>Verification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Methodology</a:t>
            </a:r>
            <a:r>
              <a:rPr lang="cs-CZ" sz="1600" i="1" dirty="0" smtClean="0"/>
              <a:t> (UVM) 	</a:t>
            </a:r>
            <a:r>
              <a:rPr lang="cs-CZ" sz="1600" dirty="0" smtClean="0"/>
              <a:t>– </a:t>
            </a:r>
            <a:r>
              <a:rPr lang="cs-CZ" sz="1600" dirty="0" err="1" smtClean="0"/>
              <a:t>Accelera</a:t>
            </a:r>
            <a:r>
              <a:rPr lang="cs-CZ" sz="1600" i="1" dirty="0" smtClean="0"/>
              <a:t>. 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31800" y="1623073"/>
            <a:ext cx="9289032" cy="33111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Metodologie </a:t>
            </a:r>
            <a:r>
              <a:rPr lang="cs-CZ" sz="1600" dirty="0"/>
              <a:t>– </a:t>
            </a:r>
            <a:r>
              <a:rPr lang="cs-CZ" sz="1600" dirty="0" smtClean="0"/>
              <a:t>vědecká </a:t>
            </a:r>
            <a:r>
              <a:rPr lang="cs-CZ" sz="1600" dirty="0"/>
              <a:t>disciplína zabývající se metodami, jejich tvorbou a </a:t>
            </a:r>
            <a:r>
              <a:rPr lang="cs-CZ" sz="1600" dirty="0" smtClean="0"/>
              <a:t>aplikací.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31800" y="2224585"/>
            <a:ext cx="9289032" cy="33111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Metodika </a:t>
            </a:r>
            <a:r>
              <a:rPr lang="cs-CZ" sz="1600" dirty="0"/>
              <a:t>– souhrn praktik a postupů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29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9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Motivace</a:t>
            </a:r>
            <a:endParaRPr lang="cs-CZ" sz="32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 UPSY FIT VUT v Brně											</a:t>
            </a:r>
            <a:fld id="{9102FCE0-B67E-4E2D-B62A-6938A9FF8231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31800" y="1619597"/>
            <a:ext cx="9217024" cy="11167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i="1" dirty="0" smtClean="0"/>
              <a:t>„</a:t>
            </a:r>
            <a:r>
              <a:rPr lang="en-US" sz="1600" i="1" dirty="0" smtClean="0"/>
              <a:t>The design and testing of an advanced microprocessor chip is among the most complex of all human endeavors.</a:t>
            </a:r>
            <a:r>
              <a:rPr lang="cs-CZ" sz="1600" i="1" dirty="0" smtClean="0"/>
              <a:t>“</a:t>
            </a:r>
            <a:endParaRPr lang="en-US" sz="1600" i="1" dirty="0" smtClean="0"/>
          </a:p>
          <a:p>
            <a:endParaRPr lang="en-US" sz="1600" i="1" dirty="0" smtClean="0"/>
          </a:p>
          <a:p>
            <a:r>
              <a:rPr lang="cs-CZ" sz="1600" i="1" dirty="0"/>
              <a:t>	</a:t>
            </a:r>
            <a:r>
              <a:rPr lang="cs-CZ" sz="1600" i="1" dirty="0" smtClean="0"/>
              <a:t>							</a:t>
            </a:r>
            <a:r>
              <a:rPr lang="en-US" sz="1600" i="1" dirty="0"/>
              <a:t>	</a:t>
            </a:r>
            <a:r>
              <a:rPr lang="cs-CZ" sz="1600" dirty="0" smtClean="0"/>
              <a:t>-- John </a:t>
            </a:r>
            <a:r>
              <a:rPr lang="cs-CZ" sz="1600" dirty="0" err="1" smtClean="0"/>
              <a:t>Barton</a:t>
            </a:r>
            <a:r>
              <a:rPr lang="cs-CZ" sz="1600" dirty="0" smtClean="0"/>
              <a:t> (</a:t>
            </a:r>
            <a:r>
              <a:rPr lang="en-US" sz="1600" dirty="0" smtClean="0"/>
              <a:t>Intel vice</a:t>
            </a:r>
            <a:r>
              <a:rPr lang="cs-CZ" sz="1600" dirty="0"/>
              <a:t>-</a:t>
            </a:r>
            <a:r>
              <a:rPr lang="en-US" sz="1600" dirty="0" smtClean="0"/>
              <a:t>president)</a:t>
            </a:r>
            <a:endParaRPr lang="cs-CZ" sz="1600" dirty="0"/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431800" y="3039193"/>
            <a:ext cx="9217024" cy="11167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i="1" dirty="0" smtClean="0"/>
              <a:t>„</a:t>
            </a:r>
            <a:r>
              <a:rPr lang="cs-CZ" sz="1600" i="1" dirty="0" err="1" smtClean="0"/>
              <a:t>It</a:t>
            </a:r>
            <a:r>
              <a:rPr lang="cs-CZ" sz="1600" i="1" dirty="0" smtClean="0"/>
              <a:t> has </a:t>
            </a:r>
            <a:r>
              <a:rPr lang="cs-CZ" sz="1600" i="1" dirty="0" err="1" smtClean="0"/>
              <a:t>been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observed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that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verification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becomes</a:t>
            </a:r>
            <a:r>
              <a:rPr lang="cs-CZ" sz="1600" i="1" dirty="0" smtClean="0"/>
              <a:t> a </a:t>
            </a:r>
            <a:r>
              <a:rPr lang="cs-CZ" sz="1600" i="1" dirty="0" err="1" smtClean="0"/>
              <a:t>mojor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bottleneck</a:t>
            </a:r>
            <a:r>
              <a:rPr lang="cs-CZ" sz="1600" i="1" dirty="0" smtClean="0"/>
              <a:t> in hardware design </a:t>
            </a:r>
            <a:r>
              <a:rPr lang="cs-CZ" sz="1600" i="1" dirty="0" err="1" smtClean="0"/>
              <a:t>development</a:t>
            </a:r>
            <a:r>
              <a:rPr lang="cs-CZ" sz="1600" i="1" dirty="0" smtClean="0"/>
              <a:t>, up to 80</a:t>
            </a:r>
            <a:r>
              <a:rPr lang="en-US" sz="1600" i="1" dirty="0" smtClean="0"/>
              <a:t>% of the overall development cost and time.</a:t>
            </a:r>
            <a:r>
              <a:rPr lang="cs-CZ" sz="1600" i="1" dirty="0" smtClean="0"/>
              <a:t>“</a:t>
            </a:r>
          </a:p>
          <a:p>
            <a:r>
              <a:rPr lang="cs-CZ" sz="1600" i="1" dirty="0"/>
              <a:t>	</a:t>
            </a:r>
            <a:r>
              <a:rPr lang="cs-CZ" sz="1600" i="1" dirty="0" smtClean="0"/>
              <a:t>									</a:t>
            </a:r>
            <a:endParaRPr lang="en-US" sz="1600" i="1" dirty="0" smtClean="0"/>
          </a:p>
          <a:p>
            <a:r>
              <a:rPr lang="en-US" sz="1600" i="1" dirty="0"/>
              <a:t>	</a:t>
            </a:r>
            <a:r>
              <a:rPr lang="en-US" sz="1600" i="1" dirty="0" smtClean="0"/>
              <a:t>					</a:t>
            </a:r>
            <a:r>
              <a:rPr lang="cs-CZ" sz="1600" i="1" dirty="0" smtClean="0"/>
              <a:t>		</a:t>
            </a:r>
            <a:r>
              <a:rPr lang="en-US" sz="1600" i="1" dirty="0" smtClean="0"/>
              <a:t>	</a:t>
            </a:r>
            <a:r>
              <a:rPr lang="cs-CZ" sz="1600" dirty="0" smtClean="0"/>
              <a:t>-- </a:t>
            </a:r>
            <a:r>
              <a:rPr lang="en-US" sz="1600" dirty="0" smtClean="0"/>
              <a:t>R. </a:t>
            </a:r>
            <a:r>
              <a:rPr lang="en-US" sz="1600" dirty="0" err="1" smtClean="0"/>
              <a:t>Drechsler</a:t>
            </a:r>
            <a:r>
              <a:rPr lang="en-US" sz="1600" dirty="0" smtClean="0"/>
              <a:t> et al.:</a:t>
            </a:r>
            <a:r>
              <a:rPr lang="cs-CZ" sz="1600" dirty="0" smtClean="0"/>
              <a:t> </a:t>
            </a:r>
            <a:r>
              <a:rPr lang="en-US" sz="1600" dirty="0" smtClean="0"/>
              <a:t>Advanced Formal Verification</a:t>
            </a:r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31800" y="4783289"/>
            <a:ext cx="8874545" cy="1116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Stále platí </a:t>
            </a:r>
            <a:r>
              <a:rPr lang="cs-CZ" sz="1600" dirty="0" err="1" smtClean="0">
                <a:solidFill>
                  <a:srgbClr val="00B050"/>
                </a:solidFill>
              </a:rPr>
              <a:t>Moorův</a:t>
            </a:r>
            <a:r>
              <a:rPr lang="cs-CZ" sz="1600" dirty="0" smtClean="0">
                <a:solidFill>
                  <a:srgbClr val="00B050"/>
                </a:solidFill>
              </a:rPr>
              <a:t> zákon</a:t>
            </a:r>
            <a:r>
              <a:rPr lang="cs-CZ" sz="1600" dirty="0" smtClean="0"/>
              <a:t>: složitost integrovaných obvodů se zdvojnásobuje každých 24 měsíců.</a:t>
            </a:r>
          </a:p>
          <a:p>
            <a:endParaRPr lang="cs-CZ" sz="1600" dirty="0"/>
          </a:p>
          <a:p>
            <a:r>
              <a:rPr lang="cs-CZ" sz="1600" dirty="0" smtClean="0"/>
              <a:t>Se složitostí obvodu roste až exponenciálně </a:t>
            </a:r>
            <a:r>
              <a:rPr lang="cs-CZ" sz="1600" dirty="0" smtClean="0">
                <a:solidFill>
                  <a:srgbClr val="FF0000"/>
                </a:solidFill>
              </a:rPr>
              <a:t>složitost verifikace </a:t>
            </a:r>
            <a:r>
              <a:rPr lang="cs-CZ" sz="1600" dirty="0" smtClean="0"/>
              <a:t>!!!</a:t>
            </a:r>
          </a:p>
          <a:p>
            <a:r>
              <a:rPr lang="cs-CZ" sz="1600" dirty="0" smtClean="0"/>
              <a:t>→ více logiky na čipu, složitější funkce a chování systému, časové závislosti, atd.</a:t>
            </a:r>
          </a:p>
        </p:txBody>
      </p:sp>
    </p:spTree>
    <p:extLst>
      <p:ext uri="{BB962C8B-B14F-4D97-AF65-F5344CB8AC3E}">
        <p14:creationId xmlns:p14="http://schemas.microsoft.com/office/powerpoint/2010/main" val="9043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41313" y="301625"/>
            <a:ext cx="9377362" cy="820738"/>
          </a:xfrm>
        </p:spPr>
        <p:txBody>
          <a:bodyPr/>
          <a:lstStyle/>
          <a:p>
            <a:r>
              <a:rPr lang="en-US" sz="3200" dirty="0" smtClean="0"/>
              <a:t>OVM </a:t>
            </a:r>
            <a:r>
              <a:rPr lang="en-US" sz="3200" dirty="0" err="1" smtClean="0"/>
              <a:t>metodika</a:t>
            </a:r>
            <a:endParaRPr lang="cs-CZ" sz="32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30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359792" y="1547589"/>
            <a:ext cx="9361040" cy="860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Vytvořena ve spolupráci firem </a:t>
            </a:r>
            <a:r>
              <a:rPr lang="cs-CZ" sz="1600" dirty="0" err="1" smtClean="0"/>
              <a:t>Cadence</a:t>
            </a:r>
            <a:r>
              <a:rPr lang="cs-CZ" sz="1600" dirty="0" smtClean="0"/>
              <a:t> a Mentor </a:t>
            </a:r>
            <a:r>
              <a:rPr lang="cs-CZ" sz="1600" dirty="0" err="1" smtClean="0"/>
              <a:t>Graphics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Knihovna tříd v </a:t>
            </a:r>
            <a:r>
              <a:rPr lang="cs-CZ" sz="1600" dirty="0" err="1" smtClean="0"/>
              <a:t>SystemVerilogu</a:t>
            </a:r>
            <a:r>
              <a:rPr lang="cs-CZ" sz="16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</p:txBody>
      </p:sp>
      <p:sp>
        <p:nvSpPr>
          <p:cNvPr id="42" name="Obdélník 41"/>
          <p:cNvSpPr/>
          <p:nvPr/>
        </p:nvSpPr>
        <p:spPr bwMode="auto">
          <a:xfrm>
            <a:off x="2880071" y="2401005"/>
            <a:ext cx="4176465" cy="4043128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3" name="Obdélník 42"/>
          <p:cNvSpPr/>
          <p:nvPr/>
        </p:nvSpPr>
        <p:spPr bwMode="auto">
          <a:xfrm>
            <a:off x="3574119" y="2905061"/>
            <a:ext cx="2691068" cy="2304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grpSp>
        <p:nvGrpSpPr>
          <p:cNvPr id="44" name="Skupina 43"/>
          <p:cNvGrpSpPr/>
          <p:nvPr/>
        </p:nvGrpSpPr>
        <p:grpSpPr>
          <a:xfrm>
            <a:off x="4104209" y="5785380"/>
            <a:ext cx="1656184" cy="576064"/>
            <a:chOff x="5112320" y="5219997"/>
            <a:chExt cx="936104" cy="576064"/>
          </a:xfrm>
        </p:grpSpPr>
        <p:sp>
          <p:nvSpPr>
            <p:cNvPr id="45" name="Obdélník 44"/>
            <p:cNvSpPr/>
            <p:nvPr/>
          </p:nvSpPr>
          <p:spPr bwMode="auto">
            <a:xfrm>
              <a:off x="5112320" y="5219997"/>
              <a:ext cx="936104" cy="57606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10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5145413" y="5292006"/>
              <a:ext cx="427809" cy="380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DUT</a:t>
              </a:r>
              <a:endParaRPr lang="cs-CZ" dirty="0"/>
            </a:p>
          </p:txBody>
        </p:sp>
      </p:grpSp>
      <p:sp>
        <p:nvSpPr>
          <p:cNvPr id="47" name="Obdélník 46"/>
          <p:cNvSpPr/>
          <p:nvPr/>
        </p:nvSpPr>
        <p:spPr bwMode="auto">
          <a:xfrm>
            <a:off x="4104208" y="3769157"/>
            <a:ext cx="1656184" cy="10985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4176216" y="3769157"/>
            <a:ext cx="1179069" cy="3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ovm_env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3672160" y="2905061"/>
            <a:ext cx="1440160" cy="3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ovm_test</a:t>
            </a:r>
            <a:endParaRPr lang="cs-CZ" dirty="0"/>
          </a:p>
        </p:txBody>
      </p:sp>
      <p:sp>
        <p:nvSpPr>
          <p:cNvPr id="50" name="Obousměrná svislá šipka 49"/>
          <p:cNvSpPr/>
          <p:nvPr/>
        </p:nvSpPr>
        <p:spPr bwMode="auto">
          <a:xfrm>
            <a:off x="4861215" y="5209317"/>
            <a:ext cx="189732" cy="566848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5070815" y="5307737"/>
            <a:ext cx="1070224" cy="38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dut_ifc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2950413" y="2401005"/>
            <a:ext cx="1063453" cy="38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top </a:t>
            </a:r>
            <a:r>
              <a:rPr lang="cs-CZ" dirty="0" err="1" smtClean="0"/>
              <a:t>level</a:t>
            </a:r>
            <a:endParaRPr lang="cs-CZ" dirty="0"/>
          </a:p>
        </p:txBody>
      </p:sp>
      <p:sp>
        <p:nvSpPr>
          <p:cNvPr id="53" name="Pravá složená závorka 52"/>
          <p:cNvSpPr/>
          <p:nvPr/>
        </p:nvSpPr>
        <p:spPr bwMode="auto">
          <a:xfrm>
            <a:off x="7272560" y="2905061"/>
            <a:ext cx="576064" cy="86409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4" name="Pravá složená závorka 53"/>
          <p:cNvSpPr/>
          <p:nvPr/>
        </p:nvSpPr>
        <p:spPr bwMode="auto">
          <a:xfrm>
            <a:off x="7272560" y="3769157"/>
            <a:ext cx="576064" cy="108012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5" name="Levá složená závorka 54"/>
          <p:cNvSpPr/>
          <p:nvPr/>
        </p:nvSpPr>
        <p:spPr bwMode="auto">
          <a:xfrm>
            <a:off x="1753148" y="2905061"/>
            <a:ext cx="864096" cy="230425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6" name="Levá složená závorka 55"/>
          <p:cNvSpPr/>
          <p:nvPr/>
        </p:nvSpPr>
        <p:spPr bwMode="auto">
          <a:xfrm>
            <a:off x="1871960" y="5776164"/>
            <a:ext cx="704304" cy="58468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7920632" y="3146896"/>
            <a:ext cx="1584176" cy="38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variable</a:t>
            </a:r>
            <a:r>
              <a:rPr lang="cs-CZ" dirty="0" smtClean="0"/>
              <a:t> part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7945836" y="4129197"/>
            <a:ext cx="1368152" cy="3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fixed</a:t>
            </a:r>
            <a:r>
              <a:rPr lang="cs-CZ" dirty="0" smtClean="0"/>
              <a:t> part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312988" y="3866976"/>
            <a:ext cx="1512168" cy="38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605609" y="5883199"/>
            <a:ext cx="1287673" cy="38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structural</a:t>
            </a:r>
            <a:endParaRPr lang="cs-CZ" dirty="0"/>
          </a:p>
        </p:txBody>
      </p:sp>
      <p:grpSp>
        <p:nvGrpSpPr>
          <p:cNvPr id="61" name="Skupina 60"/>
          <p:cNvGrpSpPr/>
          <p:nvPr/>
        </p:nvGrpSpPr>
        <p:grpSpPr>
          <a:xfrm>
            <a:off x="5353548" y="4368197"/>
            <a:ext cx="838892" cy="340254"/>
            <a:chOff x="7992640" y="4427909"/>
            <a:chExt cx="838892" cy="340254"/>
          </a:xfrm>
        </p:grpSpPr>
        <p:sp>
          <p:nvSpPr>
            <p:cNvPr id="62" name="Zaoblený obdélník 61"/>
            <p:cNvSpPr/>
            <p:nvPr/>
          </p:nvSpPr>
          <p:spPr bwMode="auto">
            <a:xfrm>
              <a:off x="7992640" y="4427909"/>
              <a:ext cx="828092" cy="340254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10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63" name="TextovéPole 62"/>
            <p:cNvSpPr txBox="1"/>
            <p:nvPr/>
          </p:nvSpPr>
          <p:spPr>
            <a:xfrm>
              <a:off x="7992640" y="4439851"/>
              <a:ext cx="838892" cy="316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err="1" smtClean="0"/>
                <a:t>classes</a:t>
              </a:r>
              <a:endParaRPr lang="cs-CZ" sz="1400" dirty="0"/>
            </a:p>
          </p:txBody>
        </p:sp>
      </p:grpSp>
      <p:sp>
        <p:nvSpPr>
          <p:cNvPr id="64" name="Zaoblený obdélník 63"/>
          <p:cNvSpPr/>
          <p:nvPr/>
        </p:nvSpPr>
        <p:spPr bwMode="auto">
          <a:xfrm>
            <a:off x="4824288" y="5929397"/>
            <a:ext cx="828092" cy="340254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4860292" y="5956877"/>
            <a:ext cx="792088" cy="316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module</a:t>
            </a:r>
            <a:endParaRPr lang="cs-CZ" sz="1400" dirty="0"/>
          </a:p>
        </p:txBody>
      </p:sp>
      <p:sp>
        <p:nvSpPr>
          <p:cNvPr id="66" name="Zaoblený obdélník 65"/>
          <p:cNvSpPr/>
          <p:nvPr/>
        </p:nvSpPr>
        <p:spPr bwMode="auto">
          <a:xfrm>
            <a:off x="6155878" y="2484547"/>
            <a:ext cx="828092" cy="340254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6192440" y="2516684"/>
            <a:ext cx="792088" cy="316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module</a:t>
            </a:r>
            <a:endParaRPr lang="cs-CZ" sz="1400" dirty="0"/>
          </a:p>
        </p:txBody>
      </p:sp>
      <p:sp>
        <p:nvSpPr>
          <p:cNvPr id="68" name="Zaoblený obdélník 67"/>
          <p:cNvSpPr/>
          <p:nvPr/>
        </p:nvSpPr>
        <p:spPr bwMode="auto">
          <a:xfrm>
            <a:off x="5976416" y="5324733"/>
            <a:ext cx="838892" cy="340254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5976416" y="5334556"/>
            <a:ext cx="1008112" cy="316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interface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124810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Funk</a:t>
            </a:r>
            <a:r>
              <a:rPr lang="cs-CZ" sz="3200" dirty="0" smtClean="0"/>
              <a:t>ční verifikace - problémy</a:t>
            </a:r>
            <a:endParaRPr lang="cs-CZ" sz="3200" dirty="0"/>
          </a:p>
        </p:txBody>
      </p:sp>
      <p:sp>
        <p:nvSpPr>
          <p:cNvPr id="4" name="Ovál 3"/>
          <p:cNvSpPr/>
          <p:nvPr/>
        </p:nvSpPr>
        <p:spPr bwMode="auto">
          <a:xfrm>
            <a:off x="2304008" y="2339677"/>
            <a:ext cx="4608512" cy="2304256"/>
          </a:xfrm>
          <a:prstGeom prst="ellipse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Blesk 4"/>
          <p:cNvSpPr/>
          <p:nvPr/>
        </p:nvSpPr>
        <p:spPr bwMode="auto">
          <a:xfrm>
            <a:off x="3621897" y="2627554"/>
            <a:ext cx="216024" cy="18049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" name="Blesk 5"/>
          <p:cNvSpPr/>
          <p:nvPr/>
        </p:nvSpPr>
        <p:spPr bwMode="auto">
          <a:xfrm>
            <a:off x="3729909" y="3401556"/>
            <a:ext cx="216024" cy="18049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" name="Blesk 6"/>
          <p:cNvSpPr/>
          <p:nvPr/>
        </p:nvSpPr>
        <p:spPr bwMode="auto">
          <a:xfrm>
            <a:off x="4613460" y="2870203"/>
            <a:ext cx="216024" cy="18049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" name="Blesk 7"/>
          <p:cNvSpPr/>
          <p:nvPr/>
        </p:nvSpPr>
        <p:spPr bwMode="auto">
          <a:xfrm>
            <a:off x="4829484" y="3922897"/>
            <a:ext cx="216024" cy="18049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Blesk 8"/>
          <p:cNvSpPr/>
          <p:nvPr/>
        </p:nvSpPr>
        <p:spPr bwMode="auto">
          <a:xfrm>
            <a:off x="6120432" y="3401556"/>
            <a:ext cx="216024" cy="18049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" name="Blesk 9"/>
          <p:cNvSpPr/>
          <p:nvPr/>
        </p:nvSpPr>
        <p:spPr bwMode="auto">
          <a:xfrm>
            <a:off x="3168104" y="4004931"/>
            <a:ext cx="216024" cy="18049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Ovál 11"/>
          <p:cNvSpPr/>
          <p:nvPr/>
        </p:nvSpPr>
        <p:spPr bwMode="auto">
          <a:xfrm>
            <a:off x="2642836" y="3401556"/>
            <a:ext cx="165227" cy="180498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3" name="Přímá spojnice se šipkou 12"/>
          <p:cNvCxnSpPr>
            <a:endCxn id="12" idx="1"/>
          </p:cNvCxnSpPr>
          <p:nvPr/>
        </p:nvCxnSpPr>
        <p:spPr bwMode="auto">
          <a:xfrm>
            <a:off x="2015976" y="3078799"/>
            <a:ext cx="651057" cy="3491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Volný tvar 13"/>
          <p:cNvSpPr/>
          <p:nvPr/>
        </p:nvSpPr>
        <p:spPr>
          <a:xfrm>
            <a:off x="2767608" y="2676939"/>
            <a:ext cx="3133725" cy="1152960"/>
          </a:xfrm>
          <a:custGeom>
            <a:avLst/>
            <a:gdLst>
              <a:gd name="connsiteX0" fmla="*/ 0 w 3133725"/>
              <a:gd name="connsiteY0" fmla="*/ 771960 h 1152960"/>
              <a:gd name="connsiteX1" fmla="*/ 47625 w 3133725"/>
              <a:gd name="connsiteY1" fmla="*/ 743385 h 1152960"/>
              <a:gd name="connsiteX2" fmla="*/ 142875 w 3133725"/>
              <a:gd name="connsiteY2" fmla="*/ 676710 h 1152960"/>
              <a:gd name="connsiteX3" fmla="*/ 200025 w 3133725"/>
              <a:gd name="connsiteY3" fmla="*/ 686235 h 1152960"/>
              <a:gd name="connsiteX4" fmla="*/ 228600 w 3133725"/>
              <a:gd name="connsiteY4" fmla="*/ 695760 h 1152960"/>
              <a:gd name="connsiteX5" fmla="*/ 314325 w 3133725"/>
              <a:gd name="connsiteY5" fmla="*/ 714810 h 1152960"/>
              <a:gd name="connsiteX6" fmla="*/ 352425 w 3133725"/>
              <a:gd name="connsiteY6" fmla="*/ 771960 h 1152960"/>
              <a:gd name="connsiteX7" fmla="*/ 381000 w 3133725"/>
              <a:gd name="connsiteY7" fmla="*/ 791010 h 1152960"/>
              <a:gd name="connsiteX8" fmla="*/ 438150 w 3133725"/>
              <a:gd name="connsiteY8" fmla="*/ 810060 h 1152960"/>
              <a:gd name="connsiteX9" fmla="*/ 504825 w 3133725"/>
              <a:gd name="connsiteY9" fmla="*/ 829110 h 1152960"/>
              <a:gd name="connsiteX10" fmla="*/ 552450 w 3133725"/>
              <a:gd name="connsiteY10" fmla="*/ 791010 h 1152960"/>
              <a:gd name="connsiteX11" fmla="*/ 533400 w 3133725"/>
              <a:gd name="connsiteY11" fmla="*/ 724335 h 1152960"/>
              <a:gd name="connsiteX12" fmla="*/ 523875 w 3133725"/>
              <a:gd name="connsiteY12" fmla="*/ 686235 h 1152960"/>
              <a:gd name="connsiteX13" fmla="*/ 495300 w 3133725"/>
              <a:gd name="connsiteY13" fmla="*/ 667185 h 1152960"/>
              <a:gd name="connsiteX14" fmla="*/ 476250 w 3133725"/>
              <a:gd name="connsiteY14" fmla="*/ 629085 h 1152960"/>
              <a:gd name="connsiteX15" fmla="*/ 400050 w 3133725"/>
              <a:gd name="connsiteY15" fmla="*/ 629085 h 1152960"/>
              <a:gd name="connsiteX16" fmla="*/ 361950 w 3133725"/>
              <a:gd name="connsiteY16" fmla="*/ 638610 h 1152960"/>
              <a:gd name="connsiteX17" fmla="*/ 333375 w 3133725"/>
              <a:gd name="connsiteY17" fmla="*/ 667185 h 1152960"/>
              <a:gd name="connsiteX18" fmla="*/ 257175 w 3133725"/>
              <a:gd name="connsiteY18" fmla="*/ 667185 h 1152960"/>
              <a:gd name="connsiteX19" fmla="*/ 228600 w 3133725"/>
              <a:gd name="connsiteY19" fmla="*/ 648135 h 1152960"/>
              <a:gd name="connsiteX20" fmla="*/ 209550 w 3133725"/>
              <a:gd name="connsiteY20" fmla="*/ 619560 h 1152960"/>
              <a:gd name="connsiteX21" fmla="*/ 180975 w 3133725"/>
              <a:gd name="connsiteY21" fmla="*/ 590985 h 1152960"/>
              <a:gd name="connsiteX22" fmla="*/ 171450 w 3133725"/>
              <a:gd name="connsiteY22" fmla="*/ 562410 h 1152960"/>
              <a:gd name="connsiteX23" fmla="*/ 219075 w 3133725"/>
              <a:gd name="connsiteY23" fmla="*/ 467160 h 1152960"/>
              <a:gd name="connsiteX24" fmla="*/ 295275 w 3133725"/>
              <a:gd name="connsiteY24" fmla="*/ 457635 h 1152960"/>
              <a:gd name="connsiteX25" fmla="*/ 352425 w 3133725"/>
              <a:gd name="connsiteY25" fmla="*/ 476685 h 1152960"/>
              <a:gd name="connsiteX26" fmla="*/ 381000 w 3133725"/>
              <a:gd name="connsiteY26" fmla="*/ 486210 h 1152960"/>
              <a:gd name="connsiteX27" fmla="*/ 409575 w 3133725"/>
              <a:gd name="connsiteY27" fmla="*/ 505260 h 1152960"/>
              <a:gd name="connsiteX28" fmla="*/ 514350 w 3133725"/>
              <a:gd name="connsiteY28" fmla="*/ 524310 h 1152960"/>
              <a:gd name="connsiteX29" fmla="*/ 552450 w 3133725"/>
              <a:gd name="connsiteY29" fmla="*/ 610035 h 1152960"/>
              <a:gd name="connsiteX30" fmla="*/ 581025 w 3133725"/>
              <a:gd name="connsiteY30" fmla="*/ 619560 h 1152960"/>
              <a:gd name="connsiteX31" fmla="*/ 704850 w 3133725"/>
              <a:gd name="connsiteY31" fmla="*/ 648135 h 1152960"/>
              <a:gd name="connsiteX32" fmla="*/ 714375 w 3133725"/>
              <a:gd name="connsiteY32" fmla="*/ 676710 h 1152960"/>
              <a:gd name="connsiteX33" fmla="*/ 714375 w 3133725"/>
              <a:gd name="connsiteY33" fmla="*/ 810060 h 1152960"/>
              <a:gd name="connsiteX34" fmla="*/ 742950 w 3133725"/>
              <a:gd name="connsiteY34" fmla="*/ 838635 h 1152960"/>
              <a:gd name="connsiteX35" fmla="*/ 790575 w 3133725"/>
              <a:gd name="connsiteY35" fmla="*/ 857685 h 1152960"/>
              <a:gd name="connsiteX36" fmla="*/ 866775 w 3133725"/>
              <a:gd name="connsiteY36" fmla="*/ 867210 h 1152960"/>
              <a:gd name="connsiteX37" fmla="*/ 923925 w 3133725"/>
              <a:gd name="connsiteY37" fmla="*/ 886260 h 1152960"/>
              <a:gd name="connsiteX38" fmla="*/ 952500 w 3133725"/>
              <a:gd name="connsiteY38" fmla="*/ 895785 h 1152960"/>
              <a:gd name="connsiteX39" fmla="*/ 1009650 w 3133725"/>
              <a:gd name="connsiteY39" fmla="*/ 857685 h 1152960"/>
              <a:gd name="connsiteX40" fmla="*/ 1047750 w 3133725"/>
              <a:gd name="connsiteY40" fmla="*/ 800535 h 1152960"/>
              <a:gd name="connsiteX41" fmla="*/ 1133475 w 3133725"/>
              <a:gd name="connsiteY41" fmla="*/ 791010 h 1152960"/>
              <a:gd name="connsiteX42" fmla="*/ 1228725 w 3133725"/>
              <a:gd name="connsiteY42" fmla="*/ 752910 h 1152960"/>
              <a:gd name="connsiteX43" fmla="*/ 1285875 w 3133725"/>
              <a:gd name="connsiteY43" fmla="*/ 714810 h 1152960"/>
              <a:gd name="connsiteX44" fmla="*/ 1333500 w 3133725"/>
              <a:gd name="connsiteY44" fmla="*/ 733860 h 1152960"/>
              <a:gd name="connsiteX45" fmla="*/ 1390650 w 3133725"/>
              <a:gd name="connsiteY45" fmla="*/ 743385 h 1152960"/>
              <a:gd name="connsiteX46" fmla="*/ 1419225 w 3133725"/>
              <a:gd name="connsiteY46" fmla="*/ 752910 h 1152960"/>
              <a:gd name="connsiteX47" fmla="*/ 1438275 w 3133725"/>
              <a:gd name="connsiteY47" fmla="*/ 781485 h 1152960"/>
              <a:gd name="connsiteX48" fmla="*/ 1466850 w 3133725"/>
              <a:gd name="connsiteY48" fmla="*/ 857685 h 1152960"/>
              <a:gd name="connsiteX49" fmla="*/ 1495425 w 3133725"/>
              <a:gd name="connsiteY49" fmla="*/ 895785 h 1152960"/>
              <a:gd name="connsiteX50" fmla="*/ 1514475 w 3133725"/>
              <a:gd name="connsiteY50" fmla="*/ 971985 h 1152960"/>
              <a:gd name="connsiteX51" fmla="*/ 1571625 w 3133725"/>
              <a:gd name="connsiteY51" fmla="*/ 1000560 h 1152960"/>
              <a:gd name="connsiteX52" fmla="*/ 1619250 w 3133725"/>
              <a:gd name="connsiteY52" fmla="*/ 1057710 h 1152960"/>
              <a:gd name="connsiteX53" fmla="*/ 1657350 w 3133725"/>
              <a:gd name="connsiteY53" fmla="*/ 1152960 h 1152960"/>
              <a:gd name="connsiteX54" fmla="*/ 1685925 w 3133725"/>
              <a:gd name="connsiteY54" fmla="*/ 1143435 h 1152960"/>
              <a:gd name="connsiteX55" fmla="*/ 1752600 w 3133725"/>
              <a:gd name="connsiteY55" fmla="*/ 1095810 h 1152960"/>
              <a:gd name="connsiteX56" fmla="*/ 1771650 w 3133725"/>
              <a:gd name="connsiteY56" fmla="*/ 1038660 h 1152960"/>
              <a:gd name="connsiteX57" fmla="*/ 1790700 w 3133725"/>
              <a:gd name="connsiteY57" fmla="*/ 905310 h 1152960"/>
              <a:gd name="connsiteX58" fmla="*/ 1781175 w 3133725"/>
              <a:gd name="connsiteY58" fmla="*/ 867210 h 1152960"/>
              <a:gd name="connsiteX59" fmla="*/ 1771650 w 3133725"/>
              <a:gd name="connsiteY59" fmla="*/ 838635 h 1152960"/>
              <a:gd name="connsiteX60" fmla="*/ 1809750 w 3133725"/>
              <a:gd name="connsiteY60" fmla="*/ 686235 h 1152960"/>
              <a:gd name="connsiteX61" fmla="*/ 1819275 w 3133725"/>
              <a:gd name="connsiteY61" fmla="*/ 657660 h 1152960"/>
              <a:gd name="connsiteX62" fmla="*/ 1828800 w 3133725"/>
              <a:gd name="connsiteY62" fmla="*/ 629085 h 1152960"/>
              <a:gd name="connsiteX63" fmla="*/ 1866900 w 3133725"/>
              <a:gd name="connsiteY63" fmla="*/ 600510 h 1152960"/>
              <a:gd name="connsiteX64" fmla="*/ 1924050 w 3133725"/>
              <a:gd name="connsiteY64" fmla="*/ 552885 h 1152960"/>
              <a:gd name="connsiteX65" fmla="*/ 1943100 w 3133725"/>
              <a:gd name="connsiteY65" fmla="*/ 524310 h 1152960"/>
              <a:gd name="connsiteX66" fmla="*/ 1895475 w 3133725"/>
              <a:gd name="connsiteY66" fmla="*/ 457635 h 1152960"/>
              <a:gd name="connsiteX67" fmla="*/ 1857375 w 3133725"/>
              <a:gd name="connsiteY67" fmla="*/ 400485 h 1152960"/>
              <a:gd name="connsiteX68" fmla="*/ 1895475 w 3133725"/>
              <a:gd name="connsiteY68" fmla="*/ 362385 h 1152960"/>
              <a:gd name="connsiteX69" fmla="*/ 1962150 w 3133725"/>
              <a:gd name="connsiteY69" fmla="*/ 295710 h 1152960"/>
              <a:gd name="connsiteX70" fmla="*/ 1990725 w 3133725"/>
              <a:gd name="connsiteY70" fmla="*/ 229035 h 1152960"/>
              <a:gd name="connsiteX71" fmla="*/ 2028825 w 3133725"/>
              <a:gd name="connsiteY71" fmla="*/ 171885 h 1152960"/>
              <a:gd name="connsiteX72" fmla="*/ 2057400 w 3133725"/>
              <a:gd name="connsiteY72" fmla="*/ 114735 h 1152960"/>
              <a:gd name="connsiteX73" fmla="*/ 2085975 w 3133725"/>
              <a:gd name="connsiteY73" fmla="*/ 86160 h 1152960"/>
              <a:gd name="connsiteX74" fmla="*/ 2124075 w 3133725"/>
              <a:gd name="connsiteY74" fmla="*/ 29010 h 1152960"/>
              <a:gd name="connsiteX75" fmla="*/ 2200275 w 3133725"/>
              <a:gd name="connsiteY75" fmla="*/ 19485 h 1152960"/>
              <a:gd name="connsiteX76" fmla="*/ 2333625 w 3133725"/>
              <a:gd name="connsiteY76" fmla="*/ 9960 h 1152960"/>
              <a:gd name="connsiteX77" fmla="*/ 2371725 w 3133725"/>
              <a:gd name="connsiteY77" fmla="*/ 114735 h 1152960"/>
              <a:gd name="connsiteX78" fmla="*/ 2409825 w 3133725"/>
              <a:gd name="connsiteY78" fmla="*/ 171885 h 1152960"/>
              <a:gd name="connsiteX79" fmla="*/ 2419350 w 3133725"/>
              <a:gd name="connsiteY79" fmla="*/ 238560 h 1152960"/>
              <a:gd name="connsiteX80" fmla="*/ 2447925 w 3133725"/>
              <a:gd name="connsiteY80" fmla="*/ 276660 h 1152960"/>
              <a:gd name="connsiteX81" fmla="*/ 2428875 w 3133725"/>
              <a:gd name="connsiteY81" fmla="*/ 371910 h 1152960"/>
              <a:gd name="connsiteX82" fmla="*/ 2400300 w 3133725"/>
              <a:gd name="connsiteY82" fmla="*/ 419535 h 1152960"/>
              <a:gd name="connsiteX83" fmla="*/ 2381250 w 3133725"/>
              <a:gd name="connsiteY83" fmla="*/ 476685 h 1152960"/>
              <a:gd name="connsiteX84" fmla="*/ 2352675 w 3133725"/>
              <a:gd name="connsiteY84" fmla="*/ 533835 h 1152960"/>
              <a:gd name="connsiteX85" fmla="*/ 2362200 w 3133725"/>
              <a:gd name="connsiteY85" fmla="*/ 571935 h 1152960"/>
              <a:gd name="connsiteX86" fmla="*/ 2371725 w 3133725"/>
              <a:gd name="connsiteY86" fmla="*/ 619560 h 1152960"/>
              <a:gd name="connsiteX87" fmla="*/ 2390775 w 3133725"/>
              <a:gd name="connsiteY87" fmla="*/ 657660 h 1152960"/>
              <a:gd name="connsiteX88" fmla="*/ 2438400 w 3133725"/>
              <a:gd name="connsiteY88" fmla="*/ 667185 h 1152960"/>
              <a:gd name="connsiteX89" fmla="*/ 2476500 w 3133725"/>
              <a:gd name="connsiteY89" fmla="*/ 724335 h 1152960"/>
              <a:gd name="connsiteX90" fmla="*/ 2495550 w 3133725"/>
              <a:gd name="connsiteY90" fmla="*/ 810060 h 1152960"/>
              <a:gd name="connsiteX91" fmla="*/ 2562225 w 3133725"/>
              <a:gd name="connsiteY91" fmla="*/ 867210 h 1152960"/>
              <a:gd name="connsiteX92" fmla="*/ 2571750 w 3133725"/>
              <a:gd name="connsiteY92" fmla="*/ 971985 h 1152960"/>
              <a:gd name="connsiteX93" fmla="*/ 2600325 w 3133725"/>
              <a:gd name="connsiteY93" fmla="*/ 991035 h 1152960"/>
              <a:gd name="connsiteX94" fmla="*/ 2657475 w 3133725"/>
              <a:gd name="connsiteY94" fmla="*/ 1029135 h 1152960"/>
              <a:gd name="connsiteX95" fmla="*/ 2714625 w 3133725"/>
              <a:gd name="connsiteY95" fmla="*/ 1019610 h 1152960"/>
              <a:gd name="connsiteX96" fmla="*/ 2733675 w 3133725"/>
              <a:gd name="connsiteY96" fmla="*/ 962460 h 1152960"/>
              <a:gd name="connsiteX97" fmla="*/ 2752725 w 3133725"/>
              <a:gd name="connsiteY97" fmla="*/ 924360 h 1152960"/>
              <a:gd name="connsiteX98" fmla="*/ 2781300 w 3133725"/>
              <a:gd name="connsiteY98" fmla="*/ 914835 h 1152960"/>
              <a:gd name="connsiteX99" fmla="*/ 2790825 w 3133725"/>
              <a:gd name="connsiteY99" fmla="*/ 886260 h 1152960"/>
              <a:gd name="connsiteX100" fmla="*/ 2762250 w 3133725"/>
              <a:gd name="connsiteY100" fmla="*/ 800535 h 1152960"/>
              <a:gd name="connsiteX101" fmla="*/ 2809875 w 3133725"/>
              <a:gd name="connsiteY101" fmla="*/ 743385 h 1152960"/>
              <a:gd name="connsiteX102" fmla="*/ 2847975 w 3133725"/>
              <a:gd name="connsiteY102" fmla="*/ 667185 h 1152960"/>
              <a:gd name="connsiteX103" fmla="*/ 2886075 w 3133725"/>
              <a:gd name="connsiteY103" fmla="*/ 648135 h 1152960"/>
              <a:gd name="connsiteX104" fmla="*/ 2895600 w 3133725"/>
              <a:gd name="connsiteY104" fmla="*/ 619560 h 1152960"/>
              <a:gd name="connsiteX105" fmla="*/ 2990850 w 3133725"/>
              <a:gd name="connsiteY105" fmla="*/ 533835 h 1152960"/>
              <a:gd name="connsiteX106" fmla="*/ 3019425 w 3133725"/>
              <a:gd name="connsiteY106" fmla="*/ 438585 h 1152960"/>
              <a:gd name="connsiteX107" fmla="*/ 3038475 w 3133725"/>
              <a:gd name="connsiteY107" fmla="*/ 410010 h 1152960"/>
              <a:gd name="connsiteX108" fmla="*/ 3067050 w 3133725"/>
              <a:gd name="connsiteY108" fmla="*/ 314760 h 1152960"/>
              <a:gd name="connsiteX109" fmla="*/ 3133725 w 3133725"/>
              <a:gd name="connsiteY109" fmla="*/ 286185 h 115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3133725" h="1152960">
                <a:moveTo>
                  <a:pt x="0" y="771960"/>
                </a:moveTo>
                <a:cubicBezTo>
                  <a:pt x="15875" y="762435"/>
                  <a:pt x="32221" y="753654"/>
                  <a:pt x="47625" y="743385"/>
                </a:cubicBezTo>
                <a:cubicBezTo>
                  <a:pt x="79872" y="721887"/>
                  <a:pt x="106587" y="690318"/>
                  <a:pt x="142875" y="676710"/>
                </a:cubicBezTo>
                <a:cubicBezTo>
                  <a:pt x="160958" y="669929"/>
                  <a:pt x="181172" y="682045"/>
                  <a:pt x="200025" y="686235"/>
                </a:cubicBezTo>
                <a:cubicBezTo>
                  <a:pt x="209826" y="688413"/>
                  <a:pt x="218799" y="693582"/>
                  <a:pt x="228600" y="695760"/>
                </a:cubicBezTo>
                <a:cubicBezTo>
                  <a:pt x="329180" y="718111"/>
                  <a:pt x="249999" y="693368"/>
                  <a:pt x="314325" y="714810"/>
                </a:cubicBezTo>
                <a:cubicBezTo>
                  <a:pt x="327025" y="733860"/>
                  <a:pt x="333375" y="759260"/>
                  <a:pt x="352425" y="771960"/>
                </a:cubicBezTo>
                <a:cubicBezTo>
                  <a:pt x="361950" y="778310"/>
                  <a:pt x="370539" y="786361"/>
                  <a:pt x="381000" y="791010"/>
                </a:cubicBezTo>
                <a:cubicBezTo>
                  <a:pt x="399350" y="799165"/>
                  <a:pt x="419100" y="803710"/>
                  <a:pt x="438150" y="810060"/>
                </a:cubicBezTo>
                <a:cubicBezTo>
                  <a:pt x="479144" y="823725"/>
                  <a:pt x="456985" y="817150"/>
                  <a:pt x="504825" y="829110"/>
                </a:cubicBezTo>
                <a:cubicBezTo>
                  <a:pt x="526446" y="821903"/>
                  <a:pt x="548142" y="821169"/>
                  <a:pt x="552450" y="791010"/>
                </a:cubicBezTo>
                <a:cubicBezTo>
                  <a:pt x="553868" y="781084"/>
                  <a:pt x="536804" y="736250"/>
                  <a:pt x="533400" y="724335"/>
                </a:cubicBezTo>
                <a:cubicBezTo>
                  <a:pt x="529804" y="711748"/>
                  <a:pt x="531137" y="697127"/>
                  <a:pt x="523875" y="686235"/>
                </a:cubicBezTo>
                <a:cubicBezTo>
                  <a:pt x="517525" y="676710"/>
                  <a:pt x="504825" y="673535"/>
                  <a:pt x="495300" y="667185"/>
                </a:cubicBezTo>
                <a:cubicBezTo>
                  <a:pt x="488950" y="654485"/>
                  <a:pt x="485340" y="639993"/>
                  <a:pt x="476250" y="629085"/>
                </a:cubicBezTo>
                <a:cubicBezTo>
                  <a:pt x="446640" y="593553"/>
                  <a:pt x="438601" y="616235"/>
                  <a:pt x="400050" y="629085"/>
                </a:cubicBezTo>
                <a:cubicBezTo>
                  <a:pt x="387631" y="633225"/>
                  <a:pt x="374650" y="635435"/>
                  <a:pt x="361950" y="638610"/>
                </a:cubicBezTo>
                <a:cubicBezTo>
                  <a:pt x="352425" y="648135"/>
                  <a:pt x="344583" y="659713"/>
                  <a:pt x="333375" y="667185"/>
                </a:cubicBezTo>
                <a:cubicBezTo>
                  <a:pt x="306339" y="685209"/>
                  <a:pt x="287399" y="673230"/>
                  <a:pt x="257175" y="667185"/>
                </a:cubicBezTo>
                <a:cubicBezTo>
                  <a:pt x="247650" y="660835"/>
                  <a:pt x="236695" y="656230"/>
                  <a:pt x="228600" y="648135"/>
                </a:cubicBezTo>
                <a:cubicBezTo>
                  <a:pt x="220505" y="640040"/>
                  <a:pt x="216879" y="628354"/>
                  <a:pt x="209550" y="619560"/>
                </a:cubicBezTo>
                <a:cubicBezTo>
                  <a:pt x="200926" y="609212"/>
                  <a:pt x="190500" y="600510"/>
                  <a:pt x="180975" y="590985"/>
                </a:cubicBezTo>
                <a:cubicBezTo>
                  <a:pt x="177800" y="581460"/>
                  <a:pt x="171450" y="572450"/>
                  <a:pt x="171450" y="562410"/>
                </a:cubicBezTo>
                <a:cubicBezTo>
                  <a:pt x="171450" y="539646"/>
                  <a:pt x="200084" y="469534"/>
                  <a:pt x="219075" y="467160"/>
                </a:cubicBezTo>
                <a:lnTo>
                  <a:pt x="295275" y="457635"/>
                </a:lnTo>
                <a:lnTo>
                  <a:pt x="352425" y="476685"/>
                </a:lnTo>
                <a:cubicBezTo>
                  <a:pt x="361950" y="479860"/>
                  <a:pt x="372646" y="480641"/>
                  <a:pt x="381000" y="486210"/>
                </a:cubicBezTo>
                <a:cubicBezTo>
                  <a:pt x="390525" y="492560"/>
                  <a:pt x="398856" y="501240"/>
                  <a:pt x="409575" y="505260"/>
                </a:cubicBezTo>
                <a:cubicBezTo>
                  <a:pt x="420225" y="509254"/>
                  <a:pt x="507931" y="523240"/>
                  <a:pt x="514350" y="524310"/>
                </a:cubicBezTo>
                <a:cubicBezTo>
                  <a:pt x="602981" y="612941"/>
                  <a:pt x="474187" y="473074"/>
                  <a:pt x="552450" y="610035"/>
                </a:cubicBezTo>
                <a:cubicBezTo>
                  <a:pt x="557431" y="618752"/>
                  <a:pt x="571797" y="615605"/>
                  <a:pt x="581025" y="619560"/>
                </a:cubicBezTo>
                <a:cubicBezTo>
                  <a:pt x="659199" y="653063"/>
                  <a:pt x="575939" y="633812"/>
                  <a:pt x="704850" y="648135"/>
                </a:cubicBezTo>
                <a:cubicBezTo>
                  <a:pt x="708025" y="657660"/>
                  <a:pt x="714375" y="666670"/>
                  <a:pt x="714375" y="676710"/>
                </a:cubicBezTo>
                <a:cubicBezTo>
                  <a:pt x="714375" y="730636"/>
                  <a:pt x="691648" y="758924"/>
                  <a:pt x="714375" y="810060"/>
                </a:cubicBezTo>
                <a:cubicBezTo>
                  <a:pt x="719846" y="822369"/>
                  <a:pt x="731527" y="831496"/>
                  <a:pt x="742950" y="838635"/>
                </a:cubicBezTo>
                <a:cubicBezTo>
                  <a:pt x="757449" y="847697"/>
                  <a:pt x="773915" y="853840"/>
                  <a:pt x="790575" y="857685"/>
                </a:cubicBezTo>
                <a:cubicBezTo>
                  <a:pt x="815517" y="863441"/>
                  <a:pt x="841375" y="864035"/>
                  <a:pt x="866775" y="867210"/>
                </a:cubicBezTo>
                <a:lnTo>
                  <a:pt x="923925" y="886260"/>
                </a:lnTo>
                <a:lnTo>
                  <a:pt x="952500" y="895785"/>
                </a:lnTo>
                <a:cubicBezTo>
                  <a:pt x="985877" y="884659"/>
                  <a:pt x="984678" y="889792"/>
                  <a:pt x="1009650" y="857685"/>
                </a:cubicBezTo>
                <a:cubicBezTo>
                  <a:pt x="1023706" y="839613"/>
                  <a:pt x="1024995" y="803063"/>
                  <a:pt x="1047750" y="800535"/>
                </a:cubicBezTo>
                <a:lnTo>
                  <a:pt x="1133475" y="791010"/>
                </a:lnTo>
                <a:cubicBezTo>
                  <a:pt x="1174365" y="777380"/>
                  <a:pt x="1193687" y="773933"/>
                  <a:pt x="1228725" y="752910"/>
                </a:cubicBezTo>
                <a:cubicBezTo>
                  <a:pt x="1248358" y="741130"/>
                  <a:pt x="1285875" y="714810"/>
                  <a:pt x="1285875" y="714810"/>
                </a:cubicBezTo>
                <a:cubicBezTo>
                  <a:pt x="1301750" y="721160"/>
                  <a:pt x="1317005" y="729361"/>
                  <a:pt x="1333500" y="733860"/>
                </a:cubicBezTo>
                <a:cubicBezTo>
                  <a:pt x="1352132" y="738942"/>
                  <a:pt x="1371797" y="739195"/>
                  <a:pt x="1390650" y="743385"/>
                </a:cubicBezTo>
                <a:cubicBezTo>
                  <a:pt x="1400451" y="745563"/>
                  <a:pt x="1409700" y="749735"/>
                  <a:pt x="1419225" y="752910"/>
                </a:cubicBezTo>
                <a:cubicBezTo>
                  <a:pt x="1425575" y="762435"/>
                  <a:pt x="1433155" y="771246"/>
                  <a:pt x="1438275" y="781485"/>
                </a:cubicBezTo>
                <a:cubicBezTo>
                  <a:pt x="1481049" y="867034"/>
                  <a:pt x="1396657" y="731338"/>
                  <a:pt x="1466850" y="857685"/>
                </a:cubicBezTo>
                <a:cubicBezTo>
                  <a:pt x="1474560" y="871562"/>
                  <a:pt x="1485900" y="883085"/>
                  <a:pt x="1495425" y="895785"/>
                </a:cubicBezTo>
                <a:cubicBezTo>
                  <a:pt x="1495899" y="898157"/>
                  <a:pt x="1506665" y="962222"/>
                  <a:pt x="1514475" y="971985"/>
                </a:cubicBezTo>
                <a:cubicBezTo>
                  <a:pt x="1527904" y="988771"/>
                  <a:pt x="1552801" y="994285"/>
                  <a:pt x="1571625" y="1000560"/>
                </a:cubicBezTo>
                <a:cubicBezTo>
                  <a:pt x="1582288" y="1011223"/>
                  <a:pt x="1614830" y="1040029"/>
                  <a:pt x="1619250" y="1057710"/>
                </a:cubicBezTo>
                <a:cubicBezTo>
                  <a:pt x="1644384" y="1158247"/>
                  <a:pt x="1596436" y="1132655"/>
                  <a:pt x="1657350" y="1152960"/>
                </a:cubicBezTo>
                <a:cubicBezTo>
                  <a:pt x="1666875" y="1149785"/>
                  <a:pt x="1676945" y="1147925"/>
                  <a:pt x="1685925" y="1143435"/>
                </a:cubicBezTo>
                <a:cubicBezTo>
                  <a:pt x="1699853" y="1136471"/>
                  <a:pt x="1743971" y="1102282"/>
                  <a:pt x="1752600" y="1095810"/>
                </a:cubicBezTo>
                <a:cubicBezTo>
                  <a:pt x="1758950" y="1076760"/>
                  <a:pt x="1769652" y="1058641"/>
                  <a:pt x="1771650" y="1038660"/>
                </a:cubicBezTo>
                <a:cubicBezTo>
                  <a:pt x="1782478" y="930384"/>
                  <a:pt x="1773436" y="974366"/>
                  <a:pt x="1790700" y="905310"/>
                </a:cubicBezTo>
                <a:cubicBezTo>
                  <a:pt x="1787525" y="892610"/>
                  <a:pt x="1784771" y="879797"/>
                  <a:pt x="1781175" y="867210"/>
                </a:cubicBezTo>
                <a:cubicBezTo>
                  <a:pt x="1778417" y="857556"/>
                  <a:pt x="1770880" y="848646"/>
                  <a:pt x="1771650" y="838635"/>
                </a:cubicBezTo>
                <a:cubicBezTo>
                  <a:pt x="1776248" y="778866"/>
                  <a:pt x="1791866" y="739886"/>
                  <a:pt x="1809750" y="686235"/>
                </a:cubicBezTo>
                <a:lnTo>
                  <a:pt x="1819275" y="657660"/>
                </a:lnTo>
                <a:cubicBezTo>
                  <a:pt x="1822450" y="648135"/>
                  <a:pt x="1820768" y="635109"/>
                  <a:pt x="1828800" y="629085"/>
                </a:cubicBezTo>
                <a:cubicBezTo>
                  <a:pt x="1841500" y="619560"/>
                  <a:pt x="1855675" y="611735"/>
                  <a:pt x="1866900" y="600510"/>
                </a:cubicBezTo>
                <a:cubicBezTo>
                  <a:pt x="1918799" y="548611"/>
                  <a:pt x="1869473" y="571077"/>
                  <a:pt x="1924050" y="552885"/>
                </a:cubicBezTo>
                <a:cubicBezTo>
                  <a:pt x="1930400" y="543360"/>
                  <a:pt x="1943100" y="535758"/>
                  <a:pt x="1943100" y="524310"/>
                </a:cubicBezTo>
                <a:cubicBezTo>
                  <a:pt x="1943100" y="494770"/>
                  <a:pt x="1910303" y="476699"/>
                  <a:pt x="1895475" y="457635"/>
                </a:cubicBezTo>
                <a:cubicBezTo>
                  <a:pt x="1881419" y="439563"/>
                  <a:pt x="1857375" y="400485"/>
                  <a:pt x="1857375" y="400485"/>
                </a:cubicBezTo>
                <a:cubicBezTo>
                  <a:pt x="1882775" y="324285"/>
                  <a:pt x="1844675" y="413185"/>
                  <a:pt x="1895475" y="362385"/>
                </a:cubicBezTo>
                <a:cubicBezTo>
                  <a:pt x="1971896" y="285964"/>
                  <a:pt x="1897492" y="317263"/>
                  <a:pt x="1962150" y="295710"/>
                </a:cubicBezTo>
                <a:cubicBezTo>
                  <a:pt x="2031491" y="191699"/>
                  <a:pt x="1929218" y="352050"/>
                  <a:pt x="1990725" y="229035"/>
                </a:cubicBezTo>
                <a:cubicBezTo>
                  <a:pt x="2000964" y="208557"/>
                  <a:pt x="2021585" y="193605"/>
                  <a:pt x="2028825" y="171885"/>
                </a:cubicBezTo>
                <a:cubicBezTo>
                  <a:pt x="2038371" y="143246"/>
                  <a:pt x="2036884" y="139354"/>
                  <a:pt x="2057400" y="114735"/>
                </a:cubicBezTo>
                <a:cubicBezTo>
                  <a:pt x="2066024" y="104387"/>
                  <a:pt x="2077705" y="96793"/>
                  <a:pt x="2085975" y="86160"/>
                </a:cubicBezTo>
                <a:cubicBezTo>
                  <a:pt x="2100031" y="68088"/>
                  <a:pt x="2101357" y="31850"/>
                  <a:pt x="2124075" y="29010"/>
                </a:cubicBezTo>
                <a:lnTo>
                  <a:pt x="2200275" y="19485"/>
                </a:lnTo>
                <a:cubicBezTo>
                  <a:pt x="2281709" y="-7660"/>
                  <a:pt x="2237500" y="-2056"/>
                  <a:pt x="2333625" y="9960"/>
                </a:cubicBezTo>
                <a:cubicBezTo>
                  <a:pt x="2397321" y="73656"/>
                  <a:pt x="2328186" y="-7175"/>
                  <a:pt x="2371725" y="114735"/>
                </a:cubicBezTo>
                <a:cubicBezTo>
                  <a:pt x="2379426" y="136296"/>
                  <a:pt x="2409825" y="171885"/>
                  <a:pt x="2409825" y="171885"/>
                </a:cubicBezTo>
                <a:cubicBezTo>
                  <a:pt x="2413000" y="194110"/>
                  <a:pt x="2411678" y="217461"/>
                  <a:pt x="2419350" y="238560"/>
                </a:cubicBezTo>
                <a:cubicBezTo>
                  <a:pt x="2424775" y="253479"/>
                  <a:pt x="2445085" y="261041"/>
                  <a:pt x="2447925" y="276660"/>
                </a:cubicBezTo>
                <a:cubicBezTo>
                  <a:pt x="2450265" y="289531"/>
                  <a:pt x="2439558" y="350543"/>
                  <a:pt x="2428875" y="371910"/>
                </a:cubicBezTo>
                <a:cubicBezTo>
                  <a:pt x="2420596" y="388469"/>
                  <a:pt x="2407961" y="402681"/>
                  <a:pt x="2400300" y="419535"/>
                </a:cubicBezTo>
                <a:cubicBezTo>
                  <a:pt x="2391991" y="437816"/>
                  <a:pt x="2392389" y="459977"/>
                  <a:pt x="2381250" y="476685"/>
                </a:cubicBezTo>
                <a:cubicBezTo>
                  <a:pt x="2356631" y="513614"/>
                  <a:pt x="2365820" y="494400"/>
                  <a:pt x="2352675" y="533835"/>
                </a:cubicBezTo>
                <a:cubicBezTo>
                  <a:pt x="2355850" y="546535"/>
                  <a:pt x="2359360" y="559156"/>
                  <a:pt x="2362200" y="571935"/>
                </a:cubicBezTo>
                <a:cubicBezTo>
                  <a:pt x="2365712" y="587739"/>
                  <a:pt x="2366605" y="604201"/>
                  <a:pt x="2371725" y="619560"/>
                </a:cubicBezTo>
                <a:cubicBezTo>
                  <a:pt x="2376215" y="633030"/>
                  <a:pt x="2379221" y="649407"/>
                  <a:pt x="2390775" y="657660"/>
                </a:cubicBezTo>
                <a:cubicBezTo>
                  <a:pt x="2403949" y="667070"/>
                  <a:pt x="2422525" y="664010"/>
                  <a:pt x="2438400" y="667185"/>
                </a:cubicBezTo>
                <a:cubicBezTo>
                  <a:pt x="2465746" y="776568"/>
                  <a:pt x="2423877" y="645400"/>
                  <a:pt x="2476500" y="724335"/>
                </a:cubicBezTo>
                <a:cubicBezTo>
                  <a:pt x="2482154" y="732816"/>
                  <a:pt x="2493101" y="805652"/>
                  <a:pt x="2495550" y="810060"/>
                </a:cubicBezTo>
                <a:cubicBezTo>
                  <a:pt x="2509137" y="834516"/>
                  <a:pt x="2539490" y="852053"/>
                  <a:pt x="2562225" y="867210"/>
                </a:cubicBezTo>
                <a:cubicBezTo>
                  <a:pt x="2565400" y="902135"/>
                  <a:pt x="2561437" y="938467"/>
                  <a:pt x="2571750" y="971985"/>
                </a:cubicBezTo>
                <a:cubicBezTo>
                  <a:pt x="2575117" y="982926"/>
                  <a:pt x="2593174" y="982096"/>
                  <a:pt x="2600325" y="991035"/>
                </a:cubicBezTo>
                <a:cubicBezTo>
                  <a:pt x="2639377" y="1039850"/>
                  <a:pt x="2560649" y="1009770"/>
                  <a:pt x="2657475" y="1029135"/>
                </a:cubicBezTo>
                <a:cubicBezTo>
                  <a:pt x="2676525" y="1025960"/>
                  <a:pt x="2700091" y="1032328"/>
                  <a:pt x="2714625" y="1019610"/>
                </a:cubicBezTo>
                <a:cubicBezTo>
                  <a:pt x="2729737" y="1006387"/>
                  <a:pt x="2724695" y="980421"/>
                  <a:pt x="2733675" y="962460"/>
                </a:cubicBezTo>
                <a:cubicBezTo>
                  <a:pt x="2740025" y="949760"/>
                  <a:pt x="2742685" y="934400"/>
                  <a:pt x="2752725" y="924360"/>
                </a:cubicBezTo>
                <a:cubicBezTo>
                  <a:pt x="2759825" y="917260"/>
                  <a:pt x="2771775" y="918010"/>
                  <a:pt x="2781300" y="914835"/>
                </a:cubicBezTo>
                <a:cubicBezTo>
                  <a:pt x="2784475" y="905310"/>
                  <a:pt x="2790825" y="896300"/>
                  <a:pt x="2790825" y="886260"/>
                </a:cubicBezTo>
                <a:cubicBezTo>
                  <a:pt x="2790825" y="849331"/>
                  <a:pt x="2777744" y="831523"/>
                  <a:pt x="2762250" y="800535"/>
                </a:cubicBezTo>
                <a:cubicBezTo>
                  <a:pt x="2786436" y="776349"/>
                  <a:pt x="2793962" y="772559"/>
                  <a:pt x="2809875" y="743385"/>
                </a:cubicBezTo>
                <a:cubicBezTo>
                  <a:pt x="2823473" y="718454"/>
                  <a:pt x="2822575" y="679885"/>
                  <a:pt x="2847975" y="667185"/>
                </a:cubicBezTo>
                <a:lnTo>
                  <a:pt x="2886075" y="648135"/>
                </a:lnTo>
                <a:cubicBezTo>
                  <a:pt x="2889250" y="638610"/>
                  <a:pt x="2889328" y="627400"/>
                  <a:pt x="2895600" y="619560"/>
                </a:cubicBezTo>
                <a:cubicBezTo>
                  <a:pt x="2938326" y="566153"/>
                  <a:pt x="2947794" y="562539"/>
                  <a:pt x="2990850" y="533835"/>
                </a:cubicBezTo>
                <a:cubicBezTo>
                  <a:pt x="3033718" y="469533"/>
                  <a:pt x="2985993" y="550024"/>
                  <a:pt x="3019425" y="438585"/>
                </a:cubicBezTo>
                <a:cubicBezTo>
                  <a:pt x="3022714" y="427620"/>
                  <a:pt x="3032125" y="419535"/>
                  <a:pt x="3038475" y="410010"/>
                </a:cubicBezTo>
                <a:cubicBezTo>
                  <a:pt x="3041875" y="396408"/>
                  <a:pt x="3060726" y="316868"/>
                  <a:pt x="3067050" y="314760"/>
                </a:cubicBezTo>
                <a:cubicBezTo>
                  <a:pt x="3128460" y="294290"/>
                  <a:pt x="3110001" y="309909"/>
                  <a:pt x="3133725" y="286185"/>
                </a:cubicBezTo>
              </a:path>
            </a:pathLst>
          </a:custGeom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2786658" y="2601174"/>
            <a:ext cx="2752725" cy="1809750"/>
          </a:xfrm>
          <a:custGeom>
            <a:avLst/>
            <a:gdLst>
              <a:gd name="connsiteX0" fmla="*/ 0 w 2752725"/>
              <a:gd name="connsiteY0" fmla="*/ 895350 h 1809750"/>
              <a:gd name="connsiteX1" fmla="*/ 47625 w 2752725"/>
              <a:gd name="connsiteY1" fmla="*/ 952500 h 1809750"/>
              <a:gd name="connsiteX2" fmla="*/ 123825 w 2752725"/>
              <a:gd name="connsiteY2" fmla="*/ 1019175 h 1809750"/>
              <a:gd name="connsiteX3" fmla="*/ 114300 w 2752725"/>
              <a:gd name="connsiteY3" fmla="*/ 1047750 h 1809750"/>
              <a:gd name="connsiteX4" fmla="*/ 66675 w 2752725"/>
              <a:gd name="connsiteY4" fmla="*/ 1095375 h 1809750"/>
              <a:gd name="connsiteX5" fmla="*/ 76200 w 2752725"/>
              <a:gd name="connsiteY5" fmla="*/ 1123950 h 1809750"/>
              <a:gd name="connsiteX6" fmla="*/ 133350 w 2752725"/>
              <a:gd name="connsiteY6" fmla="*/ 1162050 h 1809750"/>
              <a:gd name="connsiteX7" fmla="*/ 314325 w 2752725"/>
              <a:gd name="connsiteY7" fmla="*/ 1162050 h 1809750"/>
              <a:gd name="connsiteX8" fmla="*/ 323850 w 2752725"/>
              <a:gd name="connsiteY8" fmla="*/ 1190625 h 1809750"/>
              <a:gd name="connsiteX9" fmla="*/ 438150 w 2752725"/>
              <a:gd name="connsiteY9" fmla="*/ 1181100 h 1809750"/>
              <a:gd name="connsiteX10" fmla="*/ 466725 w 2752725"/>
              <a:gd name="connsiteY10" fmla="*/ 1171575 h 1809750"/>
              <a:gd name="connsiteX11" fmla="*/ 504825 w 2752725"/>
              <a:gd name="connsiteY11" fmla="*/ 1181100 h 1809750"/>
              <a:gd name="connsiteX12" fmla="*/ 561975 w 2752725"/>
              <a:gd name="connsiteY12" fmla="*/ 1171575 h 1809750"/>
              <a:gd name="connsiteX13" fmla="*/ 542925 w 2752725"/>
              <a:gd name="connsiteY13" fmla="*/ 1143000 h 1809750"/>
              <a:gd name="connsiteX14" fmla="*/ 533400 w 2752725"/>
              <a:gd name="connsiteY14" fmla="*/ 1114425 h 1809750"/>
              <a:gd name="connsiteX15" fmla="*/ 466725 w 2752725"/>
              <a:gd name="connsiteY15" fmla="*/ 1038225 h 1809750"/>
              <a:gd name="connsiteX16" fmla="*/ 438150 w 2752725"/>
              <a:gd name="connsiteY16" fmla="*/ 981075 h 1809750"/>
              <a:gd name="connsiteX17" fmla="*/ 457200 w 2752725"/>
              <a:gd name="connsiteY17" fmla="*/ 885825 h 1809750"/>
              <a:gd name="connsiteX18" fmla="*/ 476250 w 2752725"/>
              <a:gd name="connsiteY18" fmla="*/ 857250 h 1809750"/>
              <a:gd name="connsiteX19" fmla="*/ 485775 w 2752725"/>
              <a:gd name="connsiteY19" fmla="*/ 819150 h 1809750"/>
              <a:gd name="connsiteX20" fmla="*/ 495300 w 2752725"/>
              <a:gd name="connsiteY20" fmla="*/ 790575 h 1809750"/>
              <a:gd name="connsiteX21" fmla="*/ 504825 w 2752725"/>
              <a:gd name="connsiteY21" fmla="*/ 657225 h 1809750"/>
              <a:gd name="connsiteX22" fmla="*/ 514350 w 2752725"/>
              <a:gd name="connsiteY22" fmla="*/ 628650 h 1809750"/>
              <a:gd name="connsiteX23" fmla="*/ 542925 w 2752725"/>
              <a:gd name="connsiteY23" fmla="*/ 619125 h 1809750"/>
              <a:gd name="connsiteX24" fmla="*/ 552450 w 2752725"/>
              <a:gd name="connsiteY24" fmla="*/ 590550 h 1809750"/>
              <a:gd name="connsiteX25" fmla="*/ 571500 w 2752725"/>
              <a:gd name="connsiteY25" fmla="*/ 495300 h 1809750"/>
              <a:gd name="connsiteX26" fmla="*/ 571500 w 2752725"/>
              <a:gd name="connsiteY26" fmla="*/ 323850 h 1809750"/>
              <a:gd name="connsiteX27" fmla="*/ 600075 w 2752725"/>
              <a:gd name="connsiteY27" fmla="*/ 314325 h 1809750"/>
              <a:gd name="connsiteX28" fmla="*/ 638175 w 2752725"/>
              <a:gd name="connsiteY28" fmla="*/ 323850 h 1809750"/>
              <a:gd name="connsiteX29" fmla="*/ 666750 w 2752725"/>
              <a:gd name="connsiteY29" fmla="*/ 333375 h 1809750"/>
              <a:gd name="connsiteX30" fmla="*/ 695325 w 2752725"/>
              <a:gd name="connsiteY30" fmla="*/ 438150 h 1809750"/>
              <a:gd name="connsiteX31" fmla="*/ 723900 w 2752725"/>
              <a:gd name="connsiteY31" fmla="*/ 457200 h 1809750"/>
              <a:gd name="connsiteX32" fmla="*/ 781050 w 2752725"/>
              <a:gd name="connsiteY32" fmla="*/ 476250 h 1809750"/>
              <a:gd name="connsiteX33" fmla="*/ 819150 w 2752725"/>
              <a:gd name="connsiteY33" fmla="*/ 419100 h 1809750"/>
              <a:gd name="connsiteX34" fmla="*/ 857250 w 2752725"/>
              <a:gd name="connsiteY34" fmla="*/ 323850 h 1809750"/>
              <a:gd name="connsiteX35" fmla="*/ 876300 w 2752725"/>
              <a:gd name="connsiteY35" fmla="*/ 266700 h 1809750"/>
              <a:gd name="connsiteX36" fmla="*/ 914400 w 2752725"/>
              <a:gd name="connsiteY36" fmla="*/ 209550 h 1809750"/>
              <a:gd name="connsiteX37" fmla="*/ 923925 w 2752725"/>
              <a:gd name="connsiteY37" fmla="*/ 161925 h 1809750"/>
              <a:gd name="connsiteX38" fmla="*/ 981075 w 2752725"/>
              <a:gd name="connsiteY38" fmla="*/ 104775 h 1809750"/>
              <a:gd name="connsiteX39" fmla="*/ 1009650 w 2752725"/>
              <a:gd name="connsiteY39" fmla="*/ 95250 h 1809750"/>
              <a:gd name="connsiteX40" fmla="*/ 1066800 w 2752725"/>
              <a:gd name="connsiteY40" fmla="*/ 57150 h 1809750"/>
              <a:gd name="connsiteX41" fmla="*/ 1095375 w 2752725"/>
              <a:gd name="connsiteY41" fmla="*/ 38100 h 1809750"/>
              <a:gd name="connsiteX42" fmla="*/ 1152525 w 2752725"/>
              <a:gd name="connsiteY42" fmla="*/ 19050 h 1809750"/>
              <a:gd name="connsiteX43" fmla="*/ 1238250 w 2752725"/>
              <a:gd name="connsiteY43" fmla="*/ 0 h 1809750"/>
              <a:gd name="connsiteX44" fmla="*/ 1295400 w 2752725"/>
              <a:gd name="connsiteY44" fmla="*/ 38100 h 1809750"/>
              <a:gd name="connsiteX45" fmla="*/ 1304925 w 2752725"/>
              <a:gd name="connsiteY45" fmla="*/ 85725 h 1809750"/>
              <a:gd name="connsiteX46" fmla="*/ 1314450 w 2752725"/>
              <a:gd name="connsiteY46" fmla="*/ 190500 h 1809750"/>
              <a:gd name="connsiteX47" fmla="*/ 1333500 w 2752725"/>
              <a:gd name="connsiteY47" fmla="*/ 219075 h 1809750"/>
              <a:gd name="connsiteX48" fmla="*/ 1343025 w 2752725"/>
              <a:gd name="connsiteY48" fmla="*/ 247650 h 1809750"/>
              <a:gd name="connsiteX49" fmla="*/ 1390650 w 2752725"/>
              <a:gd name="connsiteY49" fmla="*/ 333375 h 1809750"/>
              <a:gd name="connsiteX50" fmla="*/ 1419225 w 2752725"/>
              <a:gd name="connsiteY50" fmla="*/ 304800 h 1809750"/>
              <a:gd name="connsiteX51" fmla="*/ 1447800 w 2752725"/>
              <a:gd name="connsiteY51" fmla="*/ 238125 h 1809750"/>
              <a:gd name="connsiteX52" fmla="*/ 1485900 w 2752725"/>
              <a:gd name="connsiteY52" fmla="*/ 209550 h 1809750"/>
              <a:gd name="connsiteX53" fmla="*/ 1533525 w 2752725"/>
              <a:gd name="connsiteY53" fmla="*/ 219075 h 1809750"/>
              <a:gd name="connsiteX54" fmla="*/ 1476375 w 2752725"/>
              <a:gd name="connsiteY54" fmla="*/ 257175 h 1809750"/>
              <a:gd name="connsiteX55" fmla="*/ 1457325 w 2752725"/>
              <a:gd name="connsiteY55" fmla="*/ 285750 h 1809750"/>
              <a:gd name="connsiteX56" fmla="*/ 1438275 w 2752725"/>
              <a:gd name="connsiteY56" fmla="*/ 342900 h 1809750"/>
              <a:gd name="connsiteX57" fmla="*/ 1485900 w 2752725"/>
              <a:gd name="connsiteY57" fmla="*/ 419100 h 1809750"/>
              <a:gd name="connsiteX58" fmla="*/ 1533525 w 2752725"/>
              <a:gd name="connsiteY58" fmla="*/ 476250 h 1809750"/>
              <a:gd name="connsiteX59" fmla="*/ 1552575 w 2752725"/>
              <a:gd name="connsiteY59" fmla="*/ 533400 h 1809750"/>
              <a:gd name="connsiteX60" fmla="*/ 1609725 w 2752725"/>
              <a:gd name="connsiteY60" fmla="*/ 571500 h 1809750"/>
              <a:gd name="connsiteX61" fmla="*/ 1628775 w 2752725"/>
              <a:gd name="connsiteY61" fmla="*/ 600075 h 1809750"/>
              <a:gd name="connsiteX62" fmla="*/ 1685925 w 2752725"/>
              <a:gd name="connsiteY62" fmla="*/ 638175 h 1809750"/>
              <a:gd name="connsiteX63" fmla="*/ 1762125 w 2752725"/>
              <a:gd name="connsiteY63" fmla="*/ 733425 h 1809750"/>
              <a:gd name="connsiteX64" fmla="*/ 1790700 w 2752725"/>
              <a:gd name="connsiteY64" fmla="*/ 742950 h 1809750"/>
              <a:gd name="connsiteX65" fmla="*/ 1847850 w 2752725"/>
              <a:gd name="connsiteY65" fmla="*/ 781050 h 1809750"/>
              <a:gd name="connsiteX66" fmla="*/ 1885950 w 2752725"/>
              <a:gd name="connsiteY66" fmla="*/ 828675 h 1809750"/>
              <a:gd name="connsiteX67" fmla="*/ 1895475 w 2752725"/>
              <a:gd name="connsiteY67" fmla="*/ 857250 h 1809750"/>
              <a:gd name="connsiteX68" fmla="*/ 1952625 w 2752725"/>
              <a:gd name="connsiteY68" fmla="*/ 885825 h 1809750"/>
              <a:gd name="connsiteX69" fmla="*/ 2009775 w 2752725"/>
              <a:gd name="connsiteY69" fmla="*/ 914400 h 1809750"/>
              <a:gd name="connsiteX70" fmla="*/ 2076450 w 2752725"/>
              <a:gd name="connsiteY70" fmla="*/ 933450 h 1809750"/>
              <a:gd name="connsiteX71" fmla="*/ 2105025 w 2752725"/>
              <a:gd name="connsiteY71" fmla="*/ 942975 h 1809750"/>
              <a:gd name="connsiteX72" fmla="*/ 2190750 w 2752725"/>
              <a:gd name="connsiteY72" fmla="*/ 1009650 h 1809750"/>
              <a:gd name="connsiteX73" fmla="*/ 2209800 w 2752725"/>
              <a:gd name="connsiteY73" fmla="*/ 1038225 h 1809750"/>
              <a:gd name="connsiteX74" fmla="*/ 2238375 w 2752725"/>
              <a:gd name="connsiteY74" fmla="*/ 1104900 h 1809750"/>
              <a:gd name="connsiteX75" fmla="*/ 2247900 w 2752725"/>
              <a:gd name="connsiteY75" fmla="*/ 1133475 h 1809750"/>
              <a:gd name="connsiteX76" fmla="*/ 2305050 w 2752725"/>
              <a:gd name="connsiteY76" fmla="*/ 1181100 h 1809750"/>
              <a:gd name="connsiteX77" fmla="*/ 2352675 w 2752725"/>
              <a:gd name="connsiteY77" fmla="*/ 1238250 h 1809750"/>
              <a:gd name="connsiteX78" fmla="*/ 2381250 w 2752725"/>
              <a:gd name="connsiteY78" fmla="*/ 1257300 h 1809750"/>
              <a:gd name="connsiteX79" fmla="*/ 2400300 w 2752725"/>
              <a:gd name="connsiteY79" fmla="*/ 1285875 h 1809750"/>
              <a:gd name="connsiteX80" fmla="*/ 2419350 w 2752725"/>
              <a:gd name="connsiteY80" fmla="*/ 1343025 h 1809750"/>
              <a:gd name="connsiteX81" fmla="*/ 2476500 w 2752725"/>
              <a:gd name="connsiteY81" fmla="*/ 1400175 h 1809750"/>
              <a:gd name="connsiteX82" fmla="*/ 2514600 w 2752725"/>
              <a:gd name="connsiteY82" fmla="*/ 1457325 h 1809750"/>
              <a:gd name="connsiteX83" fmla="*/ 2533650 w 2752725"/>
              <a:gd name="connsiteY83" fmla="*/ 1514475 h 1809750"/>
              <a:gd name="connsiteX84" fmla="*/ 2552700 w 2752725"/>
              <a:gd name="connsiteY84" fmla="*/ 1543050 h 1809750"/>
              <a:gd name="connsiteX85" fmla="*/ 2562225 w 2752725"/>
              <a:gd name="connsiteY85" fmla="*/ 1581150 h 1809750"/>
              <a:gd name="connsiteX86" fmla="*/ 2571750 w 2752725"/>
              <a:gd name="connsiteY86" fmla="*/ 1628775 h 1809750"/>
              <a:gd name="connsiteX87" fmla="*/ 2609850 w 2752725"/>
              <a:gd name="connsiteY87" fmla="*/ 1685925 h 1809750"/>
              <a:gd name="connsiteX88" fmla="*/ 2667000 w 2752725"/>
              <a:gd name="connsiteY88" fmla="*/ 1704975 h 1809750"/>
              <a:gd name="connsiteX89" fmla="*/ 2676525 w 2752725"/>
              <a:gd name="connsiteY89" fmla="*/ 1733550 h 1809750"/>
              <a:gd name="connsiteX90" fmla="*/ 2733675 w 2752725"/>
              <a:gd name="connsiteY90" fmla="*/ 1771650 h 1809750"/>
              <a:gd name="connsiteX91" fmla="*/ 2752725 w 2752725"/>
              <a:gd name="connsiteY91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752725" h="1809750">
                <a:moveTo>
                  <a:pt x="0" y="895350"/>
                </a:moveTo>
                <a:cubicBezTo>
                  <a:pt x="15875" y="914400"/>
                  <a:pt x="30090" y="934965"/>
                  <a:pt x="47625" y="952500"/>
                </a:cubicBezTo>
                <a:cubicBezTo>
                  <a:pt x="71490" y="976365"/>
                  <a:pt x="104470" y="991525"/>
                  <a:pt x="123825" y="1019175"/>
                </a:cubicBezTo>
                <a:cubicBezTo>
                  <a:pt x="129583" y="1027400"/>
                  <a:pt x="118790" y="1038770"/>
                  <a:pt x="114300" y="1047750"/>
                </a:cubicBezTo>
                <a:cubicBezTo>
                  <a:pt x="98425" y="1079500"/>
                  <a:pt x="95250" y="1076325"/>
                  <a:pt x="66675" y="1095375"/>
                </a:cubicBezTo>
                <a:cubicBezTo>
                  <a:pt x="69850" y="1104900"/>
                  <a:pt x="69100" y="1116850"/>
                  <a:pt x="76200" y="1123950"/>
                </a:cubicBezTo>
                <a:cubicBezTo>
                  <a:pt x="92389" y="1140139"/>
                  <a:pt x="133350" y="1162050"/>
                  <a:pt x="133350" y="1162050"/>
                </a:cubicBezTo>
                <a:cubicBezTo>
                  <a:pt x="161046" y="1159742"/>
                  <a:pt x="273796" y="1141785"/>
                  <a:pt x="314325" y="1162050"/>
                </a:cubicBezTo>
                <a:cubicBezTo>
                  <a:pt x="323305" y="1166540"/>
                  <a:pt x="320675" y="1181100"/>
                  <a:pt x="323850" y="1190625"/>
                </a:cubicBezTo>
                <a:cubicBezTo>
                  <a:pt x="361950" y="1187450"/>
                  <a:pt x="400253" y="1186153"/>
                  <a:pt x="438150" y="1181100"/>
                </a:cubicBezTo>
                <a:cubicBezTo>
                  <a:pt x="448102" y="1179773"/>
                  <a:pt x="456685" y="1171575"/>
                  <a:pt x="466725" y="1171575"/>
                </a:cubicBezTo>
                <a:cubicBezTo>
                  <a:pt x="479816" y="1171575"/>
                  <a:pt x="492125" y="1177925"/>
                  <a:pt x="504825" y="1181100"/>
                </a:cubicBezTo>
                <a:cubicBezTo>
                  <a:pt x="523875" y="1177925"/>
                  <a:pt x="548319" y="1185231"/>
                  <a:pt x="561975" y="1171575"/>
                </a:cubicBezTo>
                <a:cubicBezTo>
                  <a:pt x="570070" y="1163480"/>
                  <a:pt x="548045" y="1153239"/>
                  <a:pt x="542925" y="1143000"/>
                </a:cubicBezTo>
                <a:cubicBezTo>
                  <a:pt x="538435" y="1134020"/>
                  <a:pt x="538276" y="1123202"/>
                  <a:pt x="533400" y="1114425"/>
                </a:cubicBezTo>
                <a:cubicBezTo>
                  <a:pt x="500716" y="1055594"/>
                  <a:pt x="508467" y="1066053"/>
                  <a:pt x="466725" y="1038225"/>
                </a:cubicBezTo>
                <a:cubicBezTo>
                  <a:pt x="457093" y="1023778"/>
                  <a:pt x="438150" y="1000793"/>
                  <a:pt x="438150" y="981075"/>
                </a:cubicBezTo>
                <a:cubicBezTo>
                  <a:pt x="438150" y="973196"/>
                  <a:pt x="450906" y="900511"/>
                  <a:pt x="457200" y="885825"/>
                </a:cubicBezTo>
                <a:cubicBezTo>
                  <a:pt x="461709" y="875303"/>
                  <a:pt x="469900" y="866775"/>
                  <a:pt x="476250" y="857250"/>
                </a:cubicBezTo>
                <a:cubicBezTo>
                  <a:pt x="479425" y="844550"/>
                  <a:pt x="482179" y="831737"/>
                  <a:pt x="485775" y="819150"/>
                </a:cubicBezTo>
                <a:cubicBezTo>
                  <a:pt x="488533" y="809496"/>
                  <a:pt x="494127" y="800546"/>
                  <a:pt x="495300" y="790575"/>
                </a:cubicBezTo>
                <a:cubicBezTo>
                  <a:pt x="500507" y="746317"/>
                  <a:pt x="499618" y="701483"/>
                  <a:pt x="504825" y="657225"/>
                </a:cubicBezTo>
                <a:cubicBezTo>
                  <a:pt x="505998" y="647254"/>
                  <a:pt x="507250" y="635750"/>
                  <a:pt x="514350" y="628650"/>
                </a:cubicBezTo>
                <a:cubicBezTo>
                  <a:pt x="521450" y="621550"/>
                  <a:pt x="533400" y="622300"/>
                  <a:pt x="542925" y="619125"/>
                </a:cubicBezTo>
                <a:cubicBezTo>
                  <a:pt x="546100" y="609600"/>
                  <a:pt x="550481" y="600395"/>
                  <a:pt x="552450" y="590550"/>
                </a:cubicBezTo>
                <a:cubicBezTo>
                  <a:pt x="574340" y="481101"/>
                  <a:pt x="549981" y="559858"/>
                  <a:pt x="571500" y="495300"/>
                </a:cubicBezTo>
                <a:cubicBezTo>
                  <a:pt x="567317" y="453468"/>
                  <a:pt x="551689" y="368426"/>
                  <a:pt x="571500" y="323850"/>
                </a:cubicBezTo>
                <a:cubicBezTo>
                  <a:pt x="575578" y="314675"/>
                  <a:pt x="590550" y="317500"/>
                  <a:pt x="600075" y="314325"/>
                </a:cubicBezTo>
                <a:cubicBezTo>
                  <a:pt x="612775" y="317500"/>
                  <a:pt x="625588" y="320254"/>
                  <a:pt x="638175" y="323850"/>
                </a:cubicBezTo>
                <a:cubicBezTo>
                  <a:pt x="647829" y="326608"/>
                  <a:pt x="660914" y="325205"/>
                  <a:pt x="666750" y="333375"/>
                </a:cubicBezTo>
                <a:cubicBezTo>
                  <a:pt x="735492" y="429613"/>
                  <a:pt x="645927" y="351703"/>
                  <a:pt x="695325" y="438150"/>
                </a:cubicBezTo>
                <a:cubicBezTo>
                  <a:pt x="701005" y="448089"/>
                  <a:pt x="713439" y="452551"/>
                  <a:pt x="723900" y="457200"/>
                </a:cubicBezTo>
                <a:cubicBezTo>
                  <a:pt x="742250" y="465355"/>
                  <a:pt x="781050" y="476250"/>
                  <a:pt x="781050" y="476250"/>
                </a:cubicBezTo>
                <a:cubicBezTo>
                  <a:pt x="793750" y="457200"/>
                  <a:pt x="815912" y="441765"/>
                  <a:pt x="819150" y="419100"/>
                </a:cubicBezTo>
                <a:cubicBezTo>
                  <a:pt x="830580" y="339090"/>
                  <a:pt x="812800" y="368300"/>
                  <a:pt x="857250" y="323850"/>
                </a:cubicBezTo>
                <a:cubicBezTo>
                  <a:pt x="863600" y="304800"/>
                  <a:pt x="865161" y="283408"/>
                  <a:pt x="876300" y="266700"/>
                </a:cubicBezTo>
                <a:lnTo>
                  <a:pt x="914400" y="209550"/>
                </a:lnTo>
                <a:cubicBezTo>
                  <a:pt x="917575" y="193675"/>
                  <a:pt x="918241" y="177084"/>
                  <a:pt x="923925" y="161925"/>
                </a:cubicBezTo>
                <a:cubicBezTo>
                  <a:pt x="933366" y="136749"/>
                  <a:pt x="959354" y="117187"/>
                  <a:pt x="981075" y="104775"/>
                </a:cubicBezTo>
                <a:cubicBezTo>
                  <a:pt x="989792" y="99794"/>
                  <a:pt x="1000873" y="100126"/>
                  <a:pt x="1009650" y="95250"/>
                </a:cubicBezTo>
                <a:cubicBezTo>
                  <a:pt x="1029664" y="84131"/>
                  <a:pt x="1047750" y="69850"/>
                  <a:pt x="1066800" y="57150"/>
                </a:cubicBezTo>
                <a:cubicBezTo>
                  <a:pt x="1076325" y="50800"/>
                  <a:pt x="1084515" y="41720"/>
                  <a:pt x="1095375" y="38100"/>
                </a:cubicBezTo>
                <a:cubicBezTo>
                  <a:pt x="1114425" y="31750"/>
                  <a:pt x="1132718" y="22351"/>
                  <a:pt x="1152525" y="19050"/>
                </a:cubicBezTo>
                <a:cubicBezTo>
                  <a:pt x="1219579" y="7874"/>
                  <a:pt x="1191353" y="15632"/>
                  <a:pt x="1238250" y="0"/>
                </a:cubicBezTo>
                <a:cubicBezTo>
                  <a:pt x="1263650" y="8467"/>
                  <a:pt x="1281130" y="9560"/>
                  <a:pt x="1295400" y="38100"/>
                </a:cubicBezTo>
                <a:cubicBezTo>
                  <a:pt x="1302640" y="52580"/>
                  <a:pt x="1301750" y="69850"/>
                  <a:pt x="1304925" y="85725"/>
                </a:cubicBezTo>
                <a:cubicBezTo>
                  <a:pt x="1308100" y="120650"/>
                  <a:pt x="1307102" y="156209"/>
                  <a:pt x="1314450" y="190500"/>
                </a:cubicBezTo>
                <a:cubicBezTo>
                  <a:pt x="1316849" y="201694"/>
                  <a:pt x="1328380" y="208836"/>
                  <a:pt x="1333500" y="219075"/>
                </a:cubicBezTo>
                <a:cubicBezTo>
                  <a:pt x="1337990" y="228055"/>
                  <a:pt x="1338149" y="238873"/>
                  <a:pt x="1343025" y="247650"/>
                </a:cubicBezTo>
                <a:cubicBezTo>
                  <a:pt x="1397612" y="345906"/>
                  <a:pt x="1369097" y="268717"/>
                  <a:pt x="1390650" y="333375"/>
                </a:cubicBezTo>
                <a:cubicBezTo>
                  <a:pt x="1400175" y="323850"/>
                  <a:pt x="1412542" y="316496"/>
                  <a:pt x="1419225" y="304800"/>
                </a:cubicBezTo>
                <a:cubicBezTo>
                  <a:pt x="1448372" y="253793"/>
                  <a:pt x="1406758" y="279167"/>
                  <a:pt x="1447800" y="238125"/>
                </a:cubicBezTo>
                <a:cubicBezTo>
                  <a:pt x="1459025" y="226900"/>
                  <a:pt x="1473200" y="219075"/>
                  <a:pt x="1485900" y="209550"/>
                </a:cubicBezTo>
                <a:cubicBezTo>
                  <a:pt x="1501775" y="212725"/>
                  <a:pt x="1536700" y="203200"/>
                  <a:pt x="1533525" y="219075"/>
                </a:cubicBezTo>
                <a:cubicBezTo>
                  <a:pt x="1529035" y="241526"/>
                  <a:pt x="1476375" y="257175"/>
                  <a:pt x="1476375" y="257175"/>
                </a:cubicBezTo>
                <a:cubicBezTo>
                  <a:pt x="1470025" y="266700"/>
                  <a:pt x="1461974" y="275289"/>
                  <a:pt x="1457325" y="285750"/>
                </a:cubicBezTo>
                <a:cubicBezTo>
                  <a:pt x="1449170" y="304100"/>
                  <a:pt x="1438275" y="342900"/>
                  <a:pt x="1438275" y="342900"/>
                </a:cubicBezTo>
                <a:cubicBezTo>
                  <a:pt x="1457789" y="381928"/>
                  <a:pt x="1456224" y="384479"/>
                  <a:pt x="1485900" y="419100"/>
                </a:cubicBezTo>
                <a:cubicBezTo>
                  <a:pt x="1506605" y="443256"/>
                  <a:pt x="1520570" y="447101"/>
                  <a:pt x="1533525" y="476250"/>
                </a:cubicBezTo>
                <a:cubicBezTo>
                  <a:pt x="1541680" y="494600"/>
                  <a:pt x="1535867" y="522261"/>
                  <a:pt x="1552575" y="533400"/>
                </a:cubicBezTo>
                <a:lnTo>
                  <a:pt x="1609725" y="571500"/>
                </a:lnTo>
                <a:cubicBezTo>
                  <a:pt x="1616075" y="581025"/>
                  <a:pt x="1620160" y="592537"/>
                  <a:pt x="1628775" y="600075"/>
                </a:cubicBezTo>
                <a:cubicBezTo>
                  <a:pt x="1646005" y="615152"/>
                  <a:pt x="1685925" y="638175"/>
                  <a:pt x="1685925" y="638175"/>
                </a:cubicBezTo>
                <a:cubicBezTo>
                  <a:pt x="1702858" y="672042"/>
                  <a:pt x="1721811" y="719987"/>
                  <a:pt x="1762125" y="733425"/>
                </a:cubicBezTo>
                <a:cubicBezTo>
                  <a:pt x="1771650" y="736600"/>
                  <a:pt x="1781923" y="738074"/>
                  <a:pt x="1790700" y="742950"/>
                </a:cubicBezTo>
                <a:cubicBezTo>
                  <a:pt x="1810714" y="754069"/>
                  <a:pt x="1847850" y="781050"/>
                  <a:pt x="1847850" y="781050"/>
                </a:cubicBezTo>
                <a:cubicBezTo>
                  <a:pt x="1871791" y="852874"/>
                  <a:pt x="1836711" y="767127"/>
                  <a:pt x="1885950" y="828675"/>
                </a:cubicBezTo>
                <a:cubicBezTo>
                  <a:pt x="1892222" y="836515"/>
                  <a:pt x="1889203" y="849410"/>
                  <a:pt x="1895475" y="857250"/>
                </a:cubicBezTo>
                <a:cubicBezTo>
                  <a:pt x="1913673" y="879998"/>
                  <a:pt x="1929618" y="874321"/>
                  <a:pt x="1952625" y="885825"/>
                </a:cubicBezTo>
                <a:cubicBezTo>
                  <a:pt x="2012834" y="915930"/>
                  <a:pt x="1949922" y="896444"/>
                  <a:pt x="2009775" y="914400"/>
                </a:cubicBezTo>
                <a:cubicBezTo>
                  <a:pt x="2031915" y="921042"/>
                  <a:pt x="2054310" y="926808"/>
                  <a:pt x="2076450" y="933450"/>
                </a:cubicBezTo>
                <a:cubicBezTo>
                  <a:pt x="2086067" y="936335"/>
                  <a:pt x="2096248" y="938099"/>
                  <a:pt x="2105025" y="942975"/>
                </a:cubicBezTo>
                <a:cubicBezTo>
                  <a:pt x="2137985" y="961286"/>
                  <a:pt x="2166812" y="980925"/>
                  <a:pt x="2190750" y="1009650"/>
                </a:cubicBezTo>
                <a:cubicBezTo>
                  <a:pt x="2198079" y="1018444"/>
                  <a:pt x="2203450" y="1028700"/>
                  <a:pt x="2209800" y="1038225"/>
                </a:cubicBezTo>
                <a:cubicBezTo>
                  <a:pt x="2229624" y="1117519"/>
                  <a:pt x="2205486" y="1039121"/>
                  <a:pt x="2238375" y="1104900"/>
                </a:cubicBezTo>
                <a:cubicBezTo>
                  <a:pt x="2242865" y="1113880"/>
                  <a:pt x="2242331" y="1125121"/>
                  <a:pt x="2247900" y="1133475"/>
                </a:cubicBezTo>
                <a:cubicBezTo>
                  <a:pt x="2268771" y="1164781"/>
                  <a:pt x="2278694" y="1159136"/>
                  <a:pt x="2305050" y="1181100"/>
                </a:cubicBezTo>
                <a:cubicBezTo>
                  <a:pt x="2398675" y="1259121"/>
                  <a:pt x="2277750" y="1163325"/>
                  <a:pt x="2352675" y="1238250"/>
                </a:cubicBezTo>
                <a:cubicBezTo>
                  <a:pt x="2360770" y="1246345"/>
                  <a:pt x="2371725" y="1250950"/>
                  <a:pt x="2381250" y="1257300"/>
                </a:cubicBezTo>
                <a:cubicBezTo>
                  <a:pt x="2387600" y="1266825"/>
                  <a:pt x="2395651" y="1275414"/>
                  <a:pt x="2400300" y="1285875"/>
                </a:cubicBezTo>
                <a:cubicBezTo>
                  <a:pt x="2408455" y="1304225"/>
                  <a:pt x="2405151" y="1328826"/>
                  <a:pt x="2419350" y="1343025"/>
                </a:cubicBezTo>
                <a:lnTo>
                  <a:pt x="2476500" y="1400175"/>
                </a:lnTo>
                <a:cubicBezTo>
                  <a:pt x="2508012" y="1494710"/>
                  <a:pt x="2455142" y="1350301"/>
                  <a:pt x="2514600" y="1457325"/>
                </a:cubicBezTo>
                <a:cubicBezTo>
                  <a:pt x="2524352" y="1474878"/>
                  <a:pt x="2522511" y="1497767"/>
                  <a:pt x="2533650" y="1514475"/>
                </a:cubicBezTo>
                <a:lnTo>
                  <a:pt x="2552700" y="1543050"/>
                </a:lnTo>
                <a:cubicBezTo>
                  <a:pt x="2555875" y="1555750"/>
                  <a:pt x="2559385" y="1568371"/>
                  <a:pt x="2562225" y="1581150"/>
                </a:cubicBezTo>
                <a:cubicBezTo>
                  <a:pt x="2565737" y="1596954"/>
                  <a:pt x="2565051" y="1614037"/>
                  <a:pt x="2571750" y="1628775"/>
                </a:cubicBezTo>
                <a:cubicBezTo>
                  <a:pt x="2581224" y="1649618"/>
                  <a:pt x="2588130" y="1678685"/>
                  <a:pt x="2609850" y="1685925"/>
                </a:cubicBezTo>
                <a:lnTo>
                  <a:pt x="2667000" y="1704975"/>
                </a:lnTo>
                <a:cubicBezTo>
                  <a:pt x="2670175" y="1714500"/>
                  <a:pt x="2669425" y="1726450"/>
                  <a:pt x="2676525" y="1733550"/>
                </a:cubicBezTo>
                <a:cubicBezTo>
                  <a:pt x="2692714" y="1749739"/>
                  <a:pt x="2733675" y="1771650"/>
                  <a:pt x="2733675" y="1771650"/>
                </a:cubicBezTo>
                <a:cubicBezTo>
                  <a:pt x="2744620" y="1804485"/>
                  <a:pt x="2736100" y="1793125"/>
                  <a:pt x="2752725" y="1809750"/>
                </a:cubicBezTo>
              </a:path>
            </a:pathLst>
          </a:custGeom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2691408" y="3582249"/>
            <a:ext cx="3952875" cy="762000"/>
          </a:xfrm>
          <a:custGeom>
            <a:avLst/>
            <a:gdLst>
              <a:gd name="connsiteX0" fmla="*/ 0 w 3952875"/>
              <a:gd name="connsiteY0" fmla="*/ 0 h 762000"/>
              <a:gd name="connsiteX1" fmla="*/ 19050 w 3952875"/>
              <a:gd name="connsiteY1" fmla="*/ 142875 h 762000"/>
              <a:gd name="connsiteX2" fmla="*/ 38100 w 3952875"/>
              <a:gd name="connsiteY2" fmla="*/ 171450 h 762000"/>
              <a:gd name="connsiteX3" fmla="*/ 57150 w 3952875"/>
              <a:gd name="connsiteY3" fmla="*/ 228600 h 762000"/>
              <a:gd name="connsiteX4" fmla="*/ 66675 w 3952875"/>
              <a:gd name="connsiteY4" fmla="*/ 257175 h 762000"/>
              <a:gd name="connsiteX5" fmla="*/ 95250 w 3952875"/>
              <a:gd name="connsiteY5" fmla="*/ 361950 h 762000"/>
              <a:gd name="connsiteX6" fmla="*/ 123825 w 3952875"/>
              <a:gd name="connsiteY6" fmla="*/ 400050 h 762000"/>
              <a:gd name="connsiteX7" fmla="*/ 142875 w 3952875"/>
              <a:gd name="connsiteY7" fmla="*/ 428625 h 762000"/>
              <a:gd name="connsiteX8" fmla="*/ 200025 w 3952875"/>
              <a:gd name="connsiteY8" fmla="*/ 476250 h 762000"/>
              <a:gd name="connsiteX9" fmla="*/ 219075 w 3952875"/>
              <a:gd name="connsiteY9" fmla="*/ 504825 h 762000"/>
              <a:gd name="connsiteX10" fmla="*/ 238125 w 3952875"/>
              <a:gd name="connsiteY10" fmla="*/ 561975 h 762000"/>
              <a:gd name="connsiteX11" fmla="*/ 333375 w 3952875"/>
              <a:gd name="connsiteY11" fmla="*/ 590550 h 762000"/>
              <a:gd name="connsiteX12" fmla="*/ 400050 w 3952875"/>
              <a:gd name="connsiteY12" fmla="*/ 619125 h 762000"/>
              <a:gd name="connsiteX13" fmla="*/ 466725 w 3952875"/>
              <a:gd name="connsiteY13" fmla="*/ 628650 h 762000"/>
              <a:gd name="connsiteX14" fmla="*/ 523875 w 3952875"/>
              <a:gd name="connsiteY14" fmla="*/ 657225 h 762000"/>
              <a:gd name="connsiteX15" fmla="*/ 542925 w 3952875"/>
              <a:gd name="connsiteY15" fmla="*/ 685800 h 762000"/>
              <a:gd name="connsiteX16" fmla="*/ 571500 w 3952875"/>
              <a:gd name="connsiteY16" fmla="*/ 695325 h 762000"/>
              <a:gd name="connsiteX17" fmla="*/ 628650 w 3952875"/>
              <a:gd name="connsiteY17" fmla="*/ 723900 h 762000"/>
              <a:gd name="connsiteX18" fmla="*/ 742950 w 3952875"/>
              <a:gd name="connsiteY18" fmla="*/ 752475 h 762000"/>
              <a:gd name="connsiteX19" fmla="*/ 771525 w 3952875"/>
              <a:gd name="connsiteY19" fmla="*/ 762000 h 762000"/>
              <a:gd name="connsiteX20" fmla="*/ 895350 w 3952875"/>
              <a:gd name="connsiteY20" fmla="*/ 733425 h 762000"/>
              <a:gd name="connsiteX21" fmla="*/ 933450 w 3952875"/>
              <a:gd name="connsiteY21" fmla="*/ 714375 h 762000"/>
              <a:gd name="connsiteX22" fmla="*/ 1019175 w 3952875"/>
              <a:gd name="connsiteY22" fmla="*/ 666750 h 762000"/>
              <a:gd name="connsiteX23" fmla="*/ 1038225 w 3952875"/>
              <a:gd name="connsiteY23" fmla="*/ 638175 h 762000"/>
              <a:gd name="connsiteX24" fmla="*/ 1076325 w 3952875"/>
              <a:gd name="connsiteY24" fmla="*/ 628650 h 762000"/>
              <a:gd name="connsiteX25" fmla="*/ 1152525 w 3952875"/>
              <a:gd name="connsiteY25" fmla="*/ 600075 h 762000"/>
              <a:gd name="connsiteX26" fmla="*/ 1181100 w 3952875"/>
              <a:gd name="connsiteY26" fmla="*/ 581025 h 762000"/>
              <a:gd name="connsiteX27" fmla="*/ 1333500 w 3952875"/>
              <a:gd name="connsiteY27" fmla="*/ 561975 h 762000"/>
              <a:gd name="connsiteX28" fmla="*/ 1685925 w 3952875"/>
              <a:gd name="connsiteY28" fmla="*/ 571500 h 762000"/>
              <a:gd name="connsiteX29" fmla="*/ 1724025 w 3952875"/>
              <a:gd name="connsiteY29" fmla="*/ 590550 h 762000"/>
              <a:gd name="connsiteX30" fmla="*/ 1771650 w 3952875"/>
              <a:gd name="connsiteY30" fmla="*/ 600075 h 762000"/>
              <a:gd name="connsiteX31" fmla="*/ 1828800 w 3952875"/>
              <a:gd name="connsiteY31" fmla="*/ 619125 h 762000"/>
              <a:gd name="connsiteX32" fmla="*/ 1885950 w 3952875"/>
              <a:gd name="connsiteY32" fmla="*/ 638175 h 762000"/>
              <a:gd name="connsiteX33" fmla="*/ 1914525 w 3952875"/>
              <a:gd name="connsiteY33" fmla="*/ 647700 h 762000"/>
              <a:gd name="connsiteX34" fmla="*/ 1952625 w 3952875"/>
              <a:gd name="connsiteY34" fmla="*/ 657225 h 762000"/>
              <a:gd name="connsiteX35" fmla="*/ 2009775 w 3952875"/>
              <a:gd name="connsiteY35" fmla="*/ 676275 h 762000"/>
              <a:gd name="connsiteX36" fmla="*/ 2076450 w 3952875"/>
              <a:gd name="connsiteY36" fmla="*/ 714375 h 762000"/>
              <a:gd name="connsiteX37" fmla="*/ 2105025 w 3952875"/>
              <a:gd name="connsiteY37" fmla="*/ 733425 h 762000"/>
              <a:gd name="connsiteX38" fmla="*/ 2133600 w 3952875"/>
              <a:gd name="connsiteY38" fmla="*/ 742950 h 762000"/>
              <a:gd name="connsiteX39" fmla="*/ 2171700 w 3952875"/>
              <a:gd name="connsiteY39" fmla="*/ 733425 h 762000"/>
              <a:gd name="connsiteX40" fmla="*/ 2200275 w 3952875"/>
              <a:gd name="connsiteY40" fmla="*/ 723900 h 762000"/>
              <a:gd name="connsiteX41" fmla="*/ 2333625 w 3952875"/>
              <a:gd name="connsiteY41" fmla="*/ 714375 h 762000"/>
              <a:gd name="connsiteX42" fmla="*/ 2571750 w 3952875"/>
              <a:gd name="connsiteY42" fmla="*/ 695325 h 762000"/>
              <a:gd name="connsiteX43" fmla="*/ 2600325 w 3952875"/>
              <a:gd name="connsiteY43" fmla="*/ 666750 h 762000"/>
              <a:gd name="connsiteX44" fmla="*/ 2695575 w 3952875"/>
              <a:gd name="connsiteY44" fmla="*/ 638175 h 762000"/>
              <a:gd name="connsiteX45" fmla="*/ 2724150 w 3952875"/>
              <a:gd name="connsiteY45" fmla="*/ 619125 h 762000"/>
              <a:gd name="connsiteX46" fmla="*/ 2790825 w 3952875"/>
              <a:gd name="connsiteY46" fmla="*/ 600075 h 762000"/>
              <a:gd name="connsiteX47" fmla="*/ 2819400 w 3952875"/>
              <a:gd name="connsiteY47" fmla="*/ 581025 h 762000"/>
              <a:gd name="connsiteX48" fmla="*/ 2952750 w 3952875"/>
              <a:gd name="connsiteY48" fmla="*/ 561975 h 762000"/>
              <a:gd name="connsiteX49" fmla="*/ 3048000 w 3952875"/>
              <a:gd name="connsiteY49" fmla="*/ 552450 h 762000"/>
              <a:gd name="connsiteX50" fmla="*/ 3086100 w 3952875"/>
              <a:gd name="connsiteY50" fmla="*/ 542925 h 762000"/>
              <a:gd name="connsiteX51" fmla="*/ 3381375 w 3952875"/>
              <a:gd name="connsiteY51" fmla="*/ 533400 h 762000"/>
              <a:gd name="connsiteX52" fmla="*/ 3409950 w 3952875"/>
              <a:gd name="connsiteY52" fmla="*/ 523875 h 762000"/>
              <a:gd name="connsiteX53" fmla="*/ 3438525 w 3952875"/>
              <a:gd name="connsiteY53" fmla="*/ 504825 h 762000"/>
              <a:gd name="connsiteX54" fmla="*/ 3457575 w 3952875"/>
              <a:gd name="connsiteY54" fmla="*/ 476250 h 762000"/>
              <a:gd name="connsiteX55" fmla="*/ 3514725 w 3952875"/>
              <a:gd name="connsiteY55" fmla="*/ 457200 h 762000"/>
              <a:gd name="connsiteX56" fmla="*/ 3533775 w 3952875"/>
              <a:gd name="connsiteY56" fmla="*/ 428625 h 762000"/>
              <a:gd name="connsiteX57" fmla="*/ 3562350 w 3952875"/>
              <a:gd name="connsiteY57" fmla="*/ 409575 h 762000"/>
              <a:gd name="connsiteX58" fmla="*/ 3600450 w 3952875"/>
              <a:gd name="connsiteY58" fmla="*/ 323850 h 762000"/>
              <a:gd name="connsiteX59" fmla="*/ 3629025 w 3952875"/>
              <a:gd name="connsiteY59" fmla="*/ 304800 h 762000"/>
              <a:gd name="connsiteX60" fmla="*/ 3657600 w 3952875"/>
              <a:gd name="connsiteY60" fmla="*/ 276225 h 762000"/>
              <a:gd name="connsiteX61" fmla="*/ 3714750 w 3952875"/>
              <a:gd name="connsiteY61" fmla="*/ 257175 h 762000"/>
              <a:gd name="connsiteX62" fmla="*/ 3771900 w 3952875"/>
              <a:gd name="connsiteY62" fmla="*/ 219075 h 762000"/>
              <a:gd name="connsiteX63" fmla="*/ 3886200 w 3952875"/>
              <a:gd name="connsiteY63" fmla="*/ 180975 h 762000"/>
              <a:gd name="connsiteX64" fmla="*/ 3914775 w 3952875"/>
              <a:gd name="connsiteY64" fmla="*/ 171450 h 762000"/>
              <a:gd name="connsiteX65" fmla="*/ 3952875 w 3952875"/>
              <a:gd name="connsiteY65" fmla="*/ 161925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952875" h="762000">
                <a:moveTo>
                  <a:pt x="0" y="0"/>
                </a:moveTo>
                <a:cubicBezTo>
                  <a:pt x="1421" y="15635"/>
                  <a:pt x="4487" y="108894"/>
                  <a:pt x="19050" y="142875"/>
                </a:cubicBezTo>
                <a:cubicBezTo>
                  <a:pt x="23559" y="153397"/>
                  <a:pt x="33451" y="160989"/>
                  <a:pt x="38100" y="171450"/>
                </a:cubicBezTo>
                <a:cubicBezTo>
                  <a:pt x="46255" y="189800"/>
                  <a:pt x="50800" y="209550"/>
                  <a:pt x="57150" y="228600"/>
                </a:cubicBezTo>
                <a:cubicBezTo>
                  <a:pt x="60325" y="238125"/>
                  <a:pt x="64240" y="247435"/>
                  <a:pt x="66675" y="257175"/>
                </a:cubicBezTo>
                <a:cubicBezTo>
                  <a:pt x="72543" y="280647"/>
                  <a:pt x="88959" y="348111"/>
                  <a:pt x="95250" y="361950"/>
                </a:cubicBezTo>
                <a:cubicBezTo>
                  <a:pt x="101819" y="376402"/>
                  <a:pt x="114598" y="387132"/>
                  <a:pt x="123825" y="400050"/>
                </a:cubicBezTo>
                <a:cubicBezTo>
                  <a:pt x="130479" y="409365"/>
                  <a:pt x="134780" y="420530"/>
                  <a:pt x="142875" y="428625"/>
                </a:cubicBezTo>
                <a:cubicBezTo>
                  <a:pt x="217800" y="503550"/>
                  <a:pt x="122004" y="382625"/>
                  <a:pt x="200025" y="476250"/>
                </a:cubicBezTo>
                <a:cubicBezTo>
                  <a:pt x="207354" y="485044"/>
                  <a:pt x="214426" y="494364"/>
                  <a:pt x="219075" y="504825"/>
                </a:cubicBezTo>
                <a:cubicBezTo>
                  <a:pt x="227230" y="523175"/>
                  <a:pt x="218644" y="557105"/>
                  <a:pt x="238125" y="561975"/>
                </a:cubicBezTo>
                <a:cubicBezTo>
                  <a:pt x="265470" y="568811"/>
                  <a:pt x="310185" y="578955"/>
                  <a:pt x="333375" y="590550"/>
                </a:cubicBezTo>
                <a:cubicBezTo>
                  <a:pt x="354028" y="600877"/>
                  <a:pt x="376691" y="614453"/>
                  <a:pt x="400050" y="619125"/>
                </a:cubicBezTo>
                <a:cubicBezTo>
                  <a:pt x="422065" y="623528"/>
                  <a:pt x="444500" y="625475"/>
                  <a:pt x="466725" y="628650"/>
                </a:cubicBezTo>
                <a:cubicBezTo>
                  <a:pt x="489966" y="636397"/>
                  <a:pt x="505411" y="638761"/>
                  <a:pt x="523875" y="657225"/>
                </a:cubicBezTo>
                <a:cubicBezTo>
                  <a:pt x="531970" y="665320"/>
                  <a:pt x="533986" y="678649"/>
                  <a:pt x="542925" y="685800"/>
                </a:cubicBezTo>
                <a:cubicBezTo>
                  <a:pt x="550765" y="692072"/>
                  <a:pt x="562520" y="690835"/>
                  <a:pt x="571500" y="695325"/>
                </a:cubicBezTo>
                <a:cubicBezTo>
                  <a:pt x="612601" y="715876"/>
                  <a:pt x="585556" y="714323"/>
                  <a:pt x="628650" y="723900"/>
                </a:cubicBezTo>
                <a:cubicBezTo>
                  <a:pt x="744086" y="749552"/>
                  <a:pt x="627470" y="713982"/>
                  <a:pt x="742950" y="752475"/>
                </a:cubicBezTo>
                <a:lnTo>
                  <a:pt x="771525" y="762000"/>
                </a:lnTo>
                <a:cubicBezTo>
                  <a:pt x="817148" y="755482"/>
                  <a:pt x="853511" y="754345"/>
                  <a:pt x="895350" y="733425"/>
                </a:cubicBezTo>
                <a:cubicBezTo>
                  <a:pt x="908050" y="727075"/>
                  <a:pt x="921274" y="721680"/>
                  <a:pt x="933450" y="714375"/>
                </a:cubicBezTo>
                <a:cubicBezTo>
                  <a:pt x="1015330" y="665247"/>
                  <a:pt x="961698" y="685909"/>
                  <a:pt x="1019175" y="666750"/>
                </a:cubicBezTo>
                <a:cubicBezTo>
                  <a:pt x="1025525" y="657225"/>
                  <a:pt x="1028700" y="644525"/>
                  <a:pt x="1038225" y="638175"/>
                </a:cubicBezTo>
                <a:cubicBezTo>
                  <a:pt x="1049117" y="630913"/>
                  <a:pt x="1064068" y="633247"/>
                  <a:pt x="1076325" y="628650"/>
                </a:cubicBezTo>
                <a:cubicBezTo>
                  <a:pt x="1175943" y="591293"/>
                  <a:pt x="1054728" y="624524"/>
                  <a:pt x="1152525" y="600075"/>
                </a:cubicBezTo>
                <a:cubicBezTo>
                  <a:pt x="1162050" y="593725"/>
                  <a:pt x="1170578" y="585534"/>
                  <a:pt x="1181100" y="581025"/>
                </a:cubicBezTo>
                <a:cubicBezTo>
                  <a:pt x="1217399" y="565468"/>
                  <a:pt x="1319738" y="563122"/>
                  <a:pt x="1333500" y="561975"/>
                </a:cubicBezTo>
                <a:cubicBezTo>
                  <a:pt x="1450975" y="565150"/>
                  <a:pt x="1568720" y="562924"/>
                  <a:pt x="1685925" y="571500"/>
                </a:cubicBezTo>
                <a:cubicBezTo>
                  <a:pt x="1700086" y="572536"/>
                  <a:pt x="1710555" y="586060"/>
                  <a:pt x="1724025" y="590550"/>
                </a:cubicBezTo>
                <a:cubicBezTo>
                  <a:pt x="1739384" y="595670"/>
                  <a:pt x="1756031" y="595815"/>
                  <a:pt x="1771650" y="600075"/>
                </a:cubicBezTo>
                <a:cubicBezTo>
                  <a:pt x="1791023" y="605359"/>
                  <a:pt x="1809750" y="612775"/>
                  <a:pt x="1828800" y="619125"/>
                </a:cubicBezTo>
                <a:lnTo>
                  <a:pt x="1885950" y="638175"/>
                </a:lnTo>
                <a:cubicBezTo>
                  <a:pt x="1895475" y="641350"/>
                  <a:pt x="1904785" y="645265"/>
                  <a:pt x="1914525" y="647700"/>
                </a:cubicBezTo>
                <a:cubicBezTo>
                  <a:pt x="1927225" y="650875"/>
                  <a:pt x="1940086" y="653463"/>
                  <a:pt x="1952625" y="657225"/>
                </a:cubicBezTo>
                <a:cubicBezTo>
                  <a:pt x="1971859" y="662995"/>
                  <a:pt x="2009775" y="676275"/>
                  <a:pt x="2009775" y="676275"/>
                </a:cubicBezTo>
                <a:cubicBezTo>
                  <a:pt x="2064060" y="730560"/>
                  <a:pt x="2009292" y="685593"/>
                  <a:pt x="2076450" y="714375"/>
                </a:cubicBezTo>
                <a:cubicBezTo>
                  <a:pt x="2086972" y="718884"/>
                  <a:pt x="2094786" y="728305"/>
                  <a:pt x="2105025" y="733425"/>
                </a:cubicBezTo>
                <a:cubicBezTo>
                  <a:pt x="2114005" y="737915"/>
                  <a:pt x="2124075" y="739775"/>
                  <a:pt x="2133600" y="742950"/>
                </a:cubicBezTo>
                <a:cubicBezTo>
                  <a:pt x="2146300" y="739775"/>
                  <a:pt x="2159113" y="737021"/>
                  <a:pt x="2171700" y="733425"/>
                </a:cubicBezTo>
                <a:cubicBezTo>
                  <a:pt x="2181354" y="730667"/>
                  <a:pt x="2190304" y="725073"/>
                  <a:pt x="2200275" y="723900"/>
                </a:cubicBezTo>
                <a:cubicBezTo>
                  <a:pt x="2244533" y="718693"/>
                  <a:pt x="2289175" y="717550"/>
                  <a:pt x="2333625" y="714375"/>
                </a:cubicBezTo>
                <a:cubicBezTo>
                  <a:pt x="2449370" y="675793"/>
                  <a:pt x="2207063" y="753675"/>
                  <a:pt x="2571750" y="695325"/>
                </a:cubicBezTo>
                <a:cubicBezTo>
                  <a:pt x="2585051" y="693197"/>
                  <a:pt x="2589364" y="674580"/>
                  <a:pt x="2600325" y="666750"/>
                </a:cubicBezTo>
                <a:cubicBezTo>
                  <a:pt x="2634031" y="642674"/>
                  <a:pt x="2653891" y="645122"/>
                  <a:pt x="2695575" y="638175"/>
                </a:cubicBezTo>
                <a:cubicBezTo>
                  <a:pt x="2705100" y="631825"/>
                  <a:pt x="2713911" y="624245"/>
                  <a:pt x="2724150" y="619125"/>
                </a:cubicBezTo>
                <a:cubicBezTo>
                  <a:pt x="2737815" y="612293"/>
                  <a:pt x="2778618" y="603127"/>
                  <a:pt x="2790825" y="600075"/>
                </a:cubicBezTo>
                <a:cubicBezTo>
                  <a:pt x="2800350" y="593725"/>
                  <a:pt x="2809161" y="586145"/>
                  <a:pt x="2819400" y="581025"/>
                </a:cubicBezTo>
                <a:cubicBezTo>
                  <a:pt x="2856130" y="562660"/>
                  <a:pt x="2925695" y="564552"/>
                  <a:pt x="2952750" y="561975"/>
                </a:cubicBezTo>
                <a:lnTo>
                  <a:pt x="3048000" y="552450"/>
                </a:lnTo>
                <a:cubicBezTo>
                  <a:pt x="3060700" y="549275"/>
                  <a:pt x="3073030" y="543672"/>
                  <a:pt x="3086100" y="542925"/>
                </a:cubicBezTo>
                <a:cubicBezTo>
                  <a:pt x="3184416" y="537307"/>
                  <a:pt x="3283069" y="539183"/>
                  <a:pt x="3381375" y="533400"/>
                </a:cubicBezTo>
                <a:cubicBezTo>
                  <a:pt x="3391398" y="532810"/>
                  <a:pt x="3400970" y="528365"/>
                  <a:pt x="3409950" y="523875"/>
                </a:cubicBezTo>
                <a:cubicBezTo>
                  <a:pt x="3420189" y="518755"/>
                  <a:pt x="3429000" y="511175"/>
                  <a:pt x="3438525" y="504825"/>
                </a:cubicBezTo>
                <a:cubicBezTo>
                  <a:pt x="3444875" y="495300"/>
                  <a:pt x="3447867" y="482317"/>
                  <a:pt x="3457575" y="476250"/>
                </a:cubicBezTo>
                <a:cubicBezTo>
                  <a:pt x="3474603" y="465607"/>
                  <a:pt x="3514725" y="457200"/>
                  <a:pt x="3514725" y="457200"/>
                </a:cubicBezTo>
                <a:cubicBezTo>
                  <a:pt x="3521075" y="447675"/>
                  <a:pt x="3525680" y="436720"/>
                  <a:pt x="3533775" y="428625"/>
                </a:cubicBezTo>
                <a:cubicBezTo>
                  <a:pt x="3541870" y="420530"/>
                  <a:pt x="3556283" y="419283"/>
                  <a:pt x="3562350" y="409575"/>
                </a:cubicBezTo>
                <a:cubicBezTo>
                  <a:pt x="3593788" y="359274"/>
                  <a:pt x="3565263" y="359037"/>
                  <a:pt x="3600450" y="323850"/>
                </a:cubicBezTo>
                <a:cubicBezTo>
                  <a:pt x="3608545" y="315755"/>
                  <a:pt x="3620231" y="312129"/>
                  <a:pt x="3629025" y="304800"/>
                </a:cubicBezTo>
                <a:cubicBezTo>
                  <a:pt x="3639373" y="296176"/>
                  <a:pt x="3645825" y="282767"/>
                  <a:pt x="3657600" y="276225"/>
                </a:cubicBezTo>
                <a:cubicBezTo>
                  <a:pt x="3675153" y="266473"/>
                  <a:pt x="3698042" y="268314"/>
                  <a:pt x="3714750" y="257175"/>
                </a:cubicBezTo>
                <a:cubicBezTo>
                  <a:pt x="3733800" y="244475"/>
                  <a:pt x="3750180" y="226315"/>
                  <a:pt x="3771900" y="219075"/>
                </a:cubicBezTo>
                <a:lnTo>
                  <a:pt x="3886200" y="180975"/>
                </a:lnTo>
                <a:lnTo>
                  <a:pt x="3914775" y="171450"/>
                </a:lnTo>
                <a:cubicBezTo>
                  <a:pt x="3946362" y="160921"/>
                  <a:pt x="3933310" y="161925"/>
                  <a:pt x="3952875" y="161925"/>
                </a:cubicBezTo>
              </a:path>
            </a:pathLst>
          </a:custGeom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31800" y="1631208"/>
            <a:ext cx="9111299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Pokrývání stavového prostoru verifikovaného systému za běhu funkční verifikace:</a:t>
            </a:r>
            <a:endParaRPr lang="cs-CZ" sz="16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935856" y="5292005"/>
            <a:ext cx="8177880" cy="348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Problém</a:t>
            </a:r>
            <a:r>
              <a:rPr lang="cs-CZ" sz="1600" dirty="0" smtClean="0"/>
              <a:t>:	vstupní transakce typicky nepokryjí celý stavový prostor verifikované jednotky. </a:t>
            </a:r>
            <a:endParaRPr lang="cs-CZ" sz="16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007864" y="5868069"/>
            <a:ext cx="7848872" cy="604524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Verifikaci považujeme za ukončenou, když je dosažena jistá úroveň pokrytí (námi požadovaná úroveň spolehlivosti ve funkčnosti).</a:t>
            </a:r>
            <a:endParaRPr lang="cs-CZ" sz="1600" dirty="0"/>
          </a:p>
        </p:txBody>
      </p:sp>
      <p:sp>
        <p:nvSpPr>
          <p:cNvPr id="2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31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41313" y="301625"/>
            <a:ext cx="9377362" cy="820738"/>
          </a:xfrm>
        </p:spPr>
        <p:txBody>
          <a:bodyPr/>
          <a:lstStyle/>
          <a:p>
            <a:r>
              <a:rPr lang="en-US" sz="3200" dirty="0" smtClean="0"/>
              <a:t>Funk</a:t>
            </a:r>
            <a:r>
              <a:rPr lang="cs-CZ" sz="3200" dirty="0" smtClean="0"/>
              <a:t>ční verifikace - problémy</a:t>
            </a:r>
            <a:endParaRPr lang="cs-CZ" sz="3200" dirty="0"/>
          </a:p>
        </p:txBody>
      </p:sp>
      <p:sp>
        <p:nvSpPr>
          <p:cNvPr id="19" name="Obdélník 18"/>
          <p:cNvSpPr/>
          <p:nvPr/>
        </p:nvSpPr>
        <p:spPr>
          <a:xfrm>
            <a:off x="333634" y="1541633"/>
            <a:ext cx="9361040" cy="2141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Funkční verifikace je založená na simulaci → doba trvání verifikačního procesu je </a:t>
            </a:r>
            <a:r>
              <a:rPr lang="cs-CZ" sz="1600" dirty="0" smtClean="0">
                <a:solidFill>
                  <a:srgbClr val="FF0000"/>
                </a:solidFill>
              </a:rPr>
              <a:t>problém </a:t>
            </a:r>
            <a:r>
              <a:rPr lang="cs-CZ" sz="1600" dirty="0" smtClean="0"/>
              <a:t>!</a:t>
            </a:r>
          </a:p>
          <a:p>
            <a:endParaRPr lang="cs-CZ" sz="1600" dirty="0"/>
          </a:p>
          <a:p>
            <a:r>
              <a:rPr lang="cs-CZ" sz="1600" b="1" dirty="0" smtClean="0"/>
              <a:t>Důvody:</a:t>
            </a:r>
            <a:r>
              <a:rPr lang="cs-CZ" sz="1600" dirty="0" smtClean="0"/>
              <a:t> </a:t>
            </a:r>
          </a:p>
          <a:p>
            <a:pPr lvl="1" indent="0"/>
            <a:endParaRPr lang="cs-CZ" sz="1600" dirty="0" smtClean="0"/>
          </a:p>
          <a:p>
            <a:pPr marL="1028700" lvl="1">
              <a:buFont typeface="Arial" pitchFamily="34" charset="0"/>
              <a:buChar char="•"/>
            </a:pPr>
            <a:r>
              <a:rPr lang="cs-CZ" sz="1600" b="1" dirty="0" smtClean="0"/>
              <a:t>Simulace</a:t>
            </a:r>
            <a:r>
              <a:rPr lang="cs-CZ" sz="1600" dirty="0" smtClean="0"/>
              <a:t> inherentně paralelního hardwarového systému </a:t>
            </a:r>
            <a:r>
              <a:rPr lang="cs-CZ" sz="1600" b="1" dirty="0" smtClean="0"/>
              <a:t>je</a:t>
            </a:r>
            <a:r>
              <a:rPr lang="cs-CZ" sz="1600" dirty="0" smtClean="0"/>
              <a:t> </a:t>
            </a:r>
            <a:r>
              <a:rPr lang="cs-CZ" sz="1600" b="1" dirty="0" smtClean="0"/>
              <a:t>pomalá</a:t>
            </a:r>
            <a:r>
              <a:rPr lang="cs-CZ" sz="1600" dirty="0" smtClean="0"/>
              <a:t> v porovnání s během </a:t>
            </a:r>
            <a:br>
              <a:rPr lang="cs-CZ" sz="1600" dirty="0" smtClean="0"/>
            </a:br>
            <a:r>
              <a:rPr lang="cs-CZ" sz="1600" dirty="0" smtClean="0"/>
              <a:t>ve skutečném hardware. 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Rozdíl je markantní zejména při verifikaci složitých hardwarových systémů a při testovaní velkého počtu vstupních transakcí (řádově miliony).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00" y="3682732"/>
            <a:ext cx="3744416" cy="290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ovéPole 20"/>
          <p:cNvSpPr txBox="1"/>
          <p:nvPr/>
        </p:nvSpPr>
        <p:spPr>
          <a:xfrm>
            <a:off x="346631" y="3798918"/>
            <a:ext cx="5773801" cy="2153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Řešení</a:t>
            </a:r>
            <a:r>
              <a:rPr lang="cs-CZ" sz="1600" b="1" dirty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b="1" dirty="0"/>
          </a:p>
          <a:p>
            <a:pPr marL="1028700" lvl="1">
              <a:buFont typeface="Arial" pitchFamily="34" charset="0"/>
              <a:buChar char="•"/>
            </a:pPr>
            <a:r>
              <a:rPr lang="cs-CZ" sz="1600" dirty="0"/>
              <a:t>Akcelerace funkční verifikace v hardware (emulátor, FPGA).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/>
              <a:t>Urychlení generování vstupních transakcí.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/>
              <a:t>Implementace částí verifikačního prostředí v jazyce C (DPI vrstva).</a:t>
            </a:r>
          </a:p>
          <a:p>
            <a:endParaRPr lang="cs-CZ" dirty="0"/>
          </a:p>
        </p:txBody>
      </p:sp>
      <p:sp>
        <p:nvSpPr>
          <p:cNvPr id="2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32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52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i="1" dirty="0" smtClean="0"/>
              <a:t>Post-</a:t>
            </a:r>
            <a:r>
              <a:rPr lang="cs-CZ" sz="3200" i="1" dirty="0" err="1" smtClean="0"/>
              <a:t>silicon</a:t>
            </a:r>
            <a:r>
              <a:rPr lang="cs-CZ" sz="3200" dirty="0" smtClean="0"/>
              <a:t> validace</a:t>
            </a:r>
            <a:endParaRPr lang="cs-CZ" sz="320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0596CAAD-08BD-4AFB-BB6B-A69C9310E7BB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t>33</a:t>
            </a:fld>
            <a:endParaRPr lang="cs-CZ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63" y="2555701"/>
            <a:ext cx="8758237" cy="357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31800" y="1619597"/>
            <a:ext cx="5802358" cy="348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Validace fyzické reprezentace (prototypu) číslicového obvodu.</a:t>
            </a:r>
          </a:p>
        </p:txBody>
      </p:sp>
    </p:spTree>
    <p:extLst>
      <p:ext uri="{BB962C8B-B14F-4D97-AF65-F5344CB8AC3E}">
        <p14:creationId xmlns:p14="http://schemas.microsoft.com/office/powerpoint/2010/main" val="1746324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41313" y="301625"/>
            <a:ext cx="9377362" cy="820738"/>
          </a:xfrm>
        </p:spPr>
        <p:txBody>
          <a:bodyPr/>
          <a:lstStyle/>
          <a:p>
            <a:r>
              <a:rPr lang="cs-CZ" sz="3200" i="1" dirty="0" smtClean="0"/>
              <a:t>Post-</a:t>
            </a:r>
            <a:r>
              <a:rPr lang="cs-CZ" sz="3200" i="1" dirty="0" err="1" smtClean="0"/>
              <a:t>silicon</a:t>
            </a:r>
            <a:r>
              <a:rPr lang="cs-CZ" sz="3200" dirty="0" smtClean="0"/>
              <a:t> validace</a:t>
            </a:r>
            <a:endParaRPr lang="cs-CZ" sz="3200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0596CAAD-08BD-4AFB-BB6B-A69C9310E7BB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t>34</a:t>
            </a:fld>
            <a:endParaRPr lang="cs-CZ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31800" y="1619597"/>
            <a:ext cx="9217024" cy="1628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Ve fyzickém obvodu mohou být přítomny další chyby! </a:t>
            </a:r>
          </a:p>
          <a:p>
            <a:endParaRPr lang="cs-CZ" sz="1600" dirty="0" smtClean="0"/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Chyby, které vznikly ve výrobě.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Chyby zaneseny v čase syntézy, </a:t>
            </a:r>
            <a:r>
              <a:rPr lang="cs-CZ" sz="1600" dirty="0" err="1" smtClean="0"/>
              <a:t>place&amp;route</a:t>
            </a:r>
            <a:r>
              <a:rPr lang="cs-CZ" sz="1600" dirty="0"/>
              <a:t>.</a:t>
            </a:r>
            <a:endParaRPr lang="cs-CZ" sz="1600" dirty="0" smtClean="0"/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Funkční chyby, které se projeví až při běhu v hardware, např. související s vysokou rychlostí obvodu.</a:t>
            </a:r>
            <a:endParaRPr lang="cs-CZ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31800" y="3419797"/>
            <a:ext cx="9217024" cy="2397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Aplikace testů by měla odpovídat </a:t>
            </a:r>
            <a:r>
              <a:rPr lang="cs-CZ" sz="1600" dirty="0" smtClean="0">
                <a:solidFill>
                  <a:srgbClr val="00B050"/>
                </a:solidFill>
              </a:rPr>
              <a:t>pracovní rychlosti obvodu </a:t>
            </a:r>
            <a:r>
              <a:rPr lang="cs-CZ" sz="1600" dirty="0" smtClean="0"/>
              <a:t>(</a:t>
            </a:r>
            <a:r>
              <a:rPr lang="cs-CZ" sz="1600" i="1" dirty="0" err="1" smtClean="0"/>
              <a:t>at</a:t>
            </a:r>
            <a:r>
              <a:rPr lang="cs-CZ" sz="1600" i="1" dirty="0" smtClean="0"/>
              <a:t>-speed </a:t>
            </a:r>
            <a:r>
              <a:rPr lang="cs-CZ" sz="1600" i="1" dirty="0" err="1" smtClean="0"/>
              <a:t>testing</a:t>
            </a:r>
            <a:r>
              <a:rPr lang="cs-CZ" sz="1600" dirty="0" smtClean="0"/>
              <a:t>) a neměla by vyžadovat žádné změny v architektuře obvodu → vliv na časování, plochu, frekvenci…</a:t>
            </a:r>
          </a:p>
          <a:p>
            <a:endParaRPr lang="cs-CZ" sz="1600" dirty="0"/>
          </a:p>
          <a:p>
            <a:r>
              <a:rPr lang="cs-CZ" sz="1600" dirty="0" smtClean="0"/>
              <a:t>Tohle je však značně náročné a především drahé.</a:t>
            </a:r>
          </a:p>
          <a:p>
            <a:endParaRPr lang="cs-CZ" sz="1600" dirty="0"/>
          </a:p>
          <a:p>
            <a:r>
              <a:rPr lang="cs-CZ" sz="1600" dirty="0" smtClean="0"/>
              <a:t>Dalším problémem je </a:t>
            </a:r>
            <a:r>
              <a:rPr lang="cs-CZ" sz="1600" dirty="0" smtClean="0">
                <a:solidFill>
                  <a:srgbClr val="FF0000"/>
                </a:solidFill>
              </a:rPr>
              <a:t>ladění chyb </a:t>
            </a:r>
            <a:r>
              <a:rPr lang="cs-CZ" sz="1600" dirty="0" smtClean="0"/>
              <a:t>– není k dispozici pohodlné ladící prostředí simulátoru, kde vidíme hodnoty vnitřních signálů a kde můžeme jednoduše řídit test!</a:t>
            </a:r>
          </a:p>
          <a:p>
            <a:endParaRPr lang="cs-CZ" sz="1600" dirty="0"/>
          </a:p>
          <a:p>
            <a:r>
              <a:rPr lang="cs-CZ" sz="1600" dirty="0" smtClean="0"/>
              <a:t>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927472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Užitečné zdroje</a:t>
            </a:r>
            <a:r>
              <a:rPr lang="en-US" sz="3200" dirty="0" smtClean="0"/>
              <a:t> a </a:t>
            </a:r>
            <a:r>
              <a:rPr lang="en-US" sz="3200" dirty="0" err="1" smtClean="0"/>
              <a:t>odkazy</a:t>
            </a:r>
            <a:endParaRPr lang="cs-CZ" sz="32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    UPSY FIT VUT v Brně										</a:t>
            </a:r>
            <a:fld id="{9102FCE0-B67E-4E2D-B62A-6938A9FF8231}" type="slidenum">
              <a:rPr lang="cs-CZ" smtClean="0"/>
              <a:pPr>
                <a:defRPr/>
              </a:pPr>
              <a:t>35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792" y="1547589"/>
            <a:ext cx="9361040" cy="4702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/>
              <a:t>IEEE </a:t>
            </a:r>
            <a:r>
              <a:rPr lang="cs-CZ" sz="1600" dirty="0" err="1"/>
              <a:t>Computer</a:t>
            </a:r>
            <a:r>
              <a:rPr lang="cs-CZ" sz="1600" dirty="0"/>
              <a:t> Society. IEEE </a:t>
            </a:r>
            <a:r>
              <a:rPr lang="cs-CZ" sz="1600" dirty="0" err="1"/>
              <a:t>Std</a:t>
            </a:r>
            <a:r>
              <a:rPr lang="cs-CZ" sz="1600" dirty="0"/>
              <a:t> 1800-2009: </a:t>
            </a:r>
            <a:r>
              <a:rPr lang="cs-CZ" sz="1600" i="1" dirty="0"/>
              <a:t>IEEE Standard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 smtClean="0"/>
              <a:t>SystemVerilog</a:t>
            </a:r>
            <a:r>
              <a:rPr lang="cs-CZ" sz="1600" i="1" dirty="0"/>
              <a:t> </a:t>
            </a:r>
            <a:r>
              <a:rPr lang="cs-CZ" sz="1600" i="1" dirty="0" smtClean="0"/>
              <a:t>- </a:t>
            </a:r>
            <a:r>
              <a:rPr lang="en-US" sz="1600" i="1" dirty="0" err="1" smtClean="0"/>
              <a:t>Uni</a:t>
            </a:r>
            <a:r>
              <a:rPr lang="cs-CZ" sz="1600" i="1" dirty="0" err="1" smtClean="0"/>
              <a:t>fi</a:t>
            </a:r>
            <a:r>
              <a:rPr lang="en-US" sz="1600" i="1" dirty="0" err="1" smtClean="0"/>
              <a:t>ed</a:t>
            </a:r>
            <a:r>
              <a:rPr lang="en-US" sz="1600" i="1" dirty="0" smtClean="0"/>
              <a:t> </a:t>
            </a:r>
            <a:r>
              <a:rPr lang="en-US" sz="1600" i="1" dirty="0"/>
              <a:t>Hardware Design, </a:t>
            </a:r>
            <a:r>
              <a:rPr lang="en-US" sz="1600" i="1" dirty="0" err="1" smtClean="0"/>
              <a:t>Speci</a:t>
            </a:r>
            <a:r>
              <a:rPr lang="cs-CZ" sz="1600" i="1" dirty="0" err="1" smtClean="0"/>
              <a:t>fi</a:t>
            </a:r>
            <a:r>
              <a:rPr lang="en-US" sz="1600" i="1" dirty="0" err="1" smtClean="0"/>
              <a:t>cation</a:t>
            </a:r>
            <a:r>
              <a:rPr lang="en-US" sz="1600" i="1" dirty="0"/>
              <a:t>, and </a:t>
            </a:r>
            <a:r>
              <a:rPr lang="en-US" sz="1600" i="1" dirty="0" err="1" smtClean="0"/>
              <a:t>Veri</a:t>
            </a:r>
            <a:r>
              <a:rPr lang="cs-CZ" sz="1600" i="1" dirty="0" err="1" smtClean="0"/>
              <a:t>fi</a:t>
            </a:r>
            <a:r>
              <a:rPr lang="en-US" sz="1600" i="1" dirty="0" err="1" smtClean="0"/>
              <a:t>cation</a:t>
            </a:r>
            <a:r>
              <a:rPr lang="en-US" sz="1600" i="1" dirty="0" smtClean="0"/>
              <a:t> </a:t>
            </a:r>
            <a:r>
              <a:rPr lang="en-US" sz="1600" i="1" dirty="0"/>
              <a:t>Language</a:t>
            </a:r>
            <a:r>
              <a:rPr lang="en-US" sz="1600" dirty="0"/>
              <a:t>, </a:t>
            </a:r>
            <a:r>
              <a:rPr lang="en-US" sz="1600" dirty="0" smtClean="0"/>
              <a:t>2009</a:t>
            </a:r>
            <a:r>
              <a:rPr lang="cs-CZ" sz="1600" dirty="0" smtClean="0"/>
              <a:t>, ISBN</a:t>
            </a:r>
            <a:r>
              <a:rPr lang="cs-CZ" sz="1600" dirty="0"/>
              <a:t>: 978-0-7381-6129-7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err="1" smtClean="0"/>
              <a:t>Spear</a:t>
            </a:r>
            <a:r>
              <a:rPr lang="cs-CZ" sz="1600" dirty="0" smtClean="0"/>
              <a:t>, </a:t>
            </a:r>
            <a:r>
              <a:rPr lang="cs-CZ" sz="1600" dirty="0" err="1" smtClean="0"/>
              <a:t>Chris</a:t>
            </a:r>
            <a:r>
              <a:rPr lang="cs-CZ" sz="1600" dirty="0" smtClean="0"/>
              <a:t>: </a:t>
            </a:r>
            <a:r>
              <a:rPr lang="cs-CZ" sz="1600" i="1" dirty="0" err="1" smtClean="0"/>
              <a:t>SystemVerilog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for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Verification</a:t>
            </a:r>
            <a:r>
              <a:rPr lang="cs-CZ" sz="1600" dirty="0" smtClean="0"/>
              <a:t>, 2nd </a:t>
            </a:r>
            <a:r>
              <a:rPr lang="cs-CZ" sz="1600" dirty="0" err="1" smtClean="0"/>
              <a:t>Edition</a:t>
            </a:r>
            <a:r>
              <a:rPr lang="cs-CZ" sz="1600" dirty="0" smtClean="0"/>
              <a:t>, </a:t>
            </a:r>
            <a:r>
              <a:rPr lang="cs-CZ" sz="1600" dirty="0" err="1" smtClean="0"/>
              <a:t>Springer</a:t>
            </a:r>
            <a:r>
              <a:rPr lang="cs-CZ" sz="1600" dirty="0" smtClean="0"/>
              <a:t>, New York, 2008,</a:t>
            </a:r>
            <a:r>
              <a:rPr lang="en-US" sz="1600" dirty="0"/>
              <a:t> </a:t>
            </a:r>
            <a:r>
              <a:rPr lang="cs-CZ" sz="1600" dirty="0" smtClean="0"/>
              <a:t>ISBN 978-0-387-76529-7.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Glasser</a:t>
            </a:r>
            <a:r>
              <a:rPr lang="en-US" sz="1600" dirty="0" smtClean="0"/>
              <a:t>, Mark: </a:t>
            </a:r>
            <a:r>
              <a:rPr lang="en-US" sz="1600" i="1" dirty="0" smtClean="0"/>
              <a:t>Open Verification Methodology Cookbook</a:t>
            </a:r>
            <a:r>
              <a:rPr lang="en-US" sz="1600" dirty="0" smtClean="0"/>
              <a:t>, Springer, New York, 2009, ISBN 978-1-4419-0967-1</a:t>
            </a:r>
            <a:r>
              <a:rPr lang="cs-CZ" sz="1600" dirty="0" smtClean="0"/>
              <a:t>.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err="1" smtClean="0"/>
              <a:t>Verification</a:t>
            </a:r>
            <a:r>
              <a:rPr lang="cs-CZ" sz="1600" dirty="0" smtClean="0"/>
              <a:t> </a:t>
            </a:r>
            <a:r>
              <a:rPr lang="cs-CZ" sz="1600" dirty="0" err="1" smtClean="0"/>
              <a:t>Academy</a:t>
            </a:r>
            <a:r>
              <a:rPr lang="cs-CZ" sz="1600" dirty="0" smtClean="0"/>
              <a:t> </a:t>
            </a:r>
            <a:r>
              <a:rPr lang="en-US" sz="1600" dirty="0" smtClean="0"/>
              <a:t>[online]. &lt;http://verification-academy.mentor.com/&gt;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err="1" smtClean="0"/>
              <a:t>Questa</a:t>
            </a:r>
            <a:r>
              <a:rPr lang="cs-CZ" sz="1600" dirty="0" smtClean="0"/>
              <a:t> </a:t>
            </a:r>
            <a:r>
              <a:rPr lang="cs-CZ" sz="1600" dirty="0" err="1" smtClean="0"/>
              <a:t>Formal</a:t>
            </a:r>
            <a:r>
              <a:rPr lang="cs-CZ" sz="1600" dirty="0" smtClean="0"/>
              <a:t> </a:t>
            </a:r>
            <a:r>
              <a:rPr lang="cs-CZ" sz="1600" dirty="0" err="1" smtClean="0"/>
              <a:t>Verification</a:t>
            </a:r>
            <a:r>
              <a:rPr lang="cs-CZ" sz="1600" dirty="0" smtClean="0"/>
              <a:t> </a:t>
            </a:r>
            <a:r>
              <a:rPr lang="en-US" sz="1600" dirty="0" smtClean="0"/>
              <a:t>[online]. &lt;http</a:t>
            </a:r>
            <a:r>
              <a:rPr lang="en-US" sz="1600" dirty="0"/>
              <a:t>://www.mentor.com/products/fv/0-in_fv</a:t>
            </a:r>
            <a:r>
              <a:rPr lang="en-US" sz="1600" dirty="0" smtClean="0"/>
              <a:t>/&gt;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UVM </a:t>
            </a:r>
            <a:r>
              <a:rPr lang="cs-CZ" sz="1600" dirty="0" err="1" smtClean="0"/>
              <a:t>World</a:t>
            </a:r>
            <a:r>
              <a:rPr lang="cs-CZ" sz="1600" dirty="0" smtClean="0"/>
              <a:t> </a:t>
            </a:r>
            <a:r>
              <a:rPr lang="en-US" sz="1600" dirty="0" smtClean="0"/>
              <a:t>[online]. &lt;http://</a:t>
            </a:r>
            <a:r>
              <a:rPr lang="cs-CZ" sz="1600" dirty="0" smtClean="0"/>
              <a:t>www.</a:t>
            </a:r>
            <a:r>
              <a:rPr lang="en-US" sz="1600" dirty="0" smtClean="0"/>
              <a:t>uvmworld.org/&gt;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/>
              <a:t>HAVEN - Hardware-</a:t>
            </a:r>
            <a:r>
              <a:rPr lang="cs-CZ" sz="1600" dirty="0" err="1"/>
              <a:t>Accelerated</a:t>
            </a:r>
            <a:r>
              <a:rPr lang="cs-CZ" sz="1600" dirty="0"/>
              <a:t> </a:t>
            </a:r>
            <a:r>
              <a:rPr lang="cs-CZ" sz="1600" dirty="0" err="1"/>
              <a:t>Verification</a:t>
            </a:r>
            <a:r>
              <a:rPr lang="cs-CZ" sz="1600" dirty="0"/>
              <a:t> </a:t>
            </a:r>
            <a:r>
              <a:rPr lang="cs-CZ" sz="1600" dirty="0" err="1"/>
              <a:t>ENvironment</a:t>
            </a:r>
            <a:r>
              <a:rPr lang="cs-CZ" sz="1600" dirty="0"/>
              <a:t> </a:t>
            </a:r>
            <a:r>
              <a:rPr lang="en-US" sz="1600" dirty="0" smtClean="0"/>
              <a:t>[online]. &lt;</a:t>
            </a:r>
            <a:r>
              <a:rPr lang="cs-CZ" sz="1600" dirty="0" smtClean="0"/>
              <a:t>http</a:t>
            </a:r>
            <a:r>
              <a:rPr lang="cs-CZ" sz="1600" dirty="0"/>
              <a:t>://www.fit.vutbr.cz/~isimkova/haven</a:t>
            </a:r>
            <a:r>
              <a:rPr lang="cs-CZ" sz="1600" dirty="0" smtClean="0"/>
              <a:t>/</a:t>
            </a:r>
            <a:r>
              <a:rPr lang="en-US" sz="1600" dirty="0" smtClean="0"/>
              <a:t>&gt;</a:t>
            </a:r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    UPSY FIT VUT v Brně										</a:t>
            </a:r>
            <a:fld id="{9102FCE0-B67E-4E2D-B62A-6938A9FF8231}" type="slidenum">
              <a:rPr lang="cs-CZ" smtClean="0"/>
              <a:pPr>
                <a:defRPr/>
              </a:pPr>
              <a:t>36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376016" y="3191345"/>
            <a:ext cx="5472608" cy="569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Děkuji za pozornost!</a:t>
            </a:r>
            <a:endParaRPr lang="cs-CZ" sz="32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4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cs-CZ" sz="3200" dirty="0" smtClean="0"/>
              <a:t>Verifikace</a:t>
            </a:r>
          </a:p>
        </p:txBody>
      </p:sp>
      <p:sp>
        <p:nvSpPr>
          <p:cNvPr id="512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0596CAAD-08BD-4AFB-BB6B-A69C9310E7BB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t>4</a:t>
            </a:fld>
            <a:endParaRPr lang="cs-CZ" smtClean="0">
              <a:solidFill>
                <a:srgbClr val="FFFFFF"/>
              </a:solidFill>
              <a:cs typeface="Tahoma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31800" y="3391337"/>
            <a:ext cx="9289032" cy="111671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Verifikace</a:t>
            </a:r>
            <a:r>
              <a:rPr lang="cs-CZ" sz="1600" dirty="0" smtClean="0"/>
              <a:t>  – 	proces ověřování, zda je implementovaný systém (v HDL) korektní, neobjevují se</a:t>
            </a:r>
            <a:br>
              <a:rPr lang="cs-CZ" sz="1600" dirty="0" smtClean="0"/>
            </a:br>
            <a:r>
              <a:rPr lang="cs-CZ" sz="1600" dirty="0" smtClean="0"/>
              <a:t>			nesrovnalosti a chyby.</a:t>
            </a:r>
            <a:endParaRPr lang="cs-CZ" sz="1600" dirty="0"/>
          </a:p>
          <a:p>
            <a:pPr marL="1428750" lvl="2">
              <a:buFont typeface="Arial" pitchFamily="34" charset="0"/>
              <a:buChar char="•"/>
            </a:pPr>
            <a:r>
              <a:rPr lang="cs-CZ" sz="1600" dirty="0" smtClean="0"/>
              <a:t>Výstup je v souladu s jistou interpretací specifikace.</a:t>
            </a:r>
          </a:p>
          <a:p>
            <a:pPr marL="1428750" lvl="2">
              <a:buFont typeface="Arial" pitchFamily="34" charset="0"/>
              <a:buChar char="•"/>
            </a:pPr>
            <a:r>
              <a:rPr lang="cs-CZ" sz="1600" dirty="0" smtClean="0"/>
              <a:t>Označuje se i pojmem </a:t>
            </a:r>
            <a:r>
              <a:rPr lang="cs-CZ" sz="1600" i="1" dirty="0" err="1" smtClean="0"/>
              <a:t>pre-silicon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testing</a:t>
            </a:r>
            <a:r>
              <a:rPr lang="cs-CZ" sz="1600" dirty="0" smtClean="0"/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31800" y="4859957"/>
            <a:ext cx="9289032" cy="1372812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Validace</a:t>
            </a:r>
            <a:r>
              <a:rPr lang="cs-CZ" sz="1600" dirty="0" smtClean="0"/>
              <a:t>    – 	proces ověřování, zda je interpretace systému a její implementace správně svolená,</a:t>
            </a:r>
            <a:br>
              <a:rPr lang="cs-CZ" sz="1600" dirty="0" smtClean="0"/>
            </a:br>
            <a:r>
              <a:rPr lang="cs-CZ" sz="1600" dirty="0" smtClean="0"/>
              <a:t>			zda se jedná skutečně o systém popsaný v specifikaci. </a:t>
            </a:r>
          </a:p>
          <a:p>
            <a:pPr marL="1428750" lvl="2">
              <a:buFont typeface="Arial" pitchFamily="34" charset="0"/>
              <a:buChar char="•"/>
            </a:pPr>
            <a:r>
              <a:rPr lang="cs-CZ" sz="1600" dirty="0" smtClean="0"/>
              <a:t>Jsou implementovány všechny požadované funkce, systém odpovídá požadavkům uživatelů.</a:t>
            </a:r>
          </a:p>
          <a:p>
            <a:pPr marL="1428750" lvl="2">
              <a:buFont typeface="Arial" pitchFamily="34" charset="0"/>
              <a:buChar char="•"/>
            </a:pPr>
            <a:r>
              <a:rPr lang="cs-CZ" sz="1600" dirty="0" smtClean="0"/>
              <a:t>Označuje se i pojmem </a:t>
            </a:r>
            <a:r>
              <a:rPr lang="cs-CZ" sz="1600" i="1" dirty="0" smtClean="0"/>
              <a:t>post-</a:t>
            </a:r>
            <a:r>
              <a:rPr lang="cs-CZ" sz="1600" i="1" dirty="0" err="1" smtClean="0"/>
              <a:t>silicon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testing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431800" y="1619597"/>
            <a:ext cx="9235220" cy="1372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Snaha odhalit co nejvíce chyb již v počátečních fázích návrhu hardwarových systémů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selhání bezpečnostních systému,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ztráty na životech (automobilový a letecký průmysl),  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cena produktu (1994 – chyba ve </a:t>
            </a:r>
            <a:r>
              <a:rPr lang="cs-CZ" sz="1600" dirty="0" err="1" smtClean="0"/>
              <a:t>floating</a:t>
            </a:r>
            <a:r>
              <a:rPr lang="cs-CZ" sz="1600" dirty="0" smtClean="0"/>
              <a:t>-point aritmetice procesoru Intel Pentium, ztráty </a:t>
            </a:r>
          </a:p>
          <a:p>
            <a:pPr lvl="1" indent="0"/>
            <a:r>
              <a:rPr lang="cs-CZ" sz="1600" dirty="0" smtClean="0"/>
              <a:t>	   420 mil. dolarů, 2007 – série chyb v procesoru AMD Barcelona)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 Proces ověřování korektnosti obvodu</a:t>
            </a:r>
            <a:endParaRPr lang="cs-CZ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25" y="2555701"/>
            <a:ext cx="8728075" cy="355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31800" y="1619597"/>
            <a:ext cx="6362511" cy="348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Verifikace a validace číslicového obvodu je rozdělena do více kroků: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0596CAAD-08BD-4AFB-BB6B-A69C9310E7BB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t>5</a:t>
            </a:fld>
            <a:endParaRPr lang="cs-CZ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2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i="1" dirty="0" err="1" smtClean="0"/>
              <a:t>Pre-silicon</a:t>
            </a:r>
            <a:r>
              <a:rPr lang="cs-CZ" sz="3200" dirty="0" smtClean="0"/>
              <a:t> verifikace  </a:t>
            </a:r>
            <a:endParaRPr lang="cs-CZ" sz="32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2" y="2532855"/>
            <a:ext cx="8713787" cy="355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31800" y="1619597"/>
            <a:ext cx="3610155" cy="348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Typicky běží v simulačním prostředí. 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0596CAAD-08BD-4AFB-BB6B-A69C9310E7BB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t>6</a:t>
            </a:fld>
            <a:endParaRPr lang="cs-CZ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84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Specifikace a požadavky</a:t>
            </a:r>
            <a:endParaRPr lang="cs-CZ" sz="320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7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478022" y="1619597"/>
            <a:ext cx="9170802" cy="2892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Specifikace a požadavky </a:t>
            </a:r>
            <a:r>
              <a:rPr lang="cs-CZ" sz="1600" dirty="0" smtClean="0"/>
              <a:t>jsou typicky ve formě dokumentu, kde jsou popsány:</a:t>
            </a:r>
            <a:br>
              <a:rPr lang="cs-CZ" sz="1600" dirty="0" smtClean="0"/>
            </a:br>
            <a:endParaRPr lang="cs-CZ" sz="1600" dirty="0" smtClean="0"/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Rozhraní (vstupní, výstupní, sběrnice, …).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Funkce obvodu na vyšší úrovni abstrakce (aritmetické operace, zpracování instrukci, výpočet kontrolního součtu, …).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Formát vstupů a výstupů (formát paketu, paměťové operace, …).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Bloková schéma obvodu na nižší úrovni abstrakce.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Časování a frekvence obvodu.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Požadavky na paměť.</a:t>
            </a:r>
          </a:p>
          <a:p>
            <a:pPr marL="1028700" lvl="1">
              <a:buFont typeface="Arial" pitchFamily="34" charset="0"/>
              <a:buChar char="•"/>
            </a:pPr>
            <a:r>
              <a:rPr lang="cs-CZ" sz="1600" dirty="0" smtClean="0"/>
              <a:t>A jiné.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67453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Verifikační plán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8022" y="1619597"/>
            <a:ext cx="9170802" cy="418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Verifikační plán </a:t>
            </a:r>
            <a:r>
              <a:rPr lang="cs-CZ" sz="1600" dirty="0" smtClean="0"/>
              <a:t>řeší dvě základní otázky: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  <a:p>
            <a:pPr marL="1085850" lvl="1" indent="-342900">
              <a:buFont typeface="+mj-lt"/>
              <a:buAutoNum type="arabicPeriod"/>
            </a:pPr>
            <a:r>
              <a:rPr lang="cs-CZ" sz="1600" dirty="0" smtClean="0">
                <a:solidFill>
                  <a:srgbClr val="00B050"/>
                </a:solidFill>
              </a:rPr>
              <a:t>Co verifikujeme?</a:t>
            </a:r>
          </a:p>
          <a:p>
            <a:pPr marL="1085850" lvl="1" indent="-342900">
              <a:buFont typeface="+mj-lt"/>
              <a:buAutoNum type="arabicPeriod"/>
            </a:pPr>
            <a:endParaRPr lang="cs-CZ" sz="1600" dirty="0">
              <a:solidFill>
                <a:srgbClr val="00B050"/>
              </a:solidFill>
            </a:endParaRPr>
          </a:p>
          <a:p>
            <a:pPr marL="1085850" lvl="1" indent="-342900">
              <a:buFont typeface="+mj-lt"/>
              <a:buAutoNum type="arabicPeriod"/>
            </a:pPr>
            <a:r>
              <a:rPr lang="cs-CZ" sz="1600" dirty="0" smtClean="0">
                <a:solidFill>
                  <a:srgbClr val="00B050"/>
                </a:solidFill>
              </a:rPr>
              <a:t>Jak to budeme verifikovat?</a:t>
            </a:r>
          </a:p>
          <a:p>
            <a:pPr marL="1085850" lvl="1" indent="-342900">
              <a:buFont typeface="+mj-lt"/>
              <a:buAutoNum type="arabicPeriod"/>
            </a:pPr>
            <a:endParaRPr lang="cs-CZ" sz="1600" dirty="0" smtClean="0"/>
          </a:p>
          <a:p>
            <a:pPr lvl="1" indent="0"/>
            <a:endParaRPr lang="cs-CZ" sz="1600" dirty="0"/>
          </a:p>
          <a:p>
            <a:r>
              <a:rPr lang="cs-CZ" sz="1600" dirty="0" smtClean="0"/>
              <a:t>Odpovědi zahrnují především: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1600" dirty="0"/>
          </a:p>
          <a:p>
            <a:pPr marL="1085850" lvl="1" indent="-342900">
              <a:buFont typeface="Arial" pitchFamily="34" charset="0"/>
              <a:buChar char="•"/>
            </a:pPr>
            <a:r>
              <a:rPr lang="cs-CZ" sz="1600" dirty="0" smtClean="0"/>
              <a:t>Specifické testy, </a:t>
            </a:r>
            <a:r>
              <a:rPr lang="cs-CZ" sz="1600" dirty="0"/>
              <a:t>verifikační </a:t>
            </a:r>
            <a:r>
              <a:rPr lang="cs-CZ" sz="1600" dirty="0" smtClean="0"/>
              <a:t>přístupy a nástroje (SW, HW), které se použijí.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cs-CZ" sz="1600" dirty="0" smtClean="0"/>
              <a:t>Jak se pozná, kdy je verifikace ukončena.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cs-CZ" sz="1600" dirty="0" smtClean="0"/>
              <a:t>Zdroje – lidské, výpočetní, odhad ceny.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cs-CZ" sz="1600" dirty="0" smtClean="0"/>
              <a:t>Seznam ověřovaných funkcí na jednotlivých úrovních abstrakce obvodu.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cs-CZ" sz="1600" dirty="0" smtClean="0"/>
              <a:t>A jiné.</a:t>
            </a:r>
          </a:p>
          <a:p>
            <a:r>
              <a:rPr lang="cs-CZ" sz="16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8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25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Simulace a testování</a:t>
            </a:r>
            <a:endParaRPr lang="cs-CZ" sz="32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78022" y="1619597"/>
            <a:ext cx="9170802" cy="2909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Označují se i pod pojmem </a:t>
            </a:r>
            <a:r>
              <a:rPr lang="cs-CZ" sz="1600" i="1" dirty="0" smtClean="0"/>
              <a:t>bug </a:t>
            </a:r>
            <a:r>
              <a:rPr lang="cs-CZ" sz="1600" i="1" dirty="0" err="1" smtClean="0"/>
              <a:t>hunting</a:t>
            </a:r>
            <a:r>
              <a:rPr lang="cs-CZ" sz="1600" dirty="0" smtClean="0"/>
              <a:t> metody.</a:t>
            </a:r>
          </a:p>
          <a:p>
            <a:endParaRPr lang="cs-CZ" sz="1600" dirty="0" smtClean="0"/>
          </a:p>
          <a:p>
            <a:r>
              <a:rPr lang="cs-CZ" sz="1600" dirty="0" smtClean="0"/>
              <a:t>Využívají prostředí simulátoru (např. </a:t>
            </a:r>
            <a:r>
              <a:rPr lang="cs-CZ" sz="1600" i="1" dirty="0" err="1" smtClean="0"/>
              <a:t>ModelSim</a:t>
            </a:r>
            <a:r>
              <a:rPr lang="cs-CZ" sz="1600" dirty="0" smtClean="0"/>
              <a:t>), které umožňuje reprodukovat chybové scénáře a ladit chyby.</a:t>
            </a:r>
          </a:p>
          <a:p>
            <a:endParaRPr lang="cs-CZ" sz="1600" dirty="0" smtClean="0"/>
          </a:p>
          <a:p>
            <a:r>
              <a:rPr lang="cs-CZ" sz="1600" dirty="0" smtClean="0"/>
              <a:t>Návrhář ověřuje základní funkcionalitu systému na připravené množině testovacích vektorů.</a:t>
            </a:r>
          </a:p>
          <a:p>
            <a:endParaRPr lang="cs-CZ" sz="1600" dirty="0" smtClean="0"/>
          </a:p>
          <a:p>
            <a:pPr marL="1028700" lvl="1">
              <a:buFont typeface="Wingdings" pitchFamily="2" charset="2"/>
              <a:buChar char="Ø"/>
            </a:pPr>
            <a:r>
              <a:rPr lang="cs-CZ" sz="1600" dirty="0" smtClean="0"/>
              <a:t>Jednoduchý přístup, ale </a:t>
            </a:r>
            <a:r>
              <a:rPr lang="cs-CZ" sz="1600" dirty="0" smtClean="0">
                <a:solidFill>
                  <a:srgbClr val="FF0000"/>
                </a:solidFill>
              </a:rPr>
              <a:t>nedokazuje</a:t>
            </a:r>
            <a:r>
              <a:rPr lang="cs-CZ" sz="1600" dirty="0" smtClean="0"/>
              <a:t> že systém již neobsahuje další chyby!</a:t>
            </a:r>
          </a:p>
          <a:p>
            <a:pPr marL="1028700" lvl="1">
              <a:buFont typeface="Wingdings" pitchFamily="2" charset="2"/>
              <a:buChar char="Ø"/>
            </a:pPr>
            <a:r>
              <a:rPr lang="cs-CZ" sz="1600" dirty="0" smtClean="0"/>
              <a:t>Neprověří se všechny stavy a každé možné chování systému.</a:t>
            </a:r>
          </a:p>
          <a:p>
            <a:pPr marL="1028700" lvl="1">
              <a:buFont typeface="Wingdings" pitchFamily="2" charset="2"/>
              <a:buChar char="Ø"/>
            </a:pP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1600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60363" y="6840538"/>
            <a:ext cx="9358312" cy="358775"/>
          </a:xfrm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gothic" charset="0"/>
                <a:cs typeface="msgothic" charset="0"/>
              </a:defRPr>
            </a:lvl9pPr>
          </a:lstStyle>
          <a:p>
            <a:pPr eaLnBrk="1"/>
            <a:r>
              <a:rPr lang="cs-CZ" smtClean="0">
                <a:solidFill>
                  <a:srgbClr val="FFFFFF"/>
                </a:solidFill>
                <a:cs typeface="Tahoma" pitchFamily="34" charset="0"/>
              </a:rPr>
              <a:t>    UPSY FIT VUT v Brně 										</a:t>
            </a:r>
            <a:fld id="{86CF8917-933B-4ADD-92CB-40D6015A3F18}" type="slidenum">
              <a:rPr lang="cs-CZ" smtClean="0">
                <a:solidFill>
                  <a:srgbClr val="FFFFFF"/>
                </a:solidFill>
                <a:cs typeface="Tahoma" pitchFamily="34" charset="0"/>
              </a:rPr>
              <a:pPr eaLnBrk="1"/>
              <a:t>9</a:t>
            </a:fld>
            <a:endParaRPr lang="cs-CZ" dirty="0" smtClean="0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83515"/>
            <a:ext cx="432048" cy="28803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12" y="6874185"/>
            <a:ext cx="368511" cy="2880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6883515"/>
            <a:ext cx="539396" cy="26937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40" y="6867891"/>
            <a:ext cx="693139" cy="2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65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sy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gothic"/>
        <a:cs typeface="msgothic"/>
      </a:majorFont>
      <a:minorFont>
        <a:latin typeface="Arial"/>
        <a:ea typeface="msgothic"/>
        <a:cs typeface="ms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upsy</Template>
  <TotalTime>2260</TotalTime>
  <Words>2159</Words>
  <Application>Microsoft Office PowerPoint</Application>
  <PresentationFormat>Vlastní</PresentationFormat>
  <Paragraphs>434</Paragraphs>
  <Slides>36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38" baseType="lpstr">
      <vt:lpstr>upsy</vt:lpstr>
      <vt:lpstr>1_Office Theme</vt:lpstr>
      <vt:lpstr>Prezentace aplikace PowerPoint</vt:lpstr>
      <vt:lpstr>Osnova</vt:lpstr>
      <vt:lpstr>Motivace</vt:lpstr>
      <vt:lpstr>Verifikace</vt:lpstr>
      <vt:lpstr> Proces ověřování korektnosti obvodu</vt:lpstr>
      <vt:lpstr>Pre-silicon verifikace  </vt:lpstr>
      <vt:lpstr>Specifikace a požadavky</vt:lpstr>
      <vt:lpstr>Verifikační plán</vt:lpstr>
      <vt:lpstr>Simulace a testování</vt:lpstr>
      <vt:lpstr>Simulace a testování</vt:lpstr>
      <vt:lpstr>Formální verifikace</vt:lpstr>
      <vt:lpstr>Formální verifikace - techniky</vt:lpstr>
      <vt:lpstr>Formální verifikace - problémy </vt:lpstr>
      <vt:lpstr>Formální verifikace - problémy</vt:lpstr>
      <vt:lpstr>Funkční verifikace</vt:lpstr>
      <vt:lpstr>SystemVerilog</vt:lpstr>
      <vt:lpstr>DPI</vt:lpstr>
      <vt:lpstr>Generování náhodných vstupů</vt:lpstr>
      <vt:lpstr>Verifikace řízená pokrytím</vt:lpstr>
      <vt:lpstr>Verifikace řízená pokrytím</vt:lpstr>
      <vt:lpstr>Verifikace založená na formálních tvrzeních</vt:lpstr>
      <vt:lpstr>Verifikace založená na formálních tvrzeních</vt:lpstr>
      <vt:lpstr>Samokontrolní mechanismy</vt:lpstr>
      <vt:lpstr>Samokontrolní mechanismy - scoreboarding</vt:lpstr>
      <vt:lpstr>Samokontrolní mechanismy – referenční model</vt:lpstr>
      <vt:lpstr>Samokontrolní mechanismy – offline checking</vt:lpstr>
      <vt:lpstr>Verifikační prostředí</vt:lpstr>
      <vt:lpstr>Verifikační prostředí</vt:lpstr>
      <vt:lpstr>Verifikační metodiky</vt:lpstr>
      <vt:lpstr>OVM metodika</vt:lpstr>
      <vt:lpstr>Funkční verifikace - problémy</vt:lpstr>
      <vt:lpstr>Funkční verifikace - problémy</vt:lpstr>
      <vt:lpstr>Post-silicon validace</vt:lpstr>
      <vt:lpstr>Post-silicon validace</vt:lpstr>
      <vt:lpstr>Užitečné zdroje a odkazy</vt:lpstr>
      <vt:lpstr>Prezentace aplikace PowerPoint</vt:lpstr>
    </vt:vector>
  </TitlesOfParts>
  <Company>CVT FIT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CVT</dc:creator>
  <cp:lastModifiedBy>Marcela Šimková</cp:lastModifiedBy>
  <cp:revision>216</cp:revision>
  <cp:lastPrinted>1601-01-01T00:00:00Z</cp:lastPrinted>
  <dcterms:created xsi:type="dcterms:W3CDTF">2011-10-07T12:59:06Z</dcterms:created>
  <dcterms:modified xsi:type="dcterms:W3CDTF">2013-01-04T07:09:35Z</dcterms:modified>
</cp:coreProperties>
</file>