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71" r:id="rId4"/>
    <p:sldId id="260" r:id="rId5"/>
    <p:sldId id="261" r:id="rId6"/>
    <p:sldId id="262" r:id="rId7"/>
    <p:sldId id="268" r:id="rId8"/>
    <p:sldId id="264" r:id="rId9"/>
    <p:sldId id="265" r:id="rId10"/>
    <p:sldId id="267" r:id="rId11"/>
    <p:sldId id="25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2AC7"/>
    <a:srgbClr val="E80EE8"/>
    <a:srgbClr val="1B85B9"/>
    <a:srgbClr val="44AFE4"/>
    <a:srgbClr val="FE000C"/>
    <a:srgbClr val="4D4D4D"/>
    <a:srgbClr val="B9000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1" autoAdjust="0"/>
    <p:restoredTop sz="95915" autoAdjust="0"/>
  </p:normalViewPr>
  <p:slideViewPr>
    <p:cSldViewPr>
      <p:cViewPr varScale="1">
        <p:scale>
          <a:sx n="129" d="100"/>
          <a:sy n="129" d="100"/>
        </p:scale>
        <p:origin x="1118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9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F78A2349-9BFC-4A8B-8E05-6C33D571B5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0195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34DBBB0A-19FB-4453-8EED-555300D79F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2742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7105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4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6706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8951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4746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2422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454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762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8064502" y="6530975"/>
            <a:ext cx="492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0" y="4"/>
            <a:ext cx="9144000" cy="3598863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240661" name="Rectangle 21"/>
          <p:cNvSpPr>
            <a:spLocks noChangeArrowheads="1"/>
          </p:cNvSpPr>
          <p:nvPr/>
        </p:nvSpPr>
        <p:spPr bwMode="auto">
          <a:xfrm>
            <a:off x="8077202" y="6530975"/>
            <a:ext cx="365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pic>
        <p:nvPicPr>
          <p:cNvPr id="240665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2" y="3846517"/>
            <a:ext cx="20224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66" name="Rectangle 26"/>
          <p:cNvSpPr>
            <a:spLocks noChangeArrowheads="1"/>
          </p:cNvSpPr>
          <p:nvPr/>
        </p:nvSpPr>
        <p:spPr bwMode="auto">
          <a:xfrm>
            <a:off x="8077202" y="6530975"/>
            <a:ext cx="365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77050" cy="455612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en-US" altLang="cs-CZ" noProof="0" smtClean="0"/>
              <a:t>Click to edit Master subtitle style</a:t>
            </a:r>
            <a:endParaRPr lang="cs-CZ" altLang="cs-CZ" noProof="0" smtClean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79"/>
            <a:ext cx="6877050" cy="1254125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cs-CZ" noProof="0" smtClean="0"/>
              <a:t>Click to edit Master title style</a:t>
            </a:r>
            <a:endParaRPr lang="cs-CZ" altLang="cs-CZ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70584E-C735-4638-99B9-05ACF8A797D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4709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5615" y="-100013"/>
            <a:ext cx="2159000" cy="6196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2" y="-100013"/>
            <a:ext cx="6329363" cy="6196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7EA1AF-6320-4D81-B9BE-E465ED6CD8A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782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3041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617BB5-4F40-4D43-9AE0-C9CE9E9B533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8278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1" y="765175"/>
            <a:ext cx="4243388" cy="5330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40" y="765175"/>
            <a:ext cx="4244975" cy="5330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3F3851-3577-4A7B-9244-B5979767779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160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FA5757-F7D8-409B-803D-0E9A505434D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7675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15BAF2-D720-4168-ACBE-1FF1F488453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0375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77850E-BB0F-4FC2-9854-B2FB5037B23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2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4880F4-A437-4A79-B1A0-FEB597E7425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5070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11895-3F76-4991-8A4C-2175D70DE1E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605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0" y="512767"/>
            <a:ext cx="9144000" cy="34925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/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1"/>
            <a:ext cx="9144000" cy="512763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/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2" y="-100013"/>
            <a:ext cx="7699375" cy="72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2" y="765175"/>
            <a:ext cx="8640763" cy="533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29"/>
            <a:ext cx="7848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29"/>
            <a:ext cx="8270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fld id="{E27B2AD7-1515-4757-855E-CB4D2751032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9"/>
            <a:ext cx="47625" cy="288925"/>
          </a:xfrm>
          <a:prstGeom prst="rect">
            <a:avLst/>
          </a:prstGeom>
          <a:solidFill>
            <a:srgbClr val="FE000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cs-CZ" altLang="cs-CZ" sz="2400" b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7" y="58738"/>
            <a:ext cx="41751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8064502" y="115889"/>
            <a:ext cx="49213" cy="288925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2" y="6530975"/>
            <a:ext cx="492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  <p:bldP spid="1843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446" grpId="0" animBg="1"/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1B85B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cs-CZ" dirty="0" err="1" smtClean="0"/>
              <a:t>Behaviour</a:t>
            </a:r>
            <a:r>
              <a:rPr lang="cs-CZ" altLang="cs-CZ" dirty="0" smtClean="0"/>
              <a:t> </a:t>
            </a:r>
            <a:r>
              <a:rPr lang="en-US" altLang="cs-CZ" dirty="0" smtClean="0"/>
              <a:t>of the telegraph line </a:t>
            </a:r>
            <a:endParaRPr lang="en-US" altLang="cs-CZ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94113"/>
            <a:ext cx="6877050" cy="455612"/>
          </a:xfrm>
        </p:spPr>
        <p:txBody>
          <a:bodyPr/>
          <a:lstStyle/>
          <a:p>
            <a:r>
              <a:rPr lang="cs-CZ" altLang="cs-CZ" dirty="0" smtClean="0"/>
              <a:t>Doc. Ing. Jiří Kunovský, </a:t>
            </a:r>
            <a:r>
              <a:rPr lang="cs-CZ" altLang="cs-CZ" dirty="0" err="1" smtClean="0"/>
              <a:t>Csc.</a:t>
            </a:r>
            <a:endParaRPr lang="cs-CZ" altLang="cs-CZ" dirty="0"/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0" y="4149729"/>
            <a:ext cx="6858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cs-CZ" sz="1400" b="0" dirty="0" smtClean="0">
                <a:solidFill>
                  <a:schemeClr val="bg2"/>
                </a:solidFill>
              </a:rPr>
              <a:t>Brno University of Technology, Faculty of Information Technology</a:t>
            </a:r>
            <a:endParaRPr lang="en-US" altLang="cs-CZ" sz="1400" b="0" dirty="0">
              <a:solidFill>
                <a:schemeClr val="bg2"/>
              </a:solidFill>
            </a:endParaRPr>
          </a:p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</a:rPr>
              <a:t>Bo</a:t>
            </a:r>
            <a:r>
              <a:rPr lang="cs-CZ" altLang="cs-CZ" sz="1400" b="0" dirty="0">
                <a:solidFill>
                  <a:schemeClr val="bg2"/>
                </a:solidFill>
              </a:rPr>
              <a:t>ž</a:t>
            </a:r>
            <a:r>
              <a:rPr lang="en-US" altLang="cs-CZ" sz="1400" b="0" dirty="0">
                <a:solidFill>
                  <a:schemeClr val="bg2"/>
                </a:solidFill>
              </a:rPr>
              <a:t>et</a:t>
            </a:r>
            <a:r>
              <a:rPr lang="cs-CZ" altLang="cs-CZ" sz="1400" b="0" dirty="0">
                <a:solidFill>
                  <a:schemeClr val="bg2"/>
                </a:solidFill>
              </a:rPr>
              <a:t>ě</a:t>
            </a:r>
            <a:r>
              <a:rPr lang="en-US" altLang="cs-CZ" sz="1400" b="0" dirty="0" err="1">
                <a:solidFill>
                  <a:schemeClr val="bg2"/>
                </a:solidFill>
              </a:rPr>
              <a:t>chova</a:t>
            </a:r>
            <a:r>
              <a:rPr lang="en-US" altLang="cs-CZ" sz="1400" b="0" dirty="0">
                <a:solidFill>
                  <a:schemeClr val="bg2"/>
                </a:solidFill>
              </a:rPr>
              <a:t> 2, 612 </a:t>
            </a:r>
            <a:r>
              <a:rPr lang="cs-CZ" altLang="cs-CZ" sz="1400" b="0" dirty="0">
                <a:solidFill>
                  <a:schemeClr val="bg2"/>
                </a:solidFill>
              </a:rPr>
              <a:t>66</a:t>
            </a:r>
            <a:r>
              <a:rPr lang="en-US" altLang="cs-CZ" sz="1400" b="0" dirty="0">
                <a:solidFill>
                  <a:schemeClr val="bg2"/>
                </a:solidFill>
              </a:rPr>
              <a:t> Brno</a:t>
            </a:r>
          </a:p>
          <a:p>
            <a:pPr algn="r" eaLnBrk="0" hangingPunct="0">
              <a:spcBef>
                <a:spcPct val="0"/>
              </a:spcBef>
              <a:buFontTx/>
              <a:buNone/>
            </a:pPr>
            <a:endParaRPr lang="cs-CZ" altLang="cs-CZ" sz="1400" b="0" dirty="0">
              <a:solidFill>
                <a:schemeClr val="bg2"/>
              </a:solidFill>
            </a:endParaRPr>
          </a:p>
          <a:p>
            <a:pPr algn="r" eaLnBrk="0" hangingPunct="0">
              <a:spcBef>
                <a:spcPct val="0"/>
              </a:spcBef>
              <a:buFontTx/>
              <a:buNone/>
            </a:pPr>
            <a:endParaRPr lang="cs-CZ" altLang="cs-CZ" sz="14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R2 =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1e12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,</a:t>
                </a:r>
                <a:r>
                  <a:rPr lang="en-US" dirty="0" smtClean="0"/>
                  <a:t> </a:t>
                </a:r>
                <a:r>
                  <a:rPr lang="cs-CZ" dirty="0" smtClean="0"/>
                  <a:t>R1</a:t>
                </a:r>
                <a:r>
                  <a:rPr lang="en-US" dirty="0" smtClean="0"/>
                  <a:t> </a:t>
                </a:r>
                <a:r>
                  <a:rPr lang="cs-CZ" dirty="0" smtClean="0"/>
                  <a:t>=</a:t>
                </a:r>
                <a:r>
                  <a:rPr lang="en-US" dirty="0" smtClean="0"/>
                  <a:t>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300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1425" b="-42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Behavior of the telegraph line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10</a:t>
            </a:fld>
            <a:endParaRPr lang="en-US" altLang="cs-CZ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3903" t="12127" r="36171" b="7758"/>
          <a:stretch/>
        </p:blipFill>
        <p:spPr>
          <a:xfrm>
            <a:off x="2301331" y="1592450"/>
            <a:ext cx="3744416" cy="39604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79826" y="1052736"/>
            <a:ext cx="1266693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Input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Output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69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Rectangl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685800" y="28956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cs-CZ" sz="3600" b="0" dirty="0" smtClean="0">
                <a:solidFill>
                  <a:schemeClr val="bg1"/>
                </a:solidFill>
              </a:rPr>
              <a:t>Thank you for your attention!</a:t>
            </a:r>
            <a:endParaRPr lang="en-US" altLang="cs-CZ" sz="36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Telegraph</a:t>
            </a:r>
            <a:r>
              <a:rPr lang="cs-CZ" dirty="0" smtClean="0"/>
              <a:t> line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</a:t>
            </a:fld>
            <a:endParaRPr lang="en-US" altLang="cs-CZ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splitted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segments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en-US" dirty="0" smtClean="0"/>
              <a:t>The equations that represent the </a:t>
            </a:r>
            <a:r>
              <a:rPr lang="en-US" dirty="0" err="1" smtClean="0"/>
              <a:t>behaviour</a:t>
            </a:r>
            <a:r>
              <a:rPr lang="en-US" dirty="0" smtClean="0"/>
              <a:t> of the signals on the line: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80" y="1268760"/>
            <a:ext cx="8927305" cy="17147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019" y="4282581"/>
            <a:ext cx="644842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6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r>
              <a:rPr lang="cs-CZ" dirty="0" smtClean="0"/>
              <a:t> </a:t>
            </a:r>
            <a:r>
              <a:rPr lang="en-US" dirty="0" smtClean="0"/>
              <a:t>and axes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L = </a:t>
                </a:r>
                <a:r>
                  <a:rPr lang="cs-CZ" dirty="0">
                    <a:solidFill>
                      <a:srgbClr val="FF0000"/>
                    </a:solidFill>
                  </a:rPr>
                  <a:t>1e-8</a:t>
                </a:r>
                <a:r>
                  <a:rPr lang="cs-CZ" dirty="0"/>
                  <a:t> H</a:t>
                </a:r>
              </a:p>
              <a:p>
                <a:r>
                  <a:rPr lang="cs-CZ" dirty="0"/>
                  <a:t>C = </a:t>
                </a:r>
                <a:r>
                  <a:rPr lang="cs-CZ" dirty="0">
                    <a:solidFill>
                      <a:srgbClr val="FF0000"/>
                    </a:solidFill>
                  </a:rPr>
                  <a:t>1e-12</a:t>
                </a:r>
                <a:r>
                  <a:rPr lang="cs-CZ" dirty="0"/>
                  <a:t> F</a:t>
                </a:r>
              </a:p>
              <a:p>
                <a:r>
                  <a:rPr lang="en-US" dirty="0" smtClean="0"/>
                  <a:t>The optimal value for the resistance </a:t>
                </a:r>
                <a:r>
                  <a:rPr lang="cs-CZ" dirty="0" smtClean="0"/>
                  <a:t>R1</a:t>
                </a:r>
                <a:r>
                  <a:rPr lang="en-US" dirty="0" smtClean="0"/>
                  <a:t> and</a:t>
                </a:r>
                <a:r>
                  <a:rPr lang="cs-CZ" dirty="0" smtClean="0"/>
                  <a:t> R2</a:t>
                </a:r>
                <a:r>
                  <a:rPr lang="en-US" dirty="0" smtClean="0"/>
                  <a:t> </a:t>
                </a:r>
                <a:r>
                  <a:rPr lang="en-US" dirty="0" smtClean="0"/>
                  <a:t>is </a:t>
                </a:r>
                <a:r>
                  <a:rPr lang="en-US" dirty="0" smtClean="0"/>
                  <a:t>equal to the </a:t>
                </a:r>
                <a:r>
                  <a:rPr lang="en-US" b="1" dirty="0" smtClean="0"/>
                  <a:t>characteristic impedance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(minimize signal reflection)</a:t>
                </a:r>
                <a:r>
                  <a:rPr lang="cs-CZ" dirty="0" smtClean="0"/>
                  <a:t>: </a:t>
                </a:r>
                <a:endParaRPr lang="cs-CZ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den>
                        </m:f>
                      </m:e>
                    </m:rad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−8</m:t>
                            </m:r>
                          </m:num>
                          <m:den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−12</m:t>
                            </m:r>
                          </m:den>
                        </m:f>
                      </m:e>
                    </m:rad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100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cs-CZ" dirty="0">
                    <a:solidFill>
                      <a:srgbClr val="FF0000"/>
                    </a:solidFill>
                  </a:rPr>
                  <a:t>3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e9</a:t>
                </a:r>
                <a:r>
                  <a:rPr lang="en-US" dirty="0" smtClean="0"/>
                  <a:t> </a:t>
                </a:r>
                <a:r>
                  <a:rPr lang="en-US" dirty="0" smtClean="0"/>
                  <a:t>rad/s</a:t>
                </a:r>
                <a:endParaRPr lang="en-US" dirty="0"/>
              </a:p>
              <a:p>
                <a:r>
                  <a:rPr lang="en-US" dirty="0" smtClean="0"/>
                  <a:t>Axes in the following images</a:t>
                </a:r>
              </a:p>
              <a:p>
                <a:pPr lvl="1"/>
                <a:r>
                  <a:rPr lang="en-US" dirty="0" smtClean="0"/>
                  <a:t>X: Time [s]</a:t>
                </a:r>
              </a:p>
              <a:p>
                <a:pPr lvl="1"/>
                <a:r>
                  <a:rPr lang="en-US" dirty="0" smtClean="0"/>
                  <a:t>Y: Voltage [V]</a:t>
                </a:r>
                <a:r>
                  <a:rPr lang="cs-CZ" dirty="0" smtClean="0"/>
                  <a:t> </a:t>
                </a: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69" t="-1144" r="-1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Behavior of the telegraph line</a:t>
            </a:r>
            <a:endParaRPr lang="en-US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3956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R2 =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100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,</a:t>
                </a:r>
                <a:r>
                  <a:rPr lang="en-US" dirty="0" smtClean="0"/>
                  <a:t> </a:t>
                </a:r>
                <a:r>
                  <a:rPr lang="cs-CZ" dirty="0" smtClean="0"/>
                  <a:t>R1</a:t>
                </a:r>
                <a:r>
                  <a:rPr lang="en-US" dirty="0" smtClean="0"/>
                  <a:t> </a:t>
                </a:r>
                <a:r>
                  <a:rPr lang="cs-CZ" dirty="0" smtClean="0"/>
                  <a:t>=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00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 smtClean="0"/>
                  <a:t> (matching line)</a:t>
                </a:r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1425" b="-4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Behavior of the telegraph line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4</a:t>
            </a:fld>
            <a:endParaRPr lang="en-US" alt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731" t="12128" r="36619" b="6301"/>
          <a:stretch/>
        </p:blipFill>
        <p:spPr>
          <a:xfrm>
            <a:off x="2265327" y="1556447"/>
            <a:ext cx="3816424" cy="40324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79826" y="1052736"/>
            <a:ext cx="1266693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Input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Output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0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R2 =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1e12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 smtClean="0"/>
                  <a:t> (open circuit)</a:t>
                </a:r>
                <a:r>
                  <a:rPr lang="cs-CZ" dirty="0" smtClean="0"/>
                  <a:t>,</a:t>
                </a:r>
                <a:r>
                  <a:rPr lang="en-US" dirty="0" smtClean="0"/>
                  <a:t> </a:t>
                </a:r>
                <a:r>
                  <a:rPr lang="cs-CZ" dirty="0" smtClean="0"/>
                  <a:t>R1</a:t>
                </a:r>
                <a:r>
                  <a:rPr lang="en-US" dirty="0" smtClean="0"/>
                  <a:t> </a:t>
                </a:r>
                <a:r>
                  <a:rPr lang="cs-CZ" dirty="0" smtClean="0"/>
                  <a:t>=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100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1425" b="-4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Behavior of the telegraph line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5</a:t>
            </a:fld>
            <a:endParaRPr lang="en-US" altLang="cs-CZ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2750" t="12128" r="37324" b="6301"/>
          <a:stretch/>
        </p:blipFill>
        <p:spPr>
          <a:xfrm>
            <a:off x="2411760" y="1556447"/>
            <a:ext cx="3744416" cy="40324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79826" y="1052736"/>
            <a:ext cx="1266693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Input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Output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R2 =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1e12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,</a:t>
                </a:r>
                <a:r>
                  <a:rPr lang="en-US" dirty="0" smtClean="0"/>
                  <a:t> </a:t>
                </a:r>
                <a:r>
                  <a:rPr lang="cs-CZ" dirty="0" smtClean="0"/>
                  <a:t>R1</a:t>
                </a:r>
                <a:r>
                  <a:rPr lang="en-US" dirty="0" smtClean="0"/>
                  <a:t> </a:t>
                </a:r>
                <a:r>
                  <a:rPr lang="cs-CZ" dirty="0" smtClean="0"/>
                  <a:t>=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1425" b="-42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Behavior of the telegraph line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6</a:t>
            </a:fld>
            <a:endParaRPr lang="en-US" alt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750" t="12128" r="37324" b="7757"/>
          <a:stretch/>
        </p:blipFill>
        <p:spPr>
          <a:xfrm>
            <a:off x="2301331" y="1592451"/>
            <a:ext cx="3744416" cy="39604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79826" y="1052736"/>
            <a:ext cx="1266693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Input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Output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5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R2 =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100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,</a:t>
                </a:r>
                <a:r>
                  <a:rPr lang="en-US" dirty="0" smtClean="0"/>
                  <a:t> </a:t>
                </a:r>
                <a:r>
                  <a:rPr lang="cs-CZ" dirty="0" smtClean="0"/>
                  <a:t>R1</a:t>
                </a:r>
                <a:r>
                  <a:rPr lang="en-US" dirty="0" smtClean="0"/>
                  <a:t> </a:t>
                </a:r>
                <a:r>
                  <a:rPr lang="cs-CZ" dirty="0" smtClean="0"/>
                  <a:t>=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00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1425" b="-42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Behavior of the telegraph line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7</a:t>
            </a:fld>
            <a:endParaRPr lang="en-US" altLang="cs-CZ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2752" t="12127" r="37323" b="7758"/>
          <a:stretch/>
        </p:blipFill>
        <p:spPr>
          <a:xfrm>
            <a:off x="2301331" y="1592450"/>
            <a:ext cx="3744416" cy="39604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79826" y="1052736"/>
            <a:ext cx="1266693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Input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Output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9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R2 =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1e12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,</a:t>
                </a:r>
                <a:r>
                  <a:rPr lang="en-US" dirty="0" smtClean="0"/>
                  <a:t> </a:t>
                </a:r>
                <a:r>
                  <a:rPr lang="cs-CZ" dirty="0" smtClean="0"/>
                  <a:t>R1</a:t>
                </a:r>
                <a:r>
                  <a:rPr lang="en-US" dirty="0" smtClean="0"/>
                  <a:t> </a:t>
                </a:r>
                <a:r>
                  <a:rPr lang="cs-CZ" dirty="0" smtClean="0"/>
                  <a:t>=</a:t>
                </a:r>
                <a:r>
                  <a:rPr lang="en-US" dirty="0" smtClean="0"/>
                  <a:t>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100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1425" b="-42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Behavior of the telegraph line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8</a:t>
            </a:fld>
            <a:endParaRPr lang="en-US" alt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750" t="12128" r="37324" b="6301"/>
          <a:stretch/>
        </p:blipFill>
        <p:spPr>
          <a:xfrm>
            <a:off x="2301331" y="1556446"/>
            <a:ext cx="3744416" cy="40324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79826" y="1052736"/>
            <a:ext cx="1266693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Input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Output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2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R2 =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1e12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,</a:t>
                </a:r>
                <a:r>
                  <a:rPr lang="en-US" dirty="0" smtClean="0"/>
                  <a:t> </a:t>
                </a:r>
                <a:r>
                  <a:rPr lang="cs-CZ" dirty="0" smtClean="0"/>
                  <a:t>R1</a:t>
                </a:r>
                <a:r>
                  <a:rPr lang="en-US" dirty="0" smtClean="0"/>
                  <a:t> </a:t>
                </a:r>
                <a:r>
                  <a:rPr lang="cs-CZ" dirty="0" smtClean="0"/>
                  <a:t>=</a:t>
                </a:r>
                <a:r>
                  <a:rPr lang="en-US" dirty="0" smtClean="0"/>
                  <a:t>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1425" b="-42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Behavior of the telegraph line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9</a:t>
            </a:fld>
            <a:endParaRPr lang="en-US" altLang="cs-CZ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2750" t="12128" r="36171" b="7757"/>
          <a:stretch/>
        </p:blipFill>
        <p:spPr>
          <a:xfrm>
            <a:off x="2265327" y="1592451"/>
            <a:ext cx="3816424" cy="39604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79826" y="1052736"/>
            <a:ext cx="1266693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Input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Output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93068"/>
      </p:ext>
    </p:extLst>
  </p:cSld>
  <p:clrMapOvr>
    <a:masterClrMapping/>
  </p:clrMapOvr>
</p:sld>
</file>

<file path=ppt/theme/theme1.xml><?xml version="1.0" encoding="utf-8"?>
<a:theme xmlns:a="http://schemas.openxmlformats.org/drawingml/2006/main" name="a2">
  <a:themeElements>
    <a:clrScheme name="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cs-CZ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cs-CZ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090611 FIT_prezentace</Template>
  <TotalTime>21346</TotalTime>
  <Words>234</Words>
  <Application>Microsoft Office PowerPoint</Application>
  <PresentationFormat>Předvádění na obrazovce (4:3)</PresentationFormat>
  <Paragraphs>69</Paragraphs>
  <Slides>11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Century Gothic</vt:lpstr>
      <vt:lpstr>Tahoma</vt:lpstr>
      <vt:lpstr>a2</vt:lpstr>
      <vt:lpstr>Behaviour of the telegraph line </vt:lpstr>
      <vt:lpstr>Telegraph line</vt:lpstr>
      <vt:lpstr>Constants and axes</vt:lpstr>
      <vt:lpstr>R2 = 100 Ω, R1 = 100 Ω (matching line) </vt:lpstr>
      <vt:lpstr>R2 = 1e12 Ω (open circuit), R1 = 100 Ω </vt:lpstr>
      <vt:lpstr>R2 = 1e12 Ω, R1 = 1 Ω </vt:lpstr>
      <vt:lpstr>R2 = 100 Ω, R1 = 100 Ω </vt:lpstr>
      <vt:lpstr>R2 = 1e12 Ω, R1 = 100 Ω </vt:lpstr>
      <vt:lpstr>R2 = 1e12 Ω, R1 = 1 Ω </vt:lpstr>
      <vt:lpstr>R2 = 1e12 Ω, R1 = 300 Ω </vt:lpstr>
      <vt:lpstr>Prezentace aplikace PowerPoint</vt:lpstr>
    </vt:vector>
  </TitlesOfParts>
  <Company>VUT v Brně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Veigend</dc:creator>
  <cp:lastModifiedBy>satek</cp:lastModifiedBy>
  <cp:revision>705</cp:revision>
  <dcterms:created xsi:type="dcterms:W3CDTF">2014-09-27T16:53:02Z</dcterms:created>
  <dcterms:modified xsi:type="dcterms:W3CDTF">2017-04-28T08:23:05Z</dcterms:modified>
</cp:coreProperties>
</file>