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9" r:id="rId4"/>
    <p:sldId id="260" r:id="rId5"/>
    <p:sldId id="261" r:id="rId6"/>
    <p:sldId id="262" r:id="rId7"/>
    <p:sldId id="263" r:id="rId8"/>
    <p:sldId id="257" r:id="rId9"/>
    <p:sldId id="258" r:id="rId10"/>
    <p:sldId id="264" r:id="rId11"/>
    <p:sldId id="265" r:id="rId12"/>
    <p:sldId id="270" r:id="rId13"/>
    <p:sldId id="269" r:id="rId14"/>
    <p:sldId id="275" r:id="rId15"/>
    <p:sldId id="266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5" d="100"/>
          <a:sy n="85" d="100"/>
        </p:scale>
        <p:origin x="-51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08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03A44-E379-49C6-B97D-B2EEB9995170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00144-23E1-4FA2-AC30-A741DAF7A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060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1B29D-307D-4D31-877D-280047836BF7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446E9-9DC1-44C8-BCFC-4E25DE5DC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579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446E9-9DC1-44C8-BCFC-4E25DE5DC72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831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446E9-9DC1-44C8-BCFC-4E25DE5DC72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351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446E9-9DC1-44C8-BCFC-4E25DE5DC72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87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674240" y="419472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" name="Obrázek 43"/>
          <p:cNvPicPr/>
          <p:nvPr/>
        </p:nvPicPr>
        <p:blipFill>
          <a:blip r:embed="rId2"/>
          <a:stretch/>
        </p:blipFill>
        <p:spPr>
          <a:xfrm>
            <a:off x="1457640" y="1600200"/>
            <a:ext cx="6227640" cy="4967280"/>
          </a:xfrm>
          <a:prstGeom prst="rect">
            <a:avLst/>
          </a:prstGeom>
          <a:ln>
            <a:noFill/>
          </a:ln>
        </p:spPr>
      </p:pic>
      <p:pic>
        <p:nvPicPr>
          <p:cNvPr id="45" name="Obrázek 44"/>
          <p:cNvPicPr/>
          <p:nvPr/>
        </p:nvPicPr>
        <p:blipFill>
          <a:blip r:embed="rId2"/>
          <a:stretch/>
        </p:blipFill>
        <p:spPr>
          <a:xfrm>
            <a:off x="1457640" y="1600200"/>
            <a:ext cx="6227640" cy="496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96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96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457200" y="0"/>
            <a:ext cx="6933960" cy="5124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96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96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419472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674240" y="419472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7" name="Obrázek 86"/>
          <p:cNvPicPr/>
          <p:nvPr/>
        </p:nvPicPr>
        <p:blipFill>
          <a:blip r:embed="rId2"/>
          <a:stretch/>
        </p:blipFill>
        <p:spPr>
          <a:xfrm>
            <a:off x="1457640" y="1600200"/>
            <a:ext cx="6227640" cy="4967280"/>
          </a:xfrm>
          <a:prstGeom prst="rect">
            <a:avLst/>
          </a:prstGeom>
          <a:ln>
            <a:noFill/>
          </a:ln>
        </p:spPr>
      </p:pic>
      <p:pic>
        <p:nvPicPr>
          <p:cNvPr id="88" name="Obrázek 87"/>
          <p:cNvPicPr/>
          <p:nvPr/>
        </p:nvPicPr>
        <p:blipFill>
          <a:blip r:embed="rId2"/>
          <a:stretch/>
        </p:blipFill>
        <p:spPr>
          <a:xfrm>
            <a:off x="1457640" y="1600200"/>
            <a:ext cx="6227640" cy="496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96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96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457200" y="0"/>
            <a:ext cx="6933960" cy="5124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96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96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674240" y="419472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stomShape 1"/>
          <p:cNvSpPr/>
          <p:nvPr/>
        </p:nvSpPr>
        <p:spPr>
          <a:xfrm>
            <a:off x="0" y="0"/>
            <a:ext cx="9143640" cy="102996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2"/>
          <p:cNvSpPr/>
          <p:nvPr/>
        </p:nvSpPr>
        <p:spPr>
          <a:xfrm>
            <a:off x="227160" y="135720"/>
            <a:ext cx="36360" cy="814320"/>
          </a:xfrm>
          <a:prstGeom prst="rect">
            <a:avLst/>
          </a:prstGeom>
          <a:solidFill>
            <a:srgbClr val="FE000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7391520" y="140400"/>
            <a:ext cx="36360" cy="814320"/>
          </a:xfrm>
          <a:prstGeom prst="rect">
            <a:avLst/>
          </a:prstGeom>
          <a:solidFill>
            <a:srgbClr val="1B85B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6497640"/>
            <a:ext cx="9143640" cy="360000"/>
          </a:xfrm>
          <a:prstGeom prst="rect">
            <a:avLst/>
          </a:prstGeom>
          <a:solidFill>
            <a:srgbClr val="1B85B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Shape 14"/>
          <p:cNvPicPr/>
          <p:nvPr/>
        </p:nvPicPr>
        <p:blipFill>
          <a:blip r:embed="rId14"/>
          <a:stretch/>
        </p:blipFill>
        <p:spPr>
          <a:xfrm>
            <a:off x="7501320" y="216360"/>
            <a:ext cx="1556640" cy="626040"/>
          </a:xfrm>
          <a:prstGeom prst="rect">
            <a:avLst/>
          </a:prstGeom>
          <a:ln>
            <a:noFill/>
          </a:ln>
        </p:spPr>
      </p:pic>
      <p:sp>
        <p:nvSpPr>
          <p:cNvPr id="5" name="CustomShape 5"/>
          <p:cNvSpPr/>
          <p:nvPr/>
        </p:nvSpPr>
        <p:spPr>
          <a:xfrm>
            <a:off x="112680" y="6497640"/>
            <a:ext cx="7797600" cy="36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ERASMUS+ </a:t>
            </a:r>
            <a:r>
              <a:rPr lang="cs-CZ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2019 </a:t>
            </a:r>
            <a:r>
              <a:rPr lang="cs-CZ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 </a:t>
            </a:r>
            <a:r>
              <a:rPr lang="cs-CZ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2020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6"/>
          <p:cNvSpPr/>
          <p:nvPr/>
        </p:nvSpPr>
        <p:spPr>
          <a:xfrm>
            <a:off x="5797800" y="6497640"/>
            <a:ext cx="3345840" cy="36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algn="r">
              <a:lnSpc>
                <a:spcPct val="100000"/>
              </a:lnSpc>
            </a:pPr>
            <a:r>
              <a:rPr lang="cs-CZ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15. </a:t>
            </a:r>
            <a:r>
              <a:rPr lang="cs-CZ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11. </a:t>
            </a:r>
            <a:r>
              <a:rPr lang="cs-CZ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2018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CustomShape 7"/>
          <p:cNvSpPr/>
          <p:nvPr/>
        </p:nvSpPr>
        <p:spPr>
          <a:xfrm>
            <a:off x="0" y="0"/>
            <a:ext cx="9143640" cy="3315960"/>
          </a:xfrm>
          <a:prstGeom prst="rect">
            <a:avLst/>
          </a:prstGeom>
          <a:solidFill>
            <a:srgbClr val="1B85B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title"/>
          </p:nvPr>
        </p:nvSpPr>
        <p:spPr>
          <a:xfrm>
            <a:off x="640800" y="1258200"/>
            <a:ext cx="7772040" cy="1546200"/>
          </a:xfrm>
          <a:prstGeom prst="rect">
            <a:avLst/>
          </a:prstGeom>
        </p:spPr>
        <p:txBody>
          <a:bodyPr tIns="91440" bIns="9144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" name="Shape 19"/>
          <p:cNvPicPr/>
          <p:nvPr/>
        </p:nvPicPr>
        <p:blipFill>
          <a:blip r:embed="rId15"/>
          <a:stretch/>
        </p:blipFill>
        <p:spPr>
          <a:xfrm>
            <a:off x="4705560" y="5126400"/>
            <a:ext cx="3925440" cy="853920"/>
          </a:xfrm>
          <a:prstGeom prst="rect">
            <a:avLst/>
          </a:prstGeom>
          <a:ln>
            <a:noFill/>
          </a:ln>
        </p:spPr>
      </p:pic>
      <p:pic>
        <p:nvPicPr>
          <p:cNvPr id="10" name="Obrázek 7"/>
          <p:cNvPicPr/>
          <p:nvPr/>
        </p:nvPicPr>
        <p:blipFill>
          <a:blip r:embed="rId16"/>
          <a:stretch/>
        </p:blipFill>
        <p:spPr>
          <a:xfrm>
            <a:off x="323640" y="5013720"/>
            <a:ext cx="3960000" cy="1129320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</p:pic>
      <p:sp>
        <p:nvSpPr>
          <p:cNvPr id="11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</a:t>
            </a:r>
            <a:r>
              <a:rPr lang="cs-CZ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to </a:t>
            </a:r>
            <a:r>
              <a:rPr lang="cs-CZ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edit</a:t>
            </a:r>
            <a:r>
              <a:rPr lang="cs-CZ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cs-CZ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outline</a:t>
            </a:r>
            <a:r>
              <a:rPr lang="cs-CZ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text </a:t>
            </a:r>
            <a:r>
              <a:rPr lang="cs-CZ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</a:t>
            </a:r>
            <a:r>
              <a:rPr lang="cs-CZ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Outline</a:t>
            </a:r>
            <a:r>
              <a:rPr lang="cs-CZ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Level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</a:t>
            </a:r>
            <a:r>
              <a:rPr lang="cs-CZ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Outline</a:t>
            </a:r>
            <a:r>
              <a:rPr lang="cs-CZ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Level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</a:t>
            </a:r>
            <a:r>
              <a:rPr lang="cs-CZ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Outline</a:t>
            </a:r>
            <a:r>
              <a:rPr lang="cs-CZ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Level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Outline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Level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Outline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Level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Outline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Level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0" y="0"/>
            <a:ext cx="9143640" cy="102996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2"/>
          <p:cNvSpPr/>
          <p:nvPr/>
        </p:nvSpPr>
        <p:spPr>
          <a:xfrm>
            <a:off x="227160" y="135720"/>
            <a:ext cx="36360" cy="814320"/>
          </a:xfrm>
          <a:prstGeom prst="rect">
            <a:avLst/>
          </a:prstGeom>
          <a:solidFill>
            <a:srgbClr val="FE000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3"/>
          <p:cNvSpPr/>
          <p:nvPr/>
        </p:nvSpPr>
        <p:spPr>
          <a:xfrm>
            <a:off x="7391520" y="140400"/>
            <a:ext cx="36360" cy="814320"/>
          </a:xfrm>
          <a:prstGeom prst="rect">
            <a:avLst/>
          </a:prstGeom>
          <a:solidFill>
            <a:srgbClr val="1B85B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4"/>
          <p:cNvSpPr/>
          <p:nvPr/>
        </p:nvSpPr>
        <p:spPr>
          <a:xfrm>
            <a:off x="0" y="6497640"/>
            <a:ext cx="9143640" cy="360000"/>
          </a:xfrm>
          <a:prstGeom prst="rect">
            <a:avLst/>
          </a:prstGeom>
          <a:solidFill>
            <a:srgbClr val="1B85B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0" name="Shape 14"/>
          <p:cNvPicPr/>
          <p:nvPr/>
        </p:nvPicPr>
        <p:blipFill>
          <a:blip r:embed="rId14"/>
          <a:stretch/>
        </p:blipFill>
        <p:spPr>
          <a:xfrm>
            <a:off x="7501320" y="216360"/>
            <a:ext cx="1556640" cy="626040"/>
          </a:xfrm>
          <a:prstGeom prst="rect">
            <a:avLst/>
          </a:prstGeom>
          <a:ln>
            <a:noFill/>
          </a:ln>
        </p:spPr>
      </p:pic>
      <p:sp>
        <p:nvSpPr>
          <p:cNvPr id="51" name="CustomShape 5"/>
          <p:cNvSpPr/>
          <p:nvPr/>
        </p:nvSpPr>
        <p:spPr>
          <a:xfrm>
            <a:off x="112680" y="6497640"/>
            <a:ext cx="7797600" cy="36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cs-CZ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ERASMUS+ </a:t>
            </a:r>
            <a:r>
              <a:rPr lang="cs-CZ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2019 </a:t>
            </a:r>
            <a:r>
              <a:rPr lang="cs-CZ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 </a:t>
            </a:r>
            <a:r>
              <a:rPr lang="cs-CZ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2020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6"/>
          <p:cNvSpPr/>
          <p:nvPr/>
        </p:nvSpPr>
        <p:spPr>
          <a:xfrm>
            <a:off x="5797800" y="6497640"/>
            <a:ext cx="3345840" cy="36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algn="r">
              <a:lnSpc>
                <a:spcPct val="100000"/>
              </a:lnSpc>
            </a:pPr>
            <a:r>
              <a:rPr lang="cs-CZ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15. </a:t>
            </a:r>
            <a:r>
              <a:rPr lang="cs-CZ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11. </a:t>
            </a:r>
            <a:r>
              <a:rPr lang="cs-CZ" sz="1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2018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title"/>
          </p:nvPr>
        </p:nvSpPr>
        <p:spPr>
          <a:xfrm>
            <a:off x="457200" y="0"/>
            <a:ext cx="6933960" cy="1105200"/>
          </a:xfrm>
          <a:prstGeom prst="rect">
            <a:avLst/>
          </a:prstGeom>
        </p:spPr>
        <p:txBody>
          <a:bodyPr tIns="91440" bIns="91440" anchor="ctr"/>
          <a:lstStyle/>
          <a:p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8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tIns="91440" bIns="9144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to </a:t>
            </a: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edit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outline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text </a:t>
            </a: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</a:t>
            </a:r>
            <a:endParaRPr lang="cs-CZ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</a:t>
            </a: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Outline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Level</a:t>
            </a:r>
            <a:endParaRPr lang="cs-CZ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Outline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Level</a:t>
            </a:r>
            <a:endParaRPr lang="cs-CZ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Outline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Level</a:t>
            </a:r>
            <a:endParaRPr lang="cs-CZ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Outline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Level</a:t>
            </a:r>
            <a:endParaRPr lang="cs-CZ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Outline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Level</a:t>
            </a:r>
            <a:endParaRPr lang="cs-CZ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Outline</a:t>
            </a:r>
            <a:r>
              <a:rPr lang="cs-CZ" sz="3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3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Level</a:t>
            </a:r>
            <a:endParaRPr lang="cs-CZ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sldNum="0"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tbr.cz/studium/studium-a-staze-v-zahranici/studijni-pobyty-studentu-rp-msmt" TargetMode="External"/><Relationship Id="rId2" Type="http://schemas.openxmlformats.org/officeDocument/2006/relationships/hyperlink" Target="https://www.vutbr.cz/studium/studium-a-staze-v-zahranici/vut-ramcove-smlouvy-10-2017-pdf-p146985" TargetMode="External"/><Relationship Id="rId1" Type="http://schemas.openxmlformats.org/officeDocument/2006/relationships/slideLayout" Target="../slideLayouts/slideLayout15.xml"/><Relationship Id="rId4" Type="http://schemas.openxmlformats.org/officeDocument/2006/relationships/hyperlink" Target="mailto:studena@fit.vutbr.cz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urland.r@fce.vutbr.cz" TargetMode="External"/><Relationship Id="rId2" Type="http://schemas.openxmlformats.org/officeDocument/2006/relationships/hyperlink" Target="mailto:andrlova.b@fce.vutbr.cz" TargetMode="Externa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tu.ee/studying/exchange-studies/exchange-studies-incomingoutgoin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hyperlink" Target="https://www.unipi.it/index.php/english" TargetMode="External"/><Relationship Id="rId4" Type="http://schemas.openxmlformats.org/officeDocument/2006/relationships/hyperlink" Target="http://www.unipg.it/internazional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t.vutbr.cz/study/vyjezd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t.vutbr.cz/~studena/iia_studenti.xls" TargetMode="Externa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a@fit.vutb.cz" TargetMode="External"/><Relationship Id="rId2" Type="http://schemas.openxmlformats.org/officeDocument/2006/relationships/hyperlink" Target="file:///\\home\vojnar\MyTexts\Bureaucracy\08-Erasmus\02-Besidka-2017\dod&#225;n%20po%20dohd&#283;%20s%20V&#237;&#357;ou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40800" y="548640"/>
            <a:ext cx="7772040" cy="225576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 algn="ctr">
              <a:lnSpc>
                <a:spcPct val="100000"/>
              </a:lnSpc>
            </a:pPr>
            <a:r>
              <a:rPr lang="cs-CZ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BESEDA pro zájemce 
o studijní pobyty a praktické stáže ERASMUS+  </a:t>
            </a:r>
            <a:r>
              <a:rPr lang="cs-CZ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2019 </a:t>
            </a:r>
            <a:r>
              <a:rPr lang="cs-CZ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 </a:t>
            </a:r>
            <a:r>
              <a:rPr lang="cs-CZ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2020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685800" y="3357000"/>
            <a:ext cx="7918200" cy="14756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r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Vítězslav Beran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Tomáš </a:t>
            </a:r>
            <a:r>
              <a:rPr lang="cs-CZ" sz="2800" b="0" strike="noStrike" spc="-1" dirty="0" err="1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Vojnar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Michaela Studená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0"/>
            <a:ext cx="6933960" cy="11052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cs-CZ" sz="3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Rozvojové programy MŠMT – FIT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457200" indent="-45684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 výjezdy, které nelze realizovat z programu Erasmus+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(jsou kratší než 2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měsíce, např. letní školy,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mimo instituce nebo země zapojené do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programu Erasmus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 celý svět).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Výjezdy realizované v kalendářním roce </a:t>
            </a:r>
            <a:r>
              <a:rPr lang="cs-CZ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2019.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Přijetí na hostitelské instituci si studenti zajišťují sami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(výjezdy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mohou být na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základě </a:t>
            </a:r>
            <a:r>
              <a:rPr lang="cs-CZ" sz="2400" b="0" u="sng" strike="noStrike" spc="-1" dirty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2"/>
              </a:rPr>
              <a:t>MoU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nebo jako „free mover“ kamkoli).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Vyplněnou </a:t>
            </a:r>
            <a:r>
              <a:rPr lang="cs-CZ" sz="2400" b="0" u="sng" strike="noStrike" spc="-1" dirty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3"/>
              </a:rPr>
              <a:t>Žádost o finanční podporu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lze doručit na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Oddělení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vnějších vztahů rovněž do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18.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1.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2019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      V případě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dostatku financí bude možno i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později            v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průběhu roku 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–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informace na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4"/>
              </a:rPr>
              <a:t>studena</a:t>
            </a:r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4"/>
              </a:rPr>
              <a:t>@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4"/>
              </a:rPr>
              <a:t>fit.vutbr.cz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 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Jazyková příprava</a:t>
            </a:r>
            <a:endParaRPr lang="cs-CZ" sz="3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179512" y="1196752"/>
            <a:ext cx="8964488" cy="525658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800"/>
              </a:spcAft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Standardní požadavek zahraničních univerzit je znalost AJ na úrovni B2.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Předmět AIT na FIT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(úroveň B2).</a:t>
            </a:r>
            <a:endParaRPr lang="cs-CZ" sz="2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Ústav jazyků FAST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přípravné kurzy pro zájemce o zahraniční výjezdy. jedná se o tyto jazyky: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angličtina (úroveň B2 a vyšší),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š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panělština, francouzština, italština, ruština a čínština </a:t>
            </a:r>
          </a:p>
          <a:p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(úroveň A2 – B2).</a:t>
            </a:r>
          </a:p>
          <a:p>
            <a:pPr>
              <a:spcAft>
                <a:spcPts val="800"/>
              </a:spcAft>
            </a:pPr>
            <a:endParaRPr lang="cs-CZ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>
              <a:spcAft>
                <a:spcPts val="800"/>
              </a:spcAft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Kurzy v rozsahu cca 12 lekcí po dobu semestru, jsou zpoplatněny částkou 2080,- Kč.</a:t>
            </a:r>
          </a:p>
          <a:p>
            <a:pPr>
              <a:spcAft>
                <a:spcPts val="800"/>
              </a:spcAft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Možnost přezkoušení na 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ú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roveň B2 za poplatek 500,-Kč                         - více termínů v době zkouškového období</a:t>
            </a:r>
          </a:p>
          <a:p>
            <a:pPr>
              <a:spcAft>
                <a:spcPts val="800"/>
              </a:spcAft>
            </a:pPr>
            <a:r>
              <a:rPr lang="cs-CZ" sz="24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Kontakt: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</a:p>
          <a:p>
            <a:r>
              <a:rPr lang="cs-CZ" sz="2400" dirty="0" smtClean="0"/>
              <a:t>Ing. et Ing. Barbara Andrlová, </a:t>
            </a:r>
            <a:r>
              <a:rPr lang="cs-CZ" sz="24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+mn-cs"/>
                <a:hlinkClick r:id="rId2"/>
              </a:rPr>
              <a:t>andrlova.b</a:t>
            </a:r>
            <a:r>
              <a:rPr lang="cs-CZ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+mn-cs"/>
                <a:hlinkClick r:id="rId2"/>
              </a:rPr>
              <a:t>@</a:t>
            </a:r>
            <a:r>
              <a:rPr lang="cs-CZ" sz="24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+mn-cs"/>
                <a:hlinkClick r:id="rId2"/>
              </a:rPr>
              <a:t>fce.vutbr.cz</a:t>
            </a:r>
            <a:r>
              <a:rPr lang="cs-CZ" sz="24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+mn-cs"/>
              </a:rPr>
              <a:t> </a:t>
            </a:r>
            <a:r>
              <a:rPr lang="cs-CZ" sz="24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+mn-cs"/>
              </a:rPr>
              <a:t>– obecné info.</a:t>
            </a:r>
          </a:p>
          <a:p>
            <a:r>
              <a:rPr lang="cs-CZ" sz="2400" dirty="0" smtClean="0"/>
              <a:t>Roger </a:t>
            </a:r>
            <a:r>
              <a:rPr lang="cs-CZ" sz="2400" dirty="0" err="1" smtClean="0"/>
              <a:t>Turland</a:t>
            </a:r>
            <a:r>
              <a:rPr lang="cs-CZ" sz="2400" dirty="0" smtClean="0"/>
              <a:t> </a:t>
            </a:r>
            <a:r>
              <a:rPr lang="cs-CZ" sz="24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+mn-cs"/>
                <a:hlinkClick r:id="rId3"/>
              </a:rPr>
              <a:t>turland.r</a:t>
            </a:r>
            <a:r>
              <a:rPr lang="cs-CZ" sz="19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+mn-cs"/>
                <a:hlinkClick r:id="rId3"/>
              </a:rPr>
              <a:t>@</a:t>
            </a:r>
            <a:r>
              <a:rPr lang="cs-CZ" sz="24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+mn-cs"/>
                <a:hlinkClick r:id="rId3"/>
              </a:rPr>
              <a:t>fce.vutbr.cz</a:t>
            </a:r>
            <a:r>
              <a:rPr lang="cs-CZ" sz="24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+mn-cs"/>
              </a:rPr>
              <a:t> – info o termínech přezkoušení.</a:t>
            </a:r>
            <a:endParaRPr lang="cs-CZ" sz="2400" kern="1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  <a:cs typeface="+mn-cs"/>
            </a:endParaRPr>
          </a:p>
          <a:p>
            <a:r>
              <a:rPr lang="cs-CZ" sz="24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+mn-cs"/>
              </a:rPr>
              <a:t>Podrobné informace o nabídkách v aktualitách na </a:t>
            </a:r>
            <a:r>
              <a:rPr lang="cs-CZ" sz="2400" kern="1200" spc="-1" dirty="0" smtClean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+mn-cs"/>
              </a:rPr>
              <a:t>s</a:t>
            </a:r>
            <a:r>
              <a:rPr lang="cs-CZ" sz="2400" kern="1200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+mn-cs"/>
              </a:rPr>
              <a:t>pv.webnode.cz</a:t>
            </a:r>
            <a:r>
              <a:rPr lang="cs-CZ" sz="2400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+mn-cs"/>
              </a:rPr>
              <a:t> </a:t>
            </a:r>
            <a:r>
              <a:rPr lang="cs-CZ" sz="2400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+mn-cs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2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 smtClean="0">
                <a:latin typeface="+mn-lt"/>
              </a:rPr>
              <a:t>Proč vyjet na ERASMUS+?</a:t>
            </a:r>
            <a:endParaRPr lang="cs-CZ" sz="3000" b="1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467544" y="1412776"/>
            <a:ext cx="8229240" cy="5111296"/>
          </a:xfrm>
        </p:spPr>
        <p:txBody>
          <a:bodyPr/>
          <a:lstStyle/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+mj-lt"/>
              </a:rPr>
              <a:t>Firmy zajímá, jaké máte zahraniční zkušenosti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+mj-lt"/>
              </a:rPr>
              <a:t>Naučíte se pracovat v mezinárodním kolektivu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+mj-lt"/>
              </a:rPr>
              <a:t>Dozvíte se, jak se učí a studuje jinde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+mj-lt"/>
              </a:rPr>
              <a:t>Zlepšíte své jazykové dovednosti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+mj-lt"/>
              </a:rPr>
              <a:t>Poznáte jiné kulturní prostředí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+mj-lt"/>
              </a:rPr>
              <a:t>Získáte kamarády z celého světa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cs-CZ" sz="2400" b="1" dirty="0" smtClean="0">
              <a:latin typeface="+mj-lt"/>
            </a:endParaRPr>
          </a:p>
          <a:p>
            <a:pPr algn="ctr">
              <a:spcAft>
                <a:spcPts val="800"/>
              </a:spcAft>
            </a:pPr>
            <a:r>
              <a:rPr lang="cs-CZ" sz="3200" b="1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</a:rPr>
              <a:t>Využijte </a:t>
            </a:r>
            <a:r>
              <a:rPr lang="cs-CZ" sz="3200" b="1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</a:rPr>
              <a:t>skvělé možnosti, </a:t>
            </a:r>
            <a:endParaRPr lang="cs-CZ" sz="3200" b="1" kern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Times New Roman"/>
              <a:cs typeface="+mn-cs"/>
            </a:endParaRPr>
          </a:p>
          <a:p>
            <a:pPr algn="ctr">
              <a:spcAft>
                <a:spcPts val="800"/>
              </a:spcAft>
            </a:pPr>
            <a:r>
              <a:rPr lang="cs-CZ" sz="3200" b="1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</a:rPr>
              <a:t>podejte </a:t>
            </a:r>
            <a:r>
              <a:rPr lang="cs-CZ" sz="3200" b="1" kern="1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</a:rPr>
              <a:t>si přihlášku a </a:t>
            </a:r>
            <a:endParaRPr lang="cs-CZ" sz="3200" b="1" kern="1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Times New Roman"/>
              <a:cs typeface="+mn-cs"/>
            </a:endParaRPr>
          </a:p>
          <a:p>
            <a:pPr algn="ctr">
              <a:spcAft>
                <a:spcPts val="800"/>
              </a:spcAft>
            </a:pPr>
            <a:r>
              <a:rPr lang="cs-CZ" sz="3200" b="1" kern="1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</a:rPr>
              <a:t>JEĎTE!</a:t>
            </a: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120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 smtClean="0"/>
              <a:t>Nové Erasmus+ smlouvy v roce 2018</a:t>
            </a:r>
            <a:endParaRPr lang="cs-CZ" sz="30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/>
          </p:nvPr>
        </p:nvSpPr>
        <p:spPr>
          <a:xfrm>
            <a:off x="467544" y="0"/>
            <a:ext cx="8208912" cy="6525344"/>
          </a:xfrm>
        </p:spPr>
        <p:txBody>
          <a:bodyPr/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ESTONSKO</a:t>
            </a:r>
            <a:r>
              <a:rPr lang="cs-CZ" sz="2400" dirty="0" smtClean="0"/>
              <a:t>	</a:t>
            </a:r>
            <a:r>
              <a:rPr lang="cs-CZ" sz="2400" b="1" kern="1200" spc="-1" dirty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  <a:hlinkClick r:id="rId3"/>
              </a:rPr>
              <a:t>Tallinn University </a:t>
            </a:r>
            <a:r>
              <a:rPr lang="cs-CZ" sz="2400" b="1" kern="1200" spc="-1" dirty="0" err="1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  <a:hlinkClick r:id="rId3"/>
              </a:rPr>
              <a:t>of</a:t>
            </a:r>
            <a:r>
              <a:rPr lang="cs-CZ" sz="2400" b="1" kern="1200" spc="-1" dirty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  <a:hlinkClick r:id="rId3"/>
              </a:rPr>
              <a:t> Technology</a:t>
            </a:r>
            <a:endParaRPr lang="cs-CZ" sz="2400" b="1" kern="1200" spc="-1" dirty="0">
              <a:solidFill>
                <a:srgbClr val="1155CC"/>
              </a:solidFill>
              <a:uFill>
                <a:solidFill>
                  <a:srgbClr val="FFFFFF"/>
                </a:solidFill>
              </a:uFill>
              <a:latin typeface="Arial"/>
              <a:ea typeface="Times New Roman"/>
              <a:cs typeface="+mn-cs"/>
            </a:endParaRPr>
          </a:p>
          <a:p>
            <a:endParaRPr lang="cs-CZ" sz="2400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ITÁLIE</a:t>
            </a:r>
            <a:r>
              <a:rPr lang="cs-CZ" sz="2400" dirty="0" smtClean="0"/>
              <a:t>		</a:t>
            </a:r>
            <a:r>
              <a:rPr lang="cs-CZ" sz="2400" b="1" kern="1200" spc="-1" dirty="0" smtClean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  <a:hlinkClick r:id="rId4"/>
              </a:rPr>
              <a:t>University </a:t>
            </a:r>
            <a:r>
              <a:rPr lang="cs-CZ" sz="2400" b="1" kern="1200" spc="-1" dirty="0" err="1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  <a:hlinkClick r:id="rId4"/>
              </a:rPr>
              <a:t>of</a:t>
            </a:r>
            <a:r>
              <a:rPr lang="cs-CZ" sz="2400" b="1" kern="1200" spc="-1" dirty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  <a:hlinkClick r:id="rId4"/>
              </a:rPr>
              <a:t> Perugia</a:t>
            </a:r>
            <a:endParaRPr lang="cs-CZ" sz="2400" b="1" kern="1200" spc="-1" dirty="0">
              <a:solidFill>
                <a:srgbClr val="1155CC"/>
              </a:solidFill>
              <a:uFill>
                <a:solidFill>
                  <a:srgbClr val="FFFFFF"/>
                </a:solidFill>
              </a:uFill>
              <a:latin typeface="Arial"/>
              <a:ea typeface="Times New Roman"/>
              <a:cs typeface="+mn-cs"/>
            </a:endParaRPr>
          </a:p>
          <a:p>
            <a:endParaRPr lang="cs-CZ" sz="2400" dirty="0" smtClean="0"/>
          </a:p>
          <a:p>
            <a:pPr marL="342900" indent="-285750" algn="l" rt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2400" b="1" dirty="0" smtClean="0"/>
              <a:t>ITÁLIE		</a:t>
            </a:r>
            <a:r>
              <a:rPr lang="cs-CZ" sz="2400" b="1" kern="1200" spc="-1" dirty="0" smtClean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  <a:hlinkClick r:id="rId5"/>
              </a:rPr>
              <a:t>University </a:t>
            </a:r>
            <a:r>
              <a:rPr lang="cs-CZ" sz="2400" b="1" kern="1200" spc="-1" dirty="0" err="1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  <a:hlinkClick r:id="rId5"/>
              </a:rPr>
              <a:t>of</a:t>
            </a:r>
            <a:r>
              <a:rPr lang="cs-CZ" sz="2400" b="1" kern="1200" spc="-1" dirty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  <a:hlinkClick r:id="rId5"/>
              </a:rPr>
              <a:t> Pisa</a:t>
            </a:r>
            <a:endParaRPr lang="cs-CZ" sz="2400" b="1" kern="1200" spc="-1" dirty="0">
              <a:solidFill>
                <a:srgbClr val="1155CC"/>
              </a:solidFill>
              <a:uFill>
                <a:solidFill>
                  <a:srgbClr val="FFFFFF"/>
                </a:solidFill>
              </a:uFill>
              <a:latin typeface="Arial"/>
              <a:ea typeface="Times New Roman"/>
              <a:cs typeface="+mn-cs"/>
            </a:endParaRPr>
          </a:p>
          <a:p>
            <a:endParaRPr lang="cs-CZ" sz="2400" dirty="0" smtClean="0"/>
          </a:p>
          <a:p>
            <a:pPr marL="342900" indent="-285750" algn="l" rt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2400" b="1" dirty="0" smtClean="0"/>
              <a:t>LOTYŠSKO</a:t>
            </a:r>
            <a:r>
              <a:rPr lang="cs-CZ" sz="2400" dirty="0" smtClean="0"/>
              <a:t>	</a:t>
            </a:r>
            <a:r>
              <a:rPr lang="cs-CZ" sz="2400" b="1" kern="1200" spc="-1" dirty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  <a:hlinkClick r:id="rId5"/>
              </a:rPr>
              <a:t>University </a:t>
            </a:r>
            <a:r>
              <a:rPr lang="cs-CZ" sz="2400" b="1" kern="1200" spc="-1" dirty="0" err="1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  <a:hlinkClick r:id="rId5"/>
              </a:rPr>
              <a:t>of</a:t>
            </a:r>
            <a:r>
              <a:rPr lang="cs-CZ" sz="2400" b="1" kern="1200" spc="-1" dirty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  <a:hlinkClick r:id="rId5"/>
              </a:rPr>
              <a:t> </a:t>
            </a:r>
            <a:r>
              <a:rPr lang="cs-CZ" sz="2400" b="1" kern="1200" spc="-1" dirty="0" err="1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cs typeface="+mn-cs"/>
                <a:hlinkClick r:id="rId5"/>
              </a:rPr>
              <a:t>Latvia</a:t>
            </a:r>
            <a:endParaRPr lang="cs-CZ" sz="2400" b="1" kern="1200" spc="-1" dirty="0">
              <a:solidFill>
                <a:srgbClr val="1155CC"/>
              </a:solidFill>
              <a:uFill>
                <a:solidFill>
                  <a:srgbClr val="FFFFFF"/>
                </a:solidFill>
              </a:uFill>
              <a:latin typeface="Arial"/>
              <a:ea typeface="Times New Roman"/>
              <a:cs typeface="+mn-c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405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374760" y="1140031"/>
            <a:ext cx="8229240" cy="56163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7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Informace, formuláře a přehledy naleznete na: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cs-CZ" sz="2800" b="0" u="sng" strike="noStrike" spc="-1" dirty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  <a:hlinkClick r:id="rId3"/>
              </a:rPr>
              <a:t>http://www.fit.vutbr.cz/study/vyjezdy/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7000"/>
              </a:lnSpc>
            </a:pP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Kontakt 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Michaela Studená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Oddělení vnějších vztahů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cs-CZ" sz="2800" b="0" strike="noStrike" spc="-1" dirty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studena@fit.vutbr.cz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7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Místnost F120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7000"/>
              </a:lnSpc>
            </a:pPr>
            <a:endParaRPr lang="cs-CZ" sz="2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Times New Roman"/>
            </a:endParaRPr>
          </a:p>
          <a:p>
            <a:pPr>
              <a:lnSpc>
                <a:spcPct val="107000"/>
              </a:lnSpc>
            </a:pPr>
            <a:r>
              <a:rPr lang="cs-CZ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Děkujeme 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za pozornost a těšíme se na setkání u výběrového řízení 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
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
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
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57200" y="0"/>
            <a:ext cx="6933960" cy="11052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cs-CZ" sz="3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Informace a kontakty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2" name="Picture 6"/>
          <p:cNvPicPr/>
          <p:nvPr/>
        </p:nvPicPr>
        <p:blipFill>
          <a:blip r:embed="rId4"/>
          <a:stretch/>
        </p:blipFill>
        <p:spPr>
          <a:xfrm>
            <a:off x="4068000" y="5733360"/>
            <a:ext cx="647640" cy="647640"/>
          </a:xfrm>
          <a:prstGeom prst="rect">
            <a:avLst/>
          </a:prstGeom>
          <a:ln>
            <a:noFill/>
          </a:ln>
        </p:spPr>
      </p:pic>
      <p:pic>
        <p:nvPicPr>
          <p:cNvPr id="5" name="Obrázek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348880"/>
            <a:ext cx="1800200" cy="19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0"/>
            <a:ext cx="6933960" cy="11052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cs-CZ" sz="3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Výjezd a </a:t>
            </a:r>
            <a:r>
              <a:rPr lang="cs-CZ" sz="3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studium na FIT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105200"/>
            <a:ext cx="8229240" cy="5462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457200" indent="-456840"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V průběhu výjezdu do zahraničí je možno mít zapsány </a:t>
            </a: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na FIT předměty max. za 15 kreditů za semestr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(Vyhláška proděkana FIT č. 1/2011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).</a:t>
            </a:r>
            <a:endParaRPr lang="cs-CZ" sz="2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 marL="457200" indent="-45684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Minimálním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požadavkem programu Erasmus+ je získání alespoň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18 kreditů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za semestr při výjezdu na studijní pobyt nebo </a:t>
            </a:r>
            <a:r>
              <a:rPr lang="cs-CZ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11 kreditů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při zpracovávání BP/DP.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Předměty schválené v </a:t>
            </a:r>
            <a:r>
              <a:rPr lang="cs-CZ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Learning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Agreementu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jsou na FIT automaticky uznány jako volitelné.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Uznání předmětu za povinný nebo povinně volitelný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je nutné dohodnout s garantem předmětu na FIT, ideálně před výjezdem. Je třeba doložit sylabus daného předmětu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</a:p>
          <a:p>
            <a:pPr marL="457200" indent="-45684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Opakovaný předmět nelze uznat za povinný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0"/>
            <a:ext cx="6933960" cy="11052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cs-CZ" sz="3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Výjezd a </a:t>
            </a:r>
            <a:r>
              <a:rPr lang="cs-CZ" sz="3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studium na FIT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V průběhu výjezdu do zahraničí je možno mít zapsány </a:t>
            </a: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na FIT předměty max. za 15 kreditů za semestr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(Vyhláška proděkana FIT č. 1/2011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).</a:t>
            </a:r>
          </a:p>
          <a:p>
            <a:pPr marL="343080" indent="-342720"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Předměty studované na FIT </a:t>
            </a:r>
            <a:r>
              <a:rPr 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“</a:t>
            </a:r>
            <a:r>
              <a:rPr lang="en-US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na</a:t>
            </a:r>
            <a:r>
              <a:rPr 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d</a:t>
            </a:r>
            <a:r>
              <a:rPr lang="cs-CZ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álku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„ je nutné mít zapsány v individuálním studijním plánu.</a:t>
            </a:r>
            <a:endParaRPr lang="cs-CZ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cs-CZ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Před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výjezdem může student požádat studijního poradce o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zapsání předmětu ZPX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(zahraniční praxe) v hodnotě 5  kreditů/semestr. ZPX se neuvádí na LA a tyto kredity nezapočítávají do minima na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learning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agreementu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0"/>
            <a:ext cx="6933960" cy="11052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cs-CZ" sz="3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Honzovy praktické poznámky k Erasmu I. (doc. Černocký)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457200" indent="-45684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Všem doporučuji.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Řečaři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jezdí pravidelně (a jsou nuceni jezdit) a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všechny to „nakoplo“ profesionálně i osobně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Doporučuji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mix předmětů a BP/DP.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28560" lvl="3" indent="-28548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Wingdings" charset="2"/>
              <a:buChar char="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Předměty – studentská komunita, lokální jazyk, společná příprava na 	zkoušky, pařba. 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28560" lvl="3" indent="-28548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Wingdings" charset="2"/>
              <a:buChar char="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BP/DP – odborná činnost, projektový tým, angličtina, pokud zajímavý tým a zajímavý vedoucí, výborný bod do CV a možná pracovní rozhodnutí na celý život.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0"/>
            <a:ext cx="6933960" cy="11052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cs-CZ" sz="3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Honzovy praktické poznámky k Erasmu II. (doc. Černocký)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457200" y="115272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343080" indent="-34272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Kašlete na vlastní zadání BP/DP (!!!) – nebezpečí „kůlu v plotě“ a nulového přínosu pro Vás i pro přijímající organisaci. Nechte si dát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jejich zadání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spcAft>
                <a:spcPts val="80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Doplněk T.V.: Nebo společné zadání vedoucí z FIT a v zahraničí, pokud tito dva aktivně spolupracují.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První krok: potkat se s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kontaktní osobou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na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FITu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– poradí ve svém i mimo svůj obor. 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Druhý krok: projeďte si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zprávy studentů, co tam byli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a domluvte se na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kafe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/ pivo. Učitelé neví vše… 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Nepřeceňujte jazyk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jsme inženýři, schémata, rovnice a kód jsou stejné všude. Dá se to. Neblbněte s kursy typu „francouzská rétorika“ atd. … 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0"/>
            <a:ext cx="6933960" cy="11052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cs-CZ" sz="3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Honzovy praktické poznámky k Erasmu III. (doc. Černocký)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457200" indent="-456840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Jeďte sami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 ne s přítelkyní nebo spolužákem: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14240" lvl="1" indent="-271080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„zda nám to spolu jde a jestli vydržíme ve společné domácnosti“ si zkoušejte v Brně. 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14240" lvl="1" indent="-271080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Pouze pokud tam budete na vlastní pěst, budete mít snahu a motivaci se integrovat (a o to jde).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Počítejte s tím, že budete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finančně „šul nul“ nebo ve ztrátě.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2800" lvl="1" indent="271440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Erasmus je „soft money“ – investice do dalšího života. 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2800" lvl="1" indent="271440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Možnost slušného odborného výdělku v zahraničí.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0"/>
            <a:ext cx="6933960" cy="11052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cs-CZ" sz="3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Výběr univerzity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57200" y="1484640"/>
            <a:ext cx="8506800" cy="51548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Důkladně prostudujte nabídky </a:t>
            </a:r>
            <a:r>
              <a:rPr lang="cs-CZ" sz="2400" b="1" u="sng" strike="noStrike" spc="-1" dirty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2"/>
              </a:rPr>
              <a:t>partnerských univerzit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    o které se ucházíte, zejména: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0720" indent="-450360"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věnujte pozornost tomu, </a:t>
            </a: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pro jaký stupeň studia je uzavřena bilaterální smlouva </a:t>
            </a:r>
            <a:r>
              <a:rPr lang="cs-CZ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(!!!)</a:t>
            </a:r>
          </a:p>
          <a:p>
            <a:pPr marL="450720" indent="-450360"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předměty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 nabídka (zda jsou v AJ, zda lze získat dostatek kreditů – min. 18 za semestr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),</a:t>
            </a:r>
            <a:r>
              <a:rPr lang="cs-CZ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</a:t>
            </a:r>
            <a:endParaRPr lang="cs-CZ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Arial"/>
            </a:endParaRPr>
          </a:p>
          <a:p>
            <a:pPr marL="450720" indent="-450360"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při výjezdu na LS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nutno počítat se zpracováním BP/DP – nemusí být dostatečná nabídka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předmětů,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požadavky na jazyk. certifikát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 získání úrovně požadované přijímající institucí je plně na zodpovědnosti studenta, přezkoušení z AJ na FIT slouží pouze pro rozřazení ve výběrovém řízení,</a:t>
            </a:r>
          </a:p>
          <a:p>
            <a:pPr>
              <a:lnSpc>
                <a:spcPct val="100000"/>
              </a:lnSpc>
            </a:pP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0"/>
            <a:ext cx="6933960" cy="11052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cs-CZ" sz="3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Výběr univerzity</a:t>
            </a:r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457200" indent="-45684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ožadavky 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na studijní průměr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(např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. některé dánské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školy, Island),</a:t>
            </a:r>
            <a:endParaRPr lang="cs-CZ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45684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D</a:t>
            </a:r>
            <a:r>
              <a:rPr lang="cs-CZ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eadline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 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pro přihlášky na dané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univerzitě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.</a:t>
            </a:r>
            <a:endParaRPr lang="cs-CZ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57200" indent="-45684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Nespoléhejte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pouze na informace uvedené v tabulce, ale ověřujte na webu univerzit – </a:t>
            </a:r>
            <a:r>
              <a:rPr lang="cs-CZ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často dochází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ke změnám!!!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Neupínejte svůj zájem jen na jednu školu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mějte v záloze alespoň 2 další (čím více, tím je větší šance na úspěch ve VŘ).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Vybírejte pečlivě!!!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0"/>
            <a:ext cx="6933960" cy="11052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cs-CZ" sz="3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Výběrové řízení – organizace na FIT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457200" y="1105560"/>
            <a:ext cx="8229240" cy="54619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marL="343080" indent="-34272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u="sng" strike="noStrike" spc="-1" dirty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2"/>
              </a:rPr>
              <a:t>Vyplnění on-line přihlášky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spuštěné v termínu  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     1. 12. 2018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–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17. 1. 2019.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Přezkoušení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z AJ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(pro ty, kdo zatrhli v přihlášce)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17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.1.2019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, 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9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:00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hod., místnost A218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 Výsledky slouží pouze pro výběrové řízení, NE pro získání potvrzení o úrovni jazykových kompetencí pro zahraniční školu.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Doručení podepsané přihlášky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 jazykového certifikátu na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Oddělení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vnějších vztahů FIT osobně nebo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e-mailem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na </a:t>
            </a:r>
            <a:r>
              <a:rPr lang="cs-CZ" sz="2400" b="0" u="sng" strike="noStrike" spc="-1" dirty="0" smtClean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3"/>
              </a:rPr>
              <a:t>studena</a:t>
            </a:r>
            <a:r>
              <a:rPr lang="cs-CZ" b="0" u="sng" strike="noStrike" spc="-1" dirty="0" smtClean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3"/>
              </a:rPr>
              <a:t>@</a:t>
            </a:r>
            <a:r>
              <a:rPr lang="cs-CZ" sz="2400" b="0" u="sng" strike="noStrike" spc="-1" dirty="0" smtClean="0">
                <a:solidFill>
                  <a:srgbClr val="1155C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hlinkClick r:id="rId3"/>
              </a:rPr>
              <a:t>fit.vutb.cz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do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18. 1. 2019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do 12:00 hod.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Zveřejnění výsledků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rozřazení na </a:t>
            </a:r>
            <a:r>
              <a:rPr lang="cs-CZ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univerzity –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e-mailem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cca do 19. 1. 2019.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Font typeface="Arial"/>
              <a:buChar char="•"/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Výběrové řízení – pohovory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pro nezařazené studenty 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22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 1. 2019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od 9:00 hod., místnost A218.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827640" y="2658240"/>
            <a:ext cx="7488360" cy="63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7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7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</TotalTime>
  <Words>849</Words>
  <Application>Microsoft Office PowerPoint</Application>
  <PresentationFormat>Předvádění na obrazovce (4:3)</PresentationFormat>
  <Paragraphs>107</Paragraphs>
  <Slides>14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Jazyková příprava</vt:lpstr>
      <vt:lpstr>Proč vyjet na ERASMUS+?</vt:lpstr>
      <vt:lpstr>Nové Erasmus+ smlouvy v roce 2018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Beseda Erasmus+</dc:title>
  <dc:creator>studena</dc:creator>
  <cp:lastModifiedBy>Studená Michaela, Ing.</cp:lastModifiedBy>
  <cp:revision>81</cp:revision>
  <cp:lastPrinted>2018-11-15T14:38:22Z</cp:lastPrinted>
  <dcterms:modified xsi:type="dcterms:W3CDTF">2018-11-30T16:08:59Z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