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336" r:id="rId3"/>
    <p:sldId id="319" r:id="rId4"/>
    <p:sldId id="337" r:id="rId5"/>
    <p:sldId id="350" r:id="rId6"/>
    <p:sldId id="351" r:id="rId7"/>
    <p:sldId id="352" r:id="rId8"/>
    <p:sldId id="346" r:id="rId9"/>
    <p:sldId id="349" r:id="rId10"/>
    <p:sldId id="348" r:id="rId11"/>
    <p:sldId id="353" r:id="rId12"/>
    <p:sldId id="354" r:id="rId13"/>
    <p:sldId id="356" r:id="rId14"/>
    <p:sldId id="322" r:id="rId15"/>
    <p:sldId id="323" r:id="rId1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7918"/>
    <a:srgbClr val="E242CF"/>
    <a:srgbClr val="3366FF"/>
    <a:srgbClr val="FF9900"/>
    <a:srgbClr val="003399"/>
    <a:srgbClr val="000066"/>
    <a:srgbClr val="669900"/>
    <a:srgbClr val="00A9E0"/>
    <a:srgbClr val="D4ECE7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54" autoAdjust="0"/>
    <p:restoredTop sz="94660"/>
  </p:normalViewPr>
  <p:slideViewPr>
    <p:cSldViewPr>
      <p:cViewPr varScale="1">
        <p:scale>
          <a:sx n="125" d="100"/>
          <a:sy n="125" d="100"/>
        </p:scale>
        <p:origin x="17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C979F-C9DB-4B33-A6F1-15688BD5625D}" type="datetimeFigureOut">
              <a:rPr lang="cs-CZ" smtClean="0"/>
              <a:pPr/>
              <a:t>15.11.2018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BC900-317A-4D42-947B-D84475430BA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067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7B827-01B0-40C7-BA68-3ACC7CEACCE7}" type="datetimeFigureOut">
              <a:rPr lang="cs-CZ" smtClean="0"/>
              <a:pPr/>
              <a:t>15.11.2018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3590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590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315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315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590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37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092" y="915980"/>
            <a:ext cx="2915815" cy="1000852"/>
          </a:xfrm>
          <a:prstGeom prst="rect">
            <a:avLst/>
          </a:prstGeom>
        </p:spPr>
      </p:pic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896938" y="3933824"/>
            <a:ext cx="7127875" cy="12233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cs-CZ" smtClean="0"/>
              <a:t>doplňující popis prezentace</a:t>
            </a:r>
            <a:endParaRPr lang="cs-CZ"/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2" hasCustomPrompt="1"/>
          </p:nvPr>
        </p:nvSpPr>
        <p:spPr>
          <a:xfrm>
            <a:off x="896938" y="5661496"/>
            <a:ext cx="5043487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cs-CZ" smtClean="0"/>
              <a:t>Autor: Jméno Příjmení</a:t>
            </a:r>
            <a:endParaRPr lang="cs-CZ"/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25" y="5661496"/>
            <a:ext cx="1871663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cs-CZ" smtClean="0"/>
              <a:t>datum</a:t>
            </a:r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 hasCustomPrompt="1"/>
          </p:nvPr>
        </p:nvSpPr>
        <p:spPr>
          <a:xfrm>
            <a:off x="899592" y="2852936"/>
            <a:ext cx="7128792" cy="9361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 smtClean="0"/>
              <a:t>HLAVNÍ NÁZEV</a:t>
            </a:r>
            <a:br>
              <a:rPr lang="cs-CZ" smtClean="0"/>
            </a:br>
            <a:r>
              <a:rPr lang="cs-CZ" smtClean="0"/>
              <a:t>PREZENTACE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86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nadpis snímku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800" baseline="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cs-CZ" smtClean="0"/>
              <a:t>Kliknutím na některou z ikon můžete vložit libovolný objekt (obrázek, graf, tabulku atd.)</a:t>
            </a:r>
          </a:p>
        </p:txBody>
      </p:sp>
    </p:spTree>
    <p:extLst>
      <p:ext uri="{BB962C8B-B14F-4D97-AF65-F5344CB8AC3E}">
        <p14:creationId xmlns:p14="http://schemas.microsoft.com/office/powerpoint/2010/main" val="24125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nadpis snímku</a:t>
            </a:r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468313" y="1628775"/>
            <a:ext cx="3959225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4716016" y="1628800"/>
            <a:ext cx="3959225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60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nadpis snímku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05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tič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60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0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440267" y="6453397"/>
            <a:ext cx="8703733" cy="404603"/>
          </a:xfrm>
          <a:prstGeom prst="rect">
            <a:avLst/>
          </a:prstGeom>
          <a:solidFill>
            <a:srgbClr val="E4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" y="6453397"/>
            <a:ext cx="404664" cy="404664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467544" y="6505599"/>
            <a:ext cx="8676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smtClean="0">
                <a:solidFill>
                  <a:schemeClr val="bg1"/>
                </a:solidFill>
              </a:rPr>
              <a:t>Vysoké </a:t>
            </a:r>
            <a:r>
              <a:rPr lang="cs-CZ" sz="1400" b="1" baseline="0" smtClean="0">
                <a:solidFill>
                  <a:schemeClr val="bg1"/>
                </a:solidFill>
              </a:rPr>
              <a:t>učení technické v Brně</a:t>
            </a:r>
            <a:endParaRPr lang="cs-CZ" sz="1400" b="1" u="sng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2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805" y="2125491"/>
            <a:ext cx="2288853" cy="4069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15938"/>
            <a:ext cx="3786442" cy="108012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2" name="TextovéPole 11"/>
          <p:cNvSpPr txBox="1"/>
          <p:nvPr/>
        </p:nvSpPr>
        <p:spPr>
          <a:xfrm>
            <a:off x="4034315" y="332656"/>
            <a:ext cx="4695577" cy="212365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Studijní pobyty a praktické stáže</a:t>
            </a:r>
          </a:p>
          <a:p>
            <a:pPr algn="ctr"/>
            <a:endParaRPr lang="cs-CZ" sz="4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7099">
            <a:off x="495615" y="1850689"/>
            <a:ext cx="3183953" cy="2230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982">
            <a:off x="5941842" y="1913375"/>
            <a:ext cx="3060725" cy="2040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689">
            <a:off x="331521" y="3937849"/>
            <a:ext cx="3621586" cy="2287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lady\Desktop\Fryčka Marek_1.Stairs to ... erasmu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917">
            <a:off x="6043079" y="3941987"/>
            <a:ext cx="3210199" cy="2195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212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MD\Desktop\granty SM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7597951" cy="5688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0000" endPos="28000" dist="5000" dir="5400000" sy="-100000" algn="bl" rotWithShape="0"/>
          </a:effectLst>
        </p:spPr>
      </p:pic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898690"/>
              </p:ext>
            </p:extLst>
          </p:nvPr>
        </p:nvGraphicFramePr>
        <p:xfrm>
          <a:off x="6804248" y="1160445"/>
          <a:ext cx="1440160" cy="227816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206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B0F0"/>
                          </a:solidFill>
                          <a:latin typeface="Arial Black" panose="020B0A04020102020204" pitchFamily="34" charset="0"/>
                        </a:rPr>
                        <a:t>SMS/SMP EUR</a:t>
                      </a:r>
                    </a:p>
                    <a:p>
                      <a:pPr algn="ctr"/>
                      <a:r>
                        <a:rPr lang="cs-CZ" b="1" dirty="0" smtClean="0">
                          <a:solidFill>
                            <a:srgbClr val="00B0F0"/>
                          </a:solidFill>
                          <a:latin typeface="Arial Black" panose="020B0A04020102020204" pitchFamily="34" charset="0"/>
                        </a:rPr>
                        <a:t>30</a:t>
                      </a:r>
                      <a:r>
                        <a:rPr lang="cs-CZ" b="1" baseline="0" dirty="0" smtClean="0">
                          <a:solidFill>
                            <a:srgbClr val="00B0F0"/>
                          </a:solidFill>
                          <a:latin typeface="Arial Black" panose="020B0A04020102020204" pitchFamily="34" charset="0"/>
                        </a:rPr>
                        <a:t> dní</a:t>
                      </a:r>
                      <a:endParaRPr lang="cs-CZ" b="1" dirty="0">
                        <a:solidFill>
                          <a:srgbClr val="00B0F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589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510/660</a:t>
                      </a:r>
                      <a:endParaRPr lang="cs-CZ" b="1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589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D27918"/>
                          </a:solidFill>
                          <a:latin typeface="Arial Black" panose="020B0A04020102020204" pitchFamily="34" charset="0"/>
                        </a:rPr>
                        <a:t>450/600</a:t>
                      </a:r>
                      <a:endParaRPr lang="cs-CZ" b="1" dirty="0">
                        <a:solidFill>
                          <a:srgbClr val="D27918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589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8000"/>
                          </a:solidFill>
                          <a:latin typeface="Arial Black" panose="020B0A04020102020204" pitchFamily="34" charset="0"/>
                        </a:rPr>
                        <a:t>330/480</a:t>
                      </a:r>
                      <a:endParaRPr lang="cs-CZ" b="1" dirty="0">
                        <a:solidFill>
                          <a:srgbClr val="008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57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9267" y="449796"/>
            <a:ext cx="8229600" cy="1143000"/>
          </a:xfrm>
        </p:spPr>
        <p:txBody>
          <a:bodyPr/>
          <a:lstStyle/>
          <a:p>
            <a:pPr algn="l"/>
            <a:r>
              <a:rPr lang="cs-CZ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Calibri" panose="020F0502020204030204" pitchFamily="34" charset="0"/>
              </a:rPr>
              <a:t>FREEMOVERS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2400" dirty="0"/>
              <a:t>individuální </a:t>
            </a:r>
            <a:r>
              <a:rPr lang="cs-CZ" sz="2400" dirty="0" smtClean="0"/>
              <a:t>dohoda </a:t>
            </a:r>
            <a:r>
              <a:rPr lang="cs-CZ" sz="2400" dirty="0"/>
              <a:t>studenta s partnerskou školou o studijním </a:t>
            </a:r>
            <a:r>
              <a:rPr lang="cs-CZ" sz="2400" dirty="0" smtClean="0"/>
              <a:t>pobytu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cs-CZ" sz="2400" dirty="0" smtClean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forma pobytu: </a:t>
            </a:r>
          </a:p>
          <a:p>
            <a:pPr marL="1200150" lvl="1" indent="-457200">
              <a:lnSpc>
                <a:spcPct val="150000"/>
              </a:lnSpc>
            </a:pPr>
            <a:r>
              <a:rPr lang="cs-CZ" sz="1800" dirty="0" smtClean="0"/>
              <a:t>studijní pobyt </a:t>
            </a:r>
            <a:r>
              <a:rPr lang="cs-CZ" sz="1800" dirty="0"/>
              <a:t>na jeden až dva </a:t>
            </a:r>
            <a:r>
              <a:rPr lang="cs-CZ" sz="1800" dirty="0" smtClean="0"/>
              <a:t>semestry</a:t>
            </a:r>
          </a:p>
          <a:p>
            <a:pPr marL="1200150" lvl="1" indent="-457200">
              <a:lnSpc>
                <a:spcPct val="150000"/>
              </a:lnSpc>
            </a:pPr>
            <a:r>
              <a:rPr lang="cs-CZ" sz="1800" dirty="0" smtClean="0"/>
              <a:t>účast </a:t>
            </a:r>
            <a:r>
              <a:rPr lang="cs-CZ" sz="1800" dirty="0"/>
              <a:t>v krátkodobých i dlouhodobých odborných </a:t>
            </a:r>
            <a:r>
              <a:rPr lang="cs-CZ" sz="1800" dirty="0" smtClean="0"/>
              <a:t>kurzech</a:t>
            </a:r>
          </a:p>
          <a:p>
            <a:pPr marL="1200150" lvl="1" indent="-457200">
              <a:lnSpc>
                <a:spcPct val="150000"/>
              </a:lnSpc>
            </a:pPr>
            <a:r>
              <a:rPr lang="cs-CZ" sz="1800" dirty="0" smtClean="0"/>
              <a:t>práce </a:t>
            </a:r>
            <a:r>
              <a:rPr lang="cs-CZ" sz="1800" dirty="0"/>
              <a:t>na projektu (semestrálním, </a:t>
            </a:r>
            <a:r>
              <a:rPr lang="cs-CZ" sz="1800" dirty="0" smtClean="0"/>
              <a:t>ročníkovém)</a:t>
            </a:r>
          </a:p>
          <a:p>
            <a:pPr marL="1200150" lvl="1" indent="-457200">
              <a:lnSpc>
                <a:spcPct val="150000"/>
              </a:lnSpc>
            </a:pPr>
            <a:r>
              <a:rPr lang="cs-CZ" sz="1800" dirty="0" smtClean="0"/>
              <a:t>práce </a:t>
            </a:r>
            <a:r>
              <a:rPr lang="cs-CZ" sz="1800" dirty="0"/>
              <a:t>na bakalářské, diplomové či dizertační </a:t>
            </a:r>
            <a:r>
              <a:rPr lang="cs-CZ" sz="1800" dirty="0" smtClean="0"/>
              <a:t>práci</a:t>
            </a:r>
          </a:p>
          <a:p>
            <a:pPr marL="1200150" lvl="1" indent="-457200">
              <a:lnSpc>
                <a:spcPct val="150000"/>
              </a:lnSpc>
            </a:pPr>
            <a:r>
              <a:rPr lang="cs-CZ" sz="1800" dirty="0" smtClean="0"/>
              <a:t>praktické stáž </a:t>
            </a:r>
            <a:r>
              <a:rPr lang="cs-CZ" sz="1800" dirty="0"/>
              <a:t>v rámci schváleného studijního </a:t>
            </a:r>
            <a:r>
              <a:rPr lang="cs-CZ" sz="1800" dirty="0" smtClean="0"/>
              <a:t>programu</a:t>
            </a:r>
            <a:endParaRPr lang="cs-CZ" sz="1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449796"/>
            <a:ext cx="964215" cy="9361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0434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2440" y="404664"/>
            <a:ext cx="8229600" cy="1143000"/>
          </a:xfrm>
        </p:spPr>
        <p:txBody>
          <a:bodyPr/>
          <a:lstStyle/>
          <a:p>
            <a:pPr algn="l"/>
            <a:r>
              <a:rPr lang="cs-CZ" sz="36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Podmínky pobytu + Administrace</a:t>
            </a:r>
            <a:endParaRPr lang="cs-CZ" sz="36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49600" y="1348800"/>
            <a:ext cx="843528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cs-CZ" altLang="cs-CZ" sz="1800" b="1" dirty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existence</a:t>
            </a:r>
            <a:r>
              <a:rPr lang="cs-CZ" altLang="cs-CZ" sz="1800" dirty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 rámcové nebo jiné </a:t>
            </a:r>
            <a:r>
              <a:rPr lang="cs-CZ" altLang="cs-CZ" sz="1800" b="1" dirty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smlouvy</a:t>
            </a:r>
            <a:r>
              <a:rPr lang="cs-CZ" altLang="cs-CZ" sz="1800" dirty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 o přímé </a:t>
            </a:r>
            <a:r>
              <a:rPr lang="cs-CZ" altLang="cs-CZ" sz="1800" b="1" dirty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spolupráci</a:t>
            </a:r>
            <a:r>
              <a:rPr lang="cs-CZ" altLang="cs-CZ" sz="1800" dirty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 mezi vysílající a přijímající univerzitou </a:t>
            </a:r>
            <a:endParaRPr lang="cs-CZ" altLang="cs-CZ" sz="1800" dirty="0" smtClean="0">
              <a:latin typeface="Calibri" panose="020F0502020204030204" pitchFamily="34" charset="0"/>
              <a:ea typeface="Microsoft YaHei UI Light" panose="020B0502040204020203" pitchFamily="34" charset="-122"/>
              <a:cs typeface="Calibri" panose="020F050202020403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cs-CZ" altLang="cs-CZ" sz="1800" b="1" dirty="0" smtClean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individuální </a:t>
            </a:r>
            <a:r>
              <a:rPr lang="cs-CZ" altLang="cs-CZ" sz="1800" b="1" dirty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domluva </a:t>
            </a:r>
            <a:r>
              <a:rPr lang="cs-CZ" altLang="cs-CZ" sz="1800" dirty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s přijímající univerzitou na konkrétní studijní pobyt.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cs-CZ" altLang="cs-CZ" sz="1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ukončený </a:t>
            </a:r>
            <a:r>
              <a:rPr kumimoji="0" lang="cs-CZ" altLang="cs-CZ" sz="1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min. 1. ročník bakalářského</a:t>
            </a:r>
            <a:r>
              <a:rPr kumimoji="0" lang="cs-CZ" altLang="cs-CZ" sz="1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 stud. programu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cs-CZ" altLang="cs-CZ" sz="1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prokázání potřebné znalosti příslušného cizího jazyka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cs-CZ" altLang="cs-CZ" sz="1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schválení výjezdu fakultou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altLang="cs-CZ" sz="18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Microsoft YaHei UI Light" panose="020B0502040204020203" pitchFamily="34" charset="-122"/>
              <a:cs typeface="Calibri" panose="020F0502020204030204" pitchFamily="34" charset="0"/>
            </a:endParaRPr>
          </a:p>
          <a:p>
            <a:pPr marL="28575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s</a:t>
            </a:r>
            <a:r>
              <a:rPr lang="cs-CZ" sz="1800" dirty="0" smtClean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amostatné sjednání studijního pobytu </a:t>
            </a:r>
            <a:r>
              <a:rPr lang="cs-CZ" sz="1800" dirty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buďto prostřednictvím své fakulty nebo individuálně </a:t>
            </a:r>
            <a:r>
              <a:rPr lang="cs-CZ" sz="1800" dirty="0" smtClean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na </a:t>
            </a:r>
            <a:r>
              <a:rPr lang="cs-CZ" sz="1800" dirty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zahraniční </a:t>
            </a:r>
            <a:r>
              <a:rPr lang="cs-CZ" sz="1800" dirty="0" smtClean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škole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v</a:t>
            </a:r>
            <a:r>
              <a:rPr lang="cs-CZ" altLang="cs-CZ" sz="1800" dirty="0" smtClean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ytvoření </a:t>
            </a:r>
            <a:r>
              <a:rPr lang="cs-CZ" altLang="cs-CZ" sz="1800" b="1" dirty="0" err="1" smtClean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Learning</a:t>
            </a:r>
            <a:r>
              <a:rPr lang="cs-CZ" altLang="cs-CZ" sz="1800" b="1" dirty="0" smtClean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 </a:t>
            </a:r>
            <a:r>
              <a:rPr lang="cs-CZ" altLang="cs-CZ" sz="1800" b="1" dirty="0" err="1" smtClean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agreement</a:t>
            </a:r>
            <a:r>
              <a:rPr lang="cs-CZ" altLang="cs-CZ" sz="1800" dirty="0" err="1" smtClean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u</a:t>
            </a:r>
            <a:r>
              <a:rPr lang="cs-CZ" altLang="cs-CZ" sz="1800" b="1" dirty="0" smtClean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 </a:t>
            </a:r>
            <a:r>
              <a:rPr lang="cs-CZ" altLang="cs-CZ" sz="1800" dirty="0" smtClean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nebo </a:t>
            </a:r>
            <a:r>
              <a:rPr lang="cs-CZ" altLang="cs-CZ" sz="1800" b="1" dirty="0" err="1" smtClean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Traineeship</a:t>
            </a:r>
            <a:r>
              <a:rPr lang="cs-CZ" altLang="cs-CZ" sz="1800" b="1" dirty="0" smtClean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 </a:t>
            </a:r>
            <a:r>
              <a:rPr lang="cs-CZ" altLang="cs-CZ" sz="1800" b="1" dirty="0" err="1" smtClean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Agreement</a:t>
            </a:r>
            <a:r>
              <a:rPr lang="cs-CZ" altLang="cs-CZ" sz="1800" dirty="0" err="1" smtClean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u</a:t>
            </a:r>
            <a:endParaRPr lang="cs-CZ" altLang="cs-CZ" sz="1800" dirty="0">
              <a:latin typeface="Calibri" panose="020F0502020204030204" pitchFamily="34" charset="0"/>
              <a:ea typeface="Microsoft YaHei UI Light" panose="020B0502040204020203" pitchFamily="34" charset="-122"/>
              <a:cs typeface="Calibri" panose="020F0502020204030204" pitchFamily="34" charset="0"/>
            </a:endParaRP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 smtClean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vyřízení zápisu </a:t>
            </a:r>
            <a:r>
              <a:rPr lang="cs-CZ" altLang="cs-CZ" sz="1800" dirty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do semestru, v němž </a:t>
            </a:r>
            <a:r>
              <a:rPr lang="cs-CZ" altLang="cs-CZ" sz="1800" dirty="0" smtClean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chcete </a:t>
            </a:r>
            <a:r>
              <a:rPr lang="cs-CZ" altLang="cs-CZ" sz="1800" dirty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vyjíždět, případný ISP a </a:t>
            </a:r>
            <a:r>
              <a:rPr lang="cs-CZ" altLang="cs-CZ" sz="1800" dirty="0" smtClean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zadání čísla </a:t>
            </a:r>
            <a:r>
              <a:rPr lang="cs-CZ" altLang="cs-CZ" sz="1800" dirty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účtu do informačního systému 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 smtClean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alespoň </a:t>
            </a:r>
            <a:r>
              <a:rPr lang="cs-CZ" altLang="cs-CZ" sz="1800" b="1" dirty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14 dní před výjezdem student předá řešiteli potvrzenou dokumentaci </a:t>
            </a:r>
            <a:r>
              <a:rPr lang="cs-CZ" altLang="cs-CZ" sz="1800" dirty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a je s ním sepsána </a:t>
            </a:r>
            <a:r>
              <a:rPr lang="cs-CZ" altLang="cs-CZ" sz="1800" b="1" dirty="0" smtClean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Finanční dohoda</a:t>
            </a:r>
            <a:r>
              <a:rPr lang="cs-CZ" altLang="cs-CZ" sz="1800" dirty="0" smtClean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. </a:t>
            </a:r>
            <a:endParaRPr lang="cs-CZ" altLang="cs-CZ" sz="1800" dirty="0">
              <a:latin typeface="Calibri" panose="020F0502020204030204" pitchFamily="34" charset="0"/>
              <a:ea typeface="Microsoft YaHei UI Light" panose="020B0502040204020203" pitchFamily="34" charset="-122"/>
              <a:cs typeface="Calibri" panose="020F0502020204030204" pitchFamily="34" charset="0"/>
            </a:endParaRP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 smtClean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na </a:t>
            </a:r>
            <a:r>
              <a:rPr lang="cs-CZ" altLang="cs-CZ" sz="1800" dirty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zahraniční školu je potřeba odeslat  </a:t>
            </a:r>
            <a:r>
              <a:rPr lang="cs-CZ" altLang="cs-CZ" sz="1800" b="1" dirty="0" smtClean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přihlášku </a:t>
            </a:r>
            <a:r>
              <a:rPr lang="cs-CZ" altLang="cs-CZ" sz="1800" b="1" dirty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a získat ji potvrzenou </a:t>
            </a:r>
            <a:r>
              <a:rPr lang="cs-CZ" altLang="cs-CZ" sz="1800" b="1" dirty="0" smtClean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zpět </a:t>
            </a:r>
            <a:r>
              <a:rPr lang="cs-CZ" altLang="cs-CZ" sz="1800" dirty="0" smtClean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-  </a:t>
            </a:r>
            <a:r>
              <a:rPr lang="cs-CZ" altLang="cs-CZ" sz="1800" b="1" dirty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akceptační </a:t>
            </a:r>
            <a:r>
              <a:rPr lang="cs-CZ" altLang="cs-CZ" sz="1800" b="1" dirty="0" smtClean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dopis</a:t>
            </a:r>
            <a:r>
              <a:rPr lang="cs-CZ" altLang="cs-CZ" sz="1800" dirty="0" smtClean="0">
                <a:latin typeface="Calibri" panose="020F050202020403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. </a:t>
            </a:r>
            <a:endParaRPr lang="cs-CZ" altLang="cs-CZ" sz="1800" dirty="0">
              <a:latin typeface="Calibri" panose="020F0502020204030204" pitchFamily="34" charset="0"/>
              <a:ea typeface="Microsoft YaHei UI Light" panose="020B0502040204020203" pitchFamily="34" charset="-122"/>
              <a:cs typeface="Calibri" panose="020F0502020204030204" pitchFamily="34" charset="0"/>
            </a:endParaRP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dirty="0" smtClean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cs-CZ" altLang="cs-CZ" sz="160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cs-CZ" altLang="cs-CZ" sz="160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cs-CZ" altLang="cs-CZ" sz="16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365" y="286282"/>
            <a:ext cx="806068" cy="8887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39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1412776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cs-CZ" sz="2400" dirty="0" smtClean="0">
              <a:latin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b="1" dirty="0">
                <a:latin typeface="Arial" panose="020B0604020202020204" pitchFamily="34" charset="0"/>
              </a:rPr>
              <a:t>Na podporu mobility v rámci rozvojového projektu nemůže být současně použito financování z jiných </a:t>
            </a:r>
            <a:r>
              <a:rPr lang="cs-CZ" altLang="cs-CZ" b="1" dirty="0" err="1">
                <a:latin typeface="Arial" panose="020B0604020202020204" pitchFamily="34" charset="0"/>
              </a:rPr>
              <a:t>mobilitních</a:t>
            </a:r>
            <a:r>
              <a:rPr lang="cs-CZ" altLang="cs-CZ" b="1" dirty="0">
                <a:latin typeface="Arial" panose="020B0604020202020204" pitchFamily="34" charset="0"/>
              </a:rPr>
              <a:t> programů (např. Erasmus+).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dirty="0">
              <a:latin typeface="Arial" panose="020B0604020202020204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</a:rPr>
              <a:t>maximální výše </a:t>
            </a:r>
            <a:r>
              <a:rPr lang="cs-CZ" altLang="cs-CZ" b="1" dirty="0">
                <a:latin typeface="Arial" panose="020B0604020202020204" pitchFamily="34" charset="0"/>
              </a:rPr>
              <a:t>20.000 Kč/měsíc </a:t>
            </a:r>
            <a:r>
              <a:rPr lang="cs-CZ" altLang="cs-CZ" dirty="0">
                <a:latin typeface="Arial" panose="020B0604020202020204" pitchFamily="34" charset="0"/>
              </a:rPr>
              <a:t>– odvíjí se dle životních nákladů v cizí zemi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cs-CZ" altLang="cs-CZ" dirty="0">
              <a:latin typeface="Arial" panose="020B0604020202020204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</a:rPr>
              <a:t>Není-li dodržena doba pobytu v celých měsících, u posledního měsíce je účtováno podle počtu dní následovně: 0-7 dní = žádné stipendium, 8-20 dní = polovina měsíčního stipendia, 21-30 dní = celé měsíční stipendium. 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cs-CZ" altLang="cs-CZ" dirty="0">
              <a:latin typeface="Arial" panose="020B0604020202020204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</a:rPr>
              <a:t>Stipendium může být dle uvážení fakulty navýšeno dílčím příspěvkem z </a:t>
            </a:r>
            <a:r>
              <a:rPr lang="cs-CZ" altLang="cs-CZ" dirty="0" err="1">
                <a:latin typeface="Arial" panose="020B0604020202020204" pitchFamily="34" charset="0"/>
              </a:rPr>
              <a:t>mobilitního</a:t>
            </a:r>
            <a:r>
              <a:rPr lang="cs-CZ" altLang="cs-CZ" dirty="0">
                <a:latin typeface="Arial" panose="020B0604020202020204" pitchFamily="34" charset="0"/>
              </a:rPr>
              <a:t> stipendijního fondu fakulty (MSF) </a:t>
            </a:r>
            <a:r>
              <a:rPr lang="cs-CZ" altLang="cs-CZ" b="1" dirty="0">
                <a:latin typeface="Arial" panose="020B0604020202020204" pitchFamily="34" charset="0"/>
              </a:rPr>
              <a:t>do maximální výše 40.000 Kč</a:t>
            </a:r>
            <a:r>
              <a:rPr lang="cs-CZ" altLang="cs-CZ" dirty="0">
                <a:latin typeface="Arial" panose="020B0604020202020204" pitchFamily="34" charset="0"/>
              </a:rPr>
              <a:t> na celou dobu pobytu</a:t>
            </a:r>
          </a:p>
          <a:p>
            <a:pPr lvl="1"/>
            <a:endParaRPr lang="cs-CZ" sz="2400" dirty="0" smtClean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9552" y="544294"/>
            <a:ext cx="4697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FINANČNÍ PODPORA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408" y="404664"/>
            <a:ext cx="936104" cy="9361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571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273" y="1003527"/>
            <a:ext cx="4499992" cy="299999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6634">
            <a:off x="6345442" y="588779"/>
            <a:ext cx="2880320" cy="156228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3496698"/>
            <a:ext cx="2987824" cy="224086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714" y="4475454"/>
            <a:ext cx="3168352" cy="1779030"/>
          </a:xfrm>
          <a:prstGeom prst="rect">
            <a:avLst/>
          </a:prstGeom>
        </p:spPr>
      </p:pic>
      <p:pic>
        <p:nvPicPr>
          <p:cNvPr id="1026" name="Picture 2" descr="Z:\zahraniční vztahy\Foto soutěž\FOTOSOUTĚŽ - LETNÍ SEMESTR 2015-2016\Fotografie\Masnicová Alžbeta_Some days are sunnier than the other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29">
            <a:off x="5846784" y="1667926"/>
            <a:ext cx="3293392" cy="24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zahraniční vztahy\Foto soutěž\FOTOSOUTĚŽ - LETNÍ SEMESTR 2015-2016\Fotografie\Meluzín Ondřej _Na skok v opeř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9320" y="9261647"/>
            <a:ext cx="5083613" cy="34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3066">
            <a:off x="-419462" y="173226"/>
            <a:ext cx="3191012" cy="211352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5083">
            <a:off x="268873" y="1535723"/>
            <a:ext cx="3048865" cy="2054935"/>
          </a:xfrm>
          <a:prstGeom prst="rect">
            <a:avLst/>
          </a:prstGeom>
        </p:spPr>
      </p:pic>
      <p:pic>
        <p:nvPicPr>
          <p:cNvPr id="1028" name="Picture 4" descr="Z:\zahraniční vztahy\Foto soutěž\FOTOSOUTĚŽ - PODZIMNÍ SEMESTR 2014-2015\Fotky soutěžících\Akademický rok 2014-2015\Čeští studenti\_Seznam fotografií - čeští studenti\4_Blunárová_U jezer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9673">
            <a:off x="596271" y="3878283"/>
            <a:ext cx="2887040" cy="191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0229" y="137889"/>
            <a:ext cx="82296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sz="4000" b="1" dirty="0" smtClean="0">
                <a:solidFill>
                  <a:srgbClr val="C00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LEŤ, JDI, PLAV NEBO JEĎ</a:t>
            </a:r>
            <a:r>
              <a:rPr lang="cs-CZ" sz="4000" b="1" dirty="0">
                <a:solidFill>
                  <a:srgbClr val="C00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7097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143000"/>
          </a:xfrm>
        </p:spPr>
        <p:txBody>
          <a:bodyPr/>
          <a:lstStyle/>
          <a:p>
            <a:r>
              <a:rPr lang="cs-CZ" sz="4800" b="1" dirty="0" smtClean="0">
                <a:solidFill>
                  <a:srgbClr val="C00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DĚKUJI </a:t>
            </a:r>
            <a:r>
              <a:rPr lang="cs-CZ" sz="4800" b="1" dirty="0" smtClean="0">
                <a:solidFill>
                  <a:srgbClr val="C00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ZA POZORNOST! </a:t>
            </a:r>
            <a:r>
              <a:rPr lang="cs-CZ" sz="4800" b="1" dirty="0" smtClean="0">
                <a:solidFill>
                  <a:srgbClr val="C00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  <a:sym typeface="Wingdings" panose="05000000000000000000" pitchFamily="2" charset="2"/>
              </a:rPr>
              <a:t></a:t>
            </a:r>
            <a:br>
              <a:rPr lang="cs-CZ" sz="4800" b="1" dirty="0" smtClean="0">
                <a:solidFill>
                  <a:srgbClr val="C00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  <a:sym typeface="Wingdings" panose="05000000000000000000" pitchFamily="2" charset="2"/>
              </a:rPr>
            </a:br>
            <a:r>
              <a:rPr lang="cs-CZ" sz="4800" b="1" dirty="0" smtClean="0">
                <a:solidFill>
                  <a:srgbClr val="C00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  <a:sym typeface="Wingdings" panose="05000000000000000000" pitchFamily="2" charset="2"/>
              </a:rPr>
              <a:t/>
            </a:r>
            <a:br>
              <a:rPr lang="cs-CZ" sz="4800" b="1" dirty="0" smtClean="0">
                <a:solidFill>
                  <a:srgbClr val="C00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  <a:sym typeface="Wingdings" panose="05000000000000000000" pitchFamily="2" charset="2"/>
              </a:rPr>
            </a:br>
            <a:r>
              <a:rPr lang="cs-CZ" sz="40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  <a:sym typeface="Wingdings" panose="05000000000000000000" pitchFamily="2" charset="2"/>
              </a:rPr>
              <a:t>Odbor zahraničních vztahů</a:t>
            </a:r>
            <a:br>
              <a:rPr lang="cs-CZ" sz="40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  <a:sym typeface="Wingdings" panose="05000000000000000000" pitchFamily="2" charset="2"/>
              </a:rPr>
            </a:br>
            <a:r>
              <a:rPr lang="cs-CZ" sz="40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  <a:sym typeface="Wingdings" panose="05000000000000000000" pitchFamily="2" charset="2"/>
              </a:rPr>
              <a:t>Rektorát VUT</a:t>
            </a:r>
            <a:r>
              <a:rPr lang="cs-CZ" sz="40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/>
            </a:r>
            <a:br>
              <a:rPr lang="cs-CZ" sz="40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</a:br>
            <a:endParaRPr lang="cs-CZ" sz="4000" b="1" dirty="0">
              <a:latin typeface="Microsoft YaHei UI Light" panose="020B0502040204020203" pitchFamily="34" charset="-122"/>
              <a:ea typeface="Microsoft YaHei UI Light" panose="020B0502040204020203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2716" y="338079"/>
            <a:ext cx="4175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ZAPOJENÉ ZEMĚ</a:t>
            </a:r>
          </a:p>
        </p:txBody>
      </p:sp>
      <p:pic>
        <p:nvPicPr>
          <p:cNvPr id="5" name="Obrázek 4" descr="Erasmus countries flags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11560" y="1124744"/>
            <a:ext cx="7920880" cy="5066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3000" endPos="28000" dist="5000" dir="5400000" sy="-100000" algn="bl" rotWithShape="0"/>
          </a:effectLst>
        </p:spPr>
      </p:pic>
      <p:sp>
        <p:nvSpPr>
          <p:cNvPr id="6" name="TextovéPole 5"/>
          <p:cNvSpPr txBox="1"/>
          <p:nvPr/>
        </p:nvSpPr>
        <p:spPr>
          <a:xfrm>
            <a:off x="4355976" y="26458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28 států EU</a:t>
            </a:r>
            <a:endParaRPr lang="cs-CZ" b="1" dirty="0">
              <a:solidFill>
                <a:srgbClr val="C00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580112" y="68752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3 země ESVO</a:t>
            </a:r>
            <a:endParaRPr lang="cs-CZ" b="1" dirty="0">
              <a:solidFill>
                <a:srgbClr val="C00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732240" y="26568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 kandidátské země</a:t>
            </a:r>
            <a:endParaRPr lang="cs-CZ" b="1" dirty="0">
              <a:solidFill>
                <a:srgbClr val="C00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827584" y="7228"/>
            <a:ext cx="7848872" cy="6405344"/>
            <a:chOff x="683568" y="0"/>
            <a:chExt cx="7848872" cy="6405344"/>
          </a:xfrm>
        </p:grpSpPr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568" y="0"/>
              <a:ext cx="7848872" cy="6405344"/>
            </a:xfrm>
            <a:prstGeom prst="rect">
              <a:avLst/>
            </a:prstGeom>
          </p:spPr>
        </p:pic>
        <p:sp>
          <p:nvSpPr>
            <p:cNvPr id="12" name="TextovéPole 11"/>
            <p:cNvSpPr txBox="1"/>
            <p:nvPr/>
          </p:nvSpPr>
          <p:spPr>
            <a:xfrm>
              <a:off x="2520370" y="314941"/>
              <a:ext cx="2520280" cy="338554"/>
            </a:xfrm>
            <a:prstGeom prst="rect">
              <a:avLst/>
            </a:prstGeom>
            <a:solidFill>
              <a:srgbClr val="E60000"/>
            </a:solidFill>
            <a:ln w="38100">
              <a:solidFill>
                <a:schemeClr val="bg1"/>
              </a:solidFill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cs-CZ" sz="1600" b="1" dirty="0" smtClean="0">
                  <a:solidFill>
                    <a:schemeClr val="bg1"/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PARTNERSKÉ ŠKOLY VUT</a:t>
              </a:r>
              <a:endParaRPr lang="cs-CZ" sz="1600" b="1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572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pPr algn="l"/>
            <a:r>
              <a:rPr lang="cs-CZ" sz="4000" b="1" dirty="0">
                <a:solidFill>
                  <a:srgbClr val="C00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PROČ </a:t>
            </a:r>
            <a:r>
              <a:rPr lang="cs-CZ" sz="4000" b="1" dirty="0" smtClean="0">
                <a:solidFill>
                  <a:srgbClr val="C00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NA ERASMUS</a:t>
            </a:r>
            <a:r>
              <a:rPr lang="cs-CZ" sz="4000" b="1" dirty="0">
                <a:solidFill>
                  <a:srgbClr val="C00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+?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9304936" cy="3963842"/>
          </a:xfrm>
        </p:spPr>
        <p:txBody>
          <a:bodyPr/>
          <a:lstStyle/>
          <a:p>
            <a:pPr marL="714375" lvl="2" indent="-533400">
              <a:lnSpc>
                <a:spcPct val="150000"/>
              </a:lnSpc>
            </a:pPr>
            <a:r>
              <a:rPr lang="cs-CZ" sz="2400" b="1" dirty="0" smtClean="0">
                <a:latin typeface="Calibri" panose="020F0502020204030204" pitchFamily="34" charset="0"/>
              </a:rPr>
              <a:t>Osamostatnění, zážitky, přátelé, život jako místní</a:t>
            </a:r>
          </a:p>
          <a:p>
            <a:pPr marL="714375" lvl="2" indent="-533400">
              <a:lnSpc>
                <a:spcPct val="150000"/>
              </a:lnSpc>
            </a:pPr>
            <a:r>
              <a:rPr lang="cs-CZ" sz="2400" b="1" dirty="0" smtClean="0">
                <a:latin typeface="Calibri" panose="020F0502020204030204" pitchFamily="34" charset="0"/>
              </a:rPr>
              <a:t>40 % účastníků po studiu žije v jiné zemi</a:t>
            </a:r>
          </a:p>
          <a:p>
            <a:pPr marL="714375" lvl="2" indent="-533400">
              <a:lnSpc>
                <a:spcPct val="150000"/>
              </a:lnSpc>
            </a:pPr>
            <a:r>
              <a:rPr lang="cs-CZ" sz="2400" b="1" dirty="0" smtClean="0">
                <a:latin typeface="Calibri" panose="020F0502020204030204" pitchFamily="34" charset="0"/>
              </a:rPr>
              <a:t>Erasmus zlepšuje zaměstnatelnost studentů</a:t>
            </a:r>
          </a:p>
          <a:p>
            <a:pPr marL="714375" lvl="2" indent="-533400">
              <a:lnSpc>
                <a:spcPct val="150000"/>
              </a:lnSpc>
            </a:pPr>
            <a:r>
              <a:rPr lang="cs-CZ" sz="2400" b="1" dirty="0" smtClean="0">
                <a:latin typeface="Calibri" panose="020F0502020204030204" pitchFamily="34" charset="0"/>
              </a:rPr>
              <a:t>Erasmus zlepšuje jazykové dovednosti</a:t>
            </a:r>
          </a:p>
          <a:p>
            <a:pPr marL="714375" lvl="2" indent="-533400">
              <a:lnSpc>
                <a:spcPct val="150000"/>
              </a:lnSpc>
            </a:pPr>
            <a:r>
              <a:rPr lang="pl-PL" sz="2400" b="1" dirty="0" smtClean="0">
                <a:latin typeface="Calibri" panose="020F0502020204030204" pitchFamily="34" charset="0"/>
              </a:rPr>
              <a:t>Pět let po ukončení studia míra nezaměstnanosti o 23 %nižší</a:t>
            </a:r>
          </a:p>
          <a:p>
            <a:pPr marL="714375" lvl="2" indent="-533400">
              <a:lnSpc>
                <a:spcPct val="150000"/>
              </a:lnSpc>
            </a:pPr>
            <a:r>
              <a:rPr lang="cs-CZ" sz="2400" b="1" dirty="0" smtClean="0">
                <a:latin typeface="Calibri" panose="020F0502020204030204" pitchFamily="34" charset="0"/>
              </a:rPr>
              <a:t>Zaměstnancům s mezinárodní zkušeností svěřuje větší odpovědnost 64 %zaměstnavatelů!!</a:t>
            </a:r>
            <a:endParaRPr lang="cs-CZ" sz="2400" b="1" dirty="0">
              <a:latin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20924"/>
            <a:ext cx="5988749" cy="44915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155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6302" y="304601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CO TAM BUDU DĚLAT? </a:t>
            </a:r>
            <a:endParaRPr lang="cs-CZ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81861" y="1479266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j-cs"/>
              </a:rPr>
              <a:t> </a:t>
            </a:r>
            <a:r>
              <a:rPr lang="cs-CZ" sz="4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j-cs"/>
              </a:rPr>
              <a:t>STUDIUM??</a:t>
            </a:r>
            <a:r>
              <a:rPr lang="cs-CZ" sz="4400" b="1" dirty="0" smtClean="0">
                <a:solidFill>
                  <a:srgbClr val="C00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j-cs"/>
              </a:rPr>
              <a:t> </a:t>
            </a:r>
            <a:endParaRPr lang="cs-CZ" sz="4400" b="1" dirty="0">
              <a:solidFill>
                <a:srgbClr val="C00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+mj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45507" y="3049815"/>
            <a:ext cx="129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j-cs"/>
              </a:rPr>
              <a:t>NEBO</a:t>
            </a:r>
            <a:r>
              <a:rPr lang="cs-CZ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  <a:endParaRPr lang="cs-CZ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167854" y="1479266"/>
            <a:ext cx="2004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j-cs"/>
              </a:rPr>
              <a:t>STÁŽ??</a:t>
            </a:r>
            <a:endParaRPr lang="cs-CZ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15" y="2247199"/>
            <a:ext cx="3577869" cy="268340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014" y="2248707"/>
            <a:ext cx="3563888" cy="267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2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cs-CZ" sz="3600" dirty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Calibri" panose="020F0502020204030204" pitchFamily="34" charset="0"/>
              </a:rPr>
              <a:t>ERASMUS+ </a:t>
            </a:r>
            <a:r>
              <a:rPr lang="cs-CZ" sz="36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Calibri" panose="020F0502020204030204" pitchFamily="34" charset="0"/>
              </a:rPr>
              <a:t>STUDIUM </a:t>
            </a:r>
            <a:r>
              <a:rPr lang="cs-CZ" sz="3600" dirty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Calibri" panose="020F0502020204030204" pitchFamily="34" charset="0"/>
              </a:rPr>
              <a:t>- </a:t>
            </a:r>
            <a:r>
              <a:rPr lang="cs-CZ" sz="36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Calibri" panose="020F0502020204030204" pitchFamily="34" charset="0"/>
              </a:rPr>
              <a:t>SMS</a:t>
            </a:r>
            <a:endParaRPr lang="cs-CZ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08504" cy="4525963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Studijní pobyt (study period, SMS)</a:t>
            </a:r>
          </a:p>
          <a:p>
            <a:pPr marL="800100" lvl="1" indent="-342900"/>
            <a:r>
              <a:rPr lang="cs-CZ" dirty="0">
                <a:latin typeface="Calibri" panose="020F0502020204030204" pitchFamily="34" charset="0"/>
              </a:rPr>
              <a:t>studium na partnerské </a:t>
            </a:r>
            <a:r>
              <a:rPr lang="cs-CZ" dirty="0" smtClean="0">
                <a:latin typeface="Calibri" panose="020F0502020204030204" pitchFamily="34" charset="0"/>
              </a:rPr>
              <a:t>škole</a:t>
            </a:r>
            <a:endParaRPr lang="cs-CZ" dirty="0">
              <a:latin typeface="Calibri" panose="020F0502020204030204" pitchFamily="34" charset="0"/>
            </a:endParaRPr>
          </a:p>
          <a:p>
            <a:pPr marL="800100" lvl="1" indent="-342900"/>
            <a:r>
              <a:rPr lang="cs-CZ" dirty="0">
                <a:latin typeface="Calibri" panose="020F0502020204030204" pitchFamily="34" charset="0"/>
              </a:rPr>
              <a:t>délka trvání </a:t>
            </a:r>
            <a:r>
              <a:rPr lang="cs-CZ" b="1" dirty="0">
                <a:latin typeface="Calibri" panose="020F0502020204030204" pitchFamily="34" charset="0"/>
              </a:rPr>
              <a:t>min. 90 dní, maximálně 360 dní</a:t>
            </a:r>
          </a:p>
          <a:p>
            <a:pPr marL="800100" lvl="1" indent="-342900"/>
            <a:r>
              <a:rPr lang="cs-CZ" dirty="0">
                <a:latin typeface="Calibri" panose="020F0502020204030204" pitchFamily="34" charset="0"/>
              </a:rPr>
              <a:t>studijní pobyt může probíhat v rámci daného akademického roku, tj. 1.6.201X – 30.9.201X+1</a:t>
            </a:r>
          </a:p>
          <a:p>
            <a:pPr marL="800100" lvl="1" indent="-342900"/>
            <a:r>
              <a:rPr lang="cs-CZ" dirty="0">
                <a:latin typeface="Calibri" panose="020F0502020204030204" pitchFamily="34" charset="0"/>
              </a:rPr>
              <a:t>studijní pobyt se realizuje na základě smlouvy (</a:t>
            </a:r>
            <a:r>
              <a:rPr lang="cs-CZ" dirty="0" err="1">
                <a:latin typeface="Calibri" panose="020F0502020204030204" pitchFamily="34" charset="0"/>
              </a:rPr>
              <a:t>learning</a:t>
            </a:r>
            <a:r>
              <a:rPr lang="cs-CZ" dirty="0">
                <a:latin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</a:rPr>
              <a:t>agreement</a:t>
            </a:r>
            <a:r>
              <a:rPr lang="cs-CZ" dirty="0" smtClean="0">
                <a:latin typeface="Calibri" panose="020F0502020204030204" pitchFamily="34" charset="0"/>
              </a:rPr>
              <a:t>)</a:t>
            </a:r>
            <a:endParaRPr lang="cs-CZ" dirty="0">
              <a:latin typeface="Calibri" panose="020F0502020204030204" pitchFamily="34" charset="0"/>
            </a:endParaRPr>
          </a:p>
          <a:p>
            <a:pPr marL="800100" lvl="1" indent="-342900"/>
            <a:r>
              <a:rPr lang="cs-CZ" b="1" dirty="0">
                <a:latin typeface="Calibri" panose="020F0502020204030204" pitchFamily="34" charset="0"/>
              </a:rPr>
              <a:t>po úspěšném absolvování zajistí fakulta uznání zahraničního studia</a:t>
            </a:r>
          </a:p>
          <a:p>
            <a:pPr algn="l"/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400" y="433054"/>
            <a:ext cx="826168" cy="8261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6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4248" y="433054"/>
            <a:ext cx="826168" cy="8261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6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2811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cs-CZ" sz="3600" dirty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Calibri" panose="020F0502020204030204" pitchFamily="34" charset="0"/>
              </a:rPr>
              <a:t>ERASMUS+ </a:t>
            </a:r>
            <a:r>
              <a:rPr lang="cs-CZ" sz="36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Calibri" panose="020F0502020204030204" pitchFamily="34" charset="0"/>
              </a:rPr>
              <a:t>STÁŽE </a:t>
            </a:r>
            <a:r>
              <a:rPr lang="cs-CZ" sz="3600" dirty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Calibri" panose="020F0502020204030204" pitchFamily="34" charset="0"/>
              </a:rPr>
              <a:t>- </a:t>
            </a:r>
            <a:r>
              <a:rPr lang="cs-CZ" sz="36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Calibri" panose="020F0502020204030204" pitchFamily="34" charset="0"/>
              </a:rPr>
              <a:t>SMP</a:t>
            </a:r>
            <a:endParaRPr lang="cs-CZ" sz="3600" dirty="0">
              <a:latin typeface="Microsoft YaHei UI Light" panose="020B0502040204020203" pitchFamily="34" charset="-122"/>
              <a:ea typeface="Microsoft YaHei UI Light" panose="020B0502040204020203" pitchFamily="34" charset="-122"/>
              <a:cs typeface="Calibri" panose="020F0502020204030204" pitchFamily="34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Praktická stáž (</a:t>
            </a:r>
            <a:r>
              <a:rPr lang="cs-CZ" sz="24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traineeship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, SMP)</a:t>
            </a:r>
          </a:p>
          <a:p>
            <a:pPr marL="800100" lvl="1" indent="-342900"/>
            <a:r>
              <a:rPr lang="cs-CZ" dirty="0">
                <a:latin typeface="Calibri" panose="020F0502020204030204" pitchFamily="34" charset="0"/>
              </a:rPr>
              <a:t>praxe v zahraničním podniku</a:t>
            </a:r>
          </a:p>
          <a:p>
            <a:pPr marL="800100" lvl="1" indent="-342900"/>
            <a:r>
              <a:rPr lang="cs-CZ" dirty="0">
                <a:latin typeface="Calibri" panose="020F0502020204030204" pitchFamily="34" charset="0"/>
              </a:rPr>
              <a:t>délka pobytu </a:t>
            </a:r>
            <a:r>
              <a:rPr lang="cs-CZ" b="1" dirty="0">
                <a:latin typeface="Calibri" panose="020F0502020204030204" pitchFamily="34" charset="0"/>
              </a:rPr>
              <a:t>min. 60 dní, max. 360 dní</a:t>
            </a:r>
          </a:p>
          <a:p>
            <a:pPr marL="800100" lvl="1" indent="-342900"/>
            <a:r>
              <a:rPr lang="cs-CZ" dirty="0">
                <a:latin typeface="Calibri" panose="020F0502020204030204" pitchFamily="34" charset="0"/>
              </a:rPr>
              <a:t>podnikem se rozumí jakákoliv organizace, která:</a:t>
            </a:r>
          </a:p>
          <a:p>
            <a:pPr marL="1714500" lvl="3" indent="-342900"/>
            <a:r>
              <a:rPr lang="cs-CZ" dirty="0">
                <a:latin typeface="Calibri" panose="020F0502020204030204" pitchFamily="34" charset="0"/>
              </a:rPr>
              <a:t>má v cílové zemi právní subjektivitu</a:t>
            </a:r>
          </a:p>
          <a:p>
            <a:pPr marL="1714500" lvl="3" indent="-342900"/>
            <a:r>
              <a:rPr lang="cs-CZ" dirty="0">
                <a:latin typeface="Calibri" panose="020F0502020204030204" pitchFamily="34" charset="0"/>
              </a:rPr>
              <a:t>její předmět činnosti odpovídá oboru studenta</a:t>
            </a:r>
          </a:p>
          <a:p>
            <a:pPr marL="1714500" lvl="3" indent="-342900"/>
            <a:r>
              <a:rPr lang="cs-CZ" dirty="0">
                <a:latin typeface="Calibri" panose="020F0502020204030204" pitchFamily="34" charset="0"/>
              </a:rPr>
              <a:t>nepatří mezi orgány a instituce EU</a:t>
            </a:r>
            <a:endParaRPr lang="cs-CZ" b="1" dirty="0">
              <a:latin typeface="Calibri" panose="020F0502020204030204" pitchFamily="34" charset="0"/>
            </a:endParaRPr>
          </a:p>
          <a:p>
            <a:pPr marL="800100" lvl="1" indent="-342900"/>
            <a:r>
              <a:rPr lang="cs-CZ" dirty="0">
                <a:latin typeface="Calibri" panose="020F0502020204030204" pitchFamily="34" charset="0"/>
              </a:rPr>
              <a:t>pracovní stáž může probíhat v rámci daného akademického roku, tj. 1.6.201X – 30.9.201X+1</a:t>
            </a:r>
          </a:p>
          <a:p>
            <a:pPr marL="800100" lvl="1" indent="-342900"/>
            <a:r>
              <a:rPr lang="cs-CZ" dirty="0">
                <a:latin typeface="Calibri" panose="020F0502020204030204" pitchFamily="34" charset="0"/>
              </a:rPr>
              <a:t>bilaterální smlouva podniku a VUT se </a:t>
            </a:r>
            <a:r>
              <a:rPr lang="cs-CZ" b="1" dirty="0">
                <a:latin typeface="Calibri" panose="020F0502020204030204" pitchFamily="34" charset="0"/>
              </a:rPr>
              <a:t>nevyžaduje</a:t>
            </a:r>
          </a:p>
          <a:p>
            <a:pPr marL="800100" lvl="1" indent="-342900"/>
            <a:r>
              <a:rPr lang="cs-CZ" dirty="0">
                <a:latin typeface="Calibri" panose="020F0502020204030204" pitchFamily="34" charset="0"/>
              </a:rPr>
              <a:t>rozsah ekvivalentu plného úvazku</a:t>
            </a:r>
          </a:p>
          <a:p>
            <a:pPr algn="l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64" y="461315"/>
            <a:ext cx="2030820" cy="1007659"/>
          </a:xfrm>
          <a:prstGeom prst="snip2DiagRect">
            <a:avLst/>
          </a:prstGeom>
          <a:solidFill>
            <a:srgbClr val="FF2D2D"/>
          </a:solidFill>
          <a:ln w="88900" cap="sq">
            <a:solidFill>
              <a:srgbClr val="E6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88334"/>
            <a:ext cx="849500" cy="849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6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4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375087"/>
            <a:ext cx="8229600" cy="1143000"/>
          </a:xfrm>
        </p:spPr>
        <p:txBody>
          <a:bodyPr/>
          <a:lstStyle/>
          <a:p>
            <a:pPr algn="l"/>
            <a:r>
              <a:rPr lang="cs-CZ" sz="36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Calibri" panose="020F0502020204030204" pitchFamily="34" charset="0"/>
              </a:rPr>
              <a:t>   	 </a:t>
            </a:r>
            <a:r>
              <a:rPr lang="cs-CZ" sz="36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Calibri" panose="020F0502020204030204" pitchFamily="34" charset="0"/>
              </a:rPr>
              <a:t>Jak </a:t>
            </a:r>
            <a:r>
              <a:rPr lang="cs-CZ" sz="3600" dirty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Calibri" panose="020F0502020204030204" pitchFamily="34" charset="0"/>
              </a:rPr>
              <a:t>se </a:t>
            </a:r>
            <a:r>
              <a:rPr lang="cs-CZ" sz="36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Calibri" panose="020F0502020204030204" pitchFamily="34" charset="0"/>
              </a:rPr>
              <a:t>zúčastnit</a:t>
            </a:r>
            <a:endParaRPr lang="cs-CZ" sz="3600" dirty="0">
              <a:latin typeface="Microsoft YaHei UI Light" panose="020B0502040204020203" pitchFamily="34" charset="-122"/>
              <a:ea typeface="Microsoft YaHei UI Light" panose="020B0502040204020203" pitchFamily="34" charset="-122"/>
              <a:cs typeface="Calibri" panose="020F0502020204030204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51980" y="1417638"/>
            <a:ext cx="7992428" cy="18239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3200" b="1" dirty="0" smtClean="0">
                <a:solidFill>
                  <a:srgbClr val="E60000"/>
                </a:solidFill>
                <a:latin typeface="Calibri" panose="020F0502020204030204" pitchFamily="34" charset="0"/>
              </a:rPr>
              <a:t>✔</a:t>
            </a:r>
            <a:r>
              <a:rPr lang="cs-CZ" sz="3100" b="1" dirty="0" smtClean="0">
                <a:solidFill>
                  <a:srgbClr val="E60000"/>
                </a:solidFill>
                <a:latin typeface="Calibri" panose="020F0502020204030204" pitchFamily="34" charset="0"/>
              </a:rPr>
              <a:t>Přihlásit se </a:t>
            </a:r>
            <a:r>
              <a:rPr lang="cs-CZ" sz="1800" dirty="0" smtClean="0">
                <a:latin typeface="Calibri" panose="020F0502020204030204" pitchFamily="34" charset="0"/>
              </a:rPr>
              <a:t>podáním přihlášky do výběrového řízení na fakultě</a:t>
            </a:r>
          </a:p>
          <a:p>
            <a:pPr algn="l"/>
            <a:r>
              <a:rPr lang="cs-CZ" sz="3200" b="1" dirty="0" smtClean="0">
                <a:solidFill>
                  <a:srgbClr val="E60000"/>
                </a:solidFill>
                <a:latin typeface="Calibri" panose="020F0502020204030204" pitchFamily="34" charset="0"/>
              </a:rPr>
              <a:t>✔</a:t>
            </a:r>
            <a:r>
              <a:rPr lang="cs-CZ" sz="1800" dirty="0" smtClean="0">
                <a:latin typeface="Calibri" panose="020F0502020204030204" pitchFamily="34" charset="0"/>
              </a:rPr>
              <a:t>Být</a:t>
            </a:r>
            <a:r>
              <a:rPr lang="cs-CZ" sz="31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cs-CZ" sz="3100" b="1" dirty="0" smtClean="0">
                <a:solidFill>
                  <a:srgbClr val="E60000"/>
                </a:solidFill>
                <a:latin typeface="Calibri" panose="020F0502020204030204" pitchFamily="34" charset="0"/>
              </a:rPr>
              <a:t>Nominován ve výběrovém řízení </a:t>
            </a:r>
            <a:r>
              <a:rPr lang="cs-CZ" sz="1800" dirty="0" smtClean="0">
                <a:latin typeface="Calibri" panose="020F0502020204030204" pitchFamily="34" charset="0"/>
              </a:rPr>
              <a:t>k pobytu </a:t>
            </a:r>
          </a:p>
          <a:p>
            <a:pPr algn="l"/>
            <a:r>
              <a:rPr lang="cs-CZ" sz="3200" b="1" dirty="0" smtClean="0">
                <a:solidFill>
                  <a:srgbClr val="E60000"/>
                </a:solidFill>
                <a:latin typeface="Calibri" panose="020F0502020204030204" pitchFamily="34" charset="0"/>
              </a:rPr>
              <a:t>✔</a:t>
            </a:r>
            <a:r>
              <a:rPr lang="cs-CZ" sz="1800" dirty="0" smtClean="0">
                <a:latin typeface="Calibri" panose="020F0502020204030204" pitchFamily="34" charset="0"/>
              </a:rPr>
              <a:t>A máš </a:t>
            </a:r>
            <a:r>
              <a:rPr lang="cs-CZ" sz="3100" b="1" dirty="0" smtClean="0">
                <a:solidFill>
                  <a:srgbClr val="E60000"/>
                </a:solidFill>
                <a:latin typeface="Calibri" panose="020F0502020204030204" pitchFamily="34" charset="0"/>
              </a:rPr>
              <a:t>Hotovo</a:t>
            </a:r>
            <a:r>
              <a:rPr lang="cs-CZ" sz="1600" b="1" dirty="0" smtClean="0">
                <a:latin typeface="Calibri" panose="020F0502020204030204" pitchFamily="34" charset="0"/>
              </a:rPr>
              <a:t>,</a:t>
            </a:r>
            <a:r>
              <a:rPr lang="cs-CZ" sz="1600" dirty="0" smtClean="0">
                <a:latin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</a:rPr>
              <a:t>vážně, je to tak jednoduchý</a:t>
            </a:r>
          </a:p>
          <a:p>
            <a:pPr marL="457200" lvl="1" indent="0">
              <a:buFont typeface="Wingdings" panose="05000000000000000000" pitchFamily="2" charset="2"/>
              <a:buNone/>
            </a:pPr>
            <a:endParaRPr lang="cs-CZ" sz="2200" dirty="0" smtClean="0">
              <a:latin typeface="Calibri" panose="020F0502020204030204" pitchFamily="34" charset="0"/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endParaRPr lang="cs-CZ" sz="2200" dirty="0">
              <a:latin typeface="Calibri" panose="020F0502020204030204" pitchFamily="34" charset="0"/>
            </a:endParaRPr>
          </a:p>
        </p:txBody>
      </p:sp>
      <p:sp>
        <p:nvSpPr>
          <p:cNvPr id="6" name="Zástupný symbol pro obsah 3"/>
          <p:cNvSpPr>
            <a:spLocks noGrp="1"/>
          </p:cNvSpPr>
          <p:nvPr>
            <p:ph sz="half" idx="4294967295"/>
          </p:nvPr>
        </p:nvSpPr>
        <p:spPr>
          <a:xfrm>
            <a:off x="251980" y="3105321"/>
            <a:ext cx="10515600" cy="2919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cs-CZ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1. Mít</a:t>
            </a:r>
            <a:r>
              <a:rPr lang="cs-CZ" sz="31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cs-CZ" sz="3100" b="1" dirty="0" smtClean="0">
                <a:solidFill>
                  <a:srgbClr val="E60000"/>
                </a:solidFill>
                <a:latin typeface="Calibri" panose="020F0502020204030204" pitchFamily="34" charset="0"/>
              </a:rPr>
              <a:t>Aktivní </a:t>
            </a:r>
            <a:r>
              <a:rPr lang="cs-CZ" sz="3100" b="1" dirty="0">
                <a:solidFill>
                  <a:srgbClr val="E60000"/>
                </a:solidFill>
                <a:latin typeface="Calibri" panose="020F0502020204030204" pitchFamily="34" charset="0"/>
              </a:rPr>
              <a:t>studium </a:t>
            </a:r>
            <a:r>
              <a:rPr lang="cs-CZ" sz="1500" dirty="0">
                <a:latin typeface="Calibri" panose="020F0502020204030204" pitchFamily="34" charset="0"/>
              </a:rPr>
              <a:t>–</a:t>
            </a:r>
            <a:r>
              <a:rPr lang="cs-CZ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</a:rPr>
              <a:t>kombinovaná forma studia je přípustná </a:t>
            </a:r>
            <a:endParaRPr lang="cs-CZ" sz="18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600" dirty="0" smtClean="0">
                <a:latin typeface="Calibri" panose="020F0502020204030204" pitchFamily="34" charset="0"/>
              </a:rPr>
              <a:t>2. </a:t>
            </a:r>
            <a:r>
              <a:rPr lang="cs-CZ" sz="1800" dirty="0" smtClean="0">
                <a:latin typeface="Calibri" panose="020F0502020204030204" pitchFamily="34" charset="0"/>
              </a:rPr>
              <a:t>Za studiem od 2. </a:t>
            </a:r>
            <a:r>
              <a:rPr lang="cs-CZ" sz="3100" b="1" dirty="0" smtClean="0">
                <a:solidFill>
                  <a:srgbClr val="E60000"/>
                </a:solidFill>
                <a:latin typeface="Calibri" panose="020F0502020204030204" pitchFamily="34" charset="0"/>
              </a:rPr>
              <a:t>Ročník</a:t>
            </a:r>
            <a:r>
              <a:rPr lang="cs-CZ" sz="1800" dirty="0" smtClean="0">
                <a:latin typeface="Calibri" panose="020F0502020204030204" pitchFamily="34" charset="0"/>
              </a:rPr>
              <a:t>u, ale praktická stáž je bez omezení!</a:t>
            </a:r>
          </a:p>
          <a:p>
            <a:pPr marL="0" indent="0">
              <a:buNone/>
            </a:pPr>
            <a:r>
              <a:rPr lang="cs-CZ" sz="1600" dirty="0" smtClean="0">
                <a:latin typeface="Calibri" panose="020F0502020204030204" pitchFamily="34" charset="0"/>
              </a:rPr>
              <a:t>3. </a:t>
            </a:r>
            <a:r>
              <a:rPr lang="cs-CZ" sz="3100" b="1" dirty="0" smtClean="0">
                <a:solidFill>
                  <a:srgbClr val="E60000"/>
                </a:solidFill>
                <a:latin typeface="Calibri" panose="020F0502020204030204" pitchFamily="34" charset="0"/>
              </a:rPr>
              <a:t>Předchozí </a:t>
            </a:r>
            <a:r>
              <a:rPr lang="cs-CZ" sz="3100" b="1" dirty="0">
                <a:solidFill>
                  <a:srgbClr val="E60000"/>
                </a:solidFill>
                <a:latin typeface="Calibri" panose="020F0502020204030204" pitchFamily="34" charset="0"/>
              </a:rPr>
              <a:t>účast 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</a:rPr>
              <a:t>započítává se i předchozí účast v LLP/Erasmus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</a:rPr>
              <a:t>suma všech pobytů Erasmus + nesmí překročit 12 měsíců za každý stupeň studia =&gt;</a:t>
            </a:r>
          </a:p>
          <a:p>
            <a:pPr marL="0" indent="0">
              <a:buNone/>
            </a:pPr>
            <a:endParaRPr lang="cs-CZ" sz="1600" dirty="0" smtClean="0">
              <a:latin typeface="Calibri" panose="020F05020202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5877272"/>
            <a:ext cx="101555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E60000"/>
                </a:solidFill>
                <a:latin typeface="Calibri" panose="020F0502020204030204" pitchFamily="34" charset="0"/>
              </a:rPr>
              <a:t>Ano – </a:t>
            </a:r>
            <a:r>
              <a:rPr lang="cs-CZ" sz="2800" b="1" dirty="0">
                <a:solidFill>
                  <a:srgbClr val="E60000"/>
                </a:solidFill>
                <a:latin typeface="Calibri" panose="020F0502020204030204" pitchFamily="34" charset="0"/>
              </a:rPr>
              <a:t>můžeš jet až na 12 měsíců jak na </a:t>
            </a:r>
            <a:r>
              <a:rPr lang="cs-CZ" sz="2800" b="1" dirty="0" smtClean="0">
                <a:solidFill>
                  <a:srgbClr val="E60000"/>
                </a:solidFill>
                <a:latin typeface="Calibri" panose="020F0502020204030204" pitchFamily="34" charset="0"/>
              </a:rPr>
              <a:t>Bc., Mgr. tak i Ph.D.</a:t>
            </a:r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3999"/>
            <a:ext cx="756622" cy="722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6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ovéPole 8"/>
          <p:cNvSpPr txBox="1"/>
          <p:nvPr/>
        </p:nvSpPr>
        <p:spPr>
          <a:xfrm>
            <a:off x="251980" y="328812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Má to svá tři drobná ale: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472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51520" y="1844824"/>
            <a:ext cx="8368505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Calibri" panose="020F0502020204030204" pitchFamily="34" charset="0"/>
              </a:rPr>
              <a:t>standardně </a:t>
            </a:r>
            <a:r>
              <a:rPr lang="cs-CZ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2x ročně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1. kolo: </a:t>
            </a:r>
            <a:r>
              <a:rPr lang="cs-CZ" sz="2400" dirty="0" smtClean="0">
                <a:latin typeface="Calibri" panose="020F0502020204030204" pitchFamily="34" charset="0"/>
              </a:rPr>
              <a:t>v zimě, zpravidla leden-únor pro celý následující akademický rok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2. kolo: </a:t>
            </a:r>
            <a:r>
              <a:rPr lang="cs-CZ" sz="2400" dirty="0" smtClean="0">
                <a:latin typeface="Calibri" panose="020F0502020204030204" pitchFamily="34" charset="0"/>
              </a:rPr>
              <a:t>konec září pro doplnění míst na letní semestr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Calibri" panose="020F0502020204030204" pitchFamily="34" charset="0"/>
              </a:rPr>
              <a:t>SMP: obvyklé 3.kolo </a:t>
            </a:r>
            <a:r>
              <a:rPr lang="cs-CZ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na jaře pro krátké letní stáže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cs-CZ" sz="24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Calibri" panose="020F0502020204030204" pitchFamily="34" charset="0"/>
              </a:rPr>
              <a:t>vyhlášeno OZV, následně v kompetenci fakulty, stanovení konkrétních termínů konkurzů a výběrových kritérií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cs-CZ" sz="2400" dirty="0"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Calibri" panose="020F0502020204030204" pitchFamily="34" charset="0"/>
              </a:rPr>
              <a:t>SLEDUJ STRÁNKY FAKULTY!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cs-CZ" sz="2500" dirty="0" smtClean="0">
              <a:latin typeface="Calibri" panose="020F05020202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83568" y="476672"/>
            <a:ext cx="4014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VÝBĚROVÉ ŘÍZENÍ</a:t>
            </a:r>
          </a:p>
        </p:txBody>
      </p:sp>
    </p:spTree>
    <p:extLst>
      <p:ext uri="{BB962C8B-B14F-4D97-AF65-F5344CB8AC3E}">
        <p14:creationId xmlns:p14="http://schemas.microsoft.com/office/powerpoint/2010/main" val="221301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5496" y="1412776"/>
            <a:ext cx="87154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cs-CZ" sz="24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Calibri" panose="020F0502020204030204" pitchFamily="34" charset="0"/>
              </a:rPr>
              <a:t>Vyjíždějící student obdrží na dobu svého </a:t>
            </a:r>
            <a:r>
              <a:rPr lang="cs-CZ" sz="2400" dirty="0">
                <a:latin typeface="Calibri" panose="020F0502020204030204" pitchFamily="34" charset="0"/>
              </a:rPr>
              <a:t/>
            </a:r>
            <a:br>
              <a:rPr lang="cs-CZ" sz="2400" dirty="0">
                <a:latin typeface="Calibri" panose="020F0502020204030204" pitchFamily="34" charset="0"/>
              </a:rPr>
            </a:br>
            <a:r>
              <a:rPr lang="cs-CZ" sz="2400" dirty="0" smtClean="0">
                <a:latin typeface="Calibri" panose="020F0502020204030204" pitchFamily="34" charset="0"/>
              </a:rPr>
              <a:t>pobytu</a:t>
            </a:r>
            <a:r>
              <a:rPr lang="cs-CZ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finanční podporu </a:t>
            </a:r>
            <a:r>
              <a:rPr lang="cs-CZ" sz="2400" dirty="0" smtClean="0">
                <a:latin typeface="Calibri" panose="020F0502020204030204" pitchFamily="34" charset="0"/>
              </a:rPr>
              <a:t>k realizaci mobility</a:t>
            </a:r>
            <a:br>
              <a:rPr lang="cs-CZ" sz="2400" dirty="0" smtClean="0">
                <a:latin typeface="Calibri" panose="020F0502020204030204" pitchFamily="34" charset="0"/>
              </a:rPr>
            </a:br>
            <a:r>
              <a:rPr lang="cs-CZ" sz="2400" dirty="0" smtClean="0">
                <a:latin typeface="Calibri" panose="020F0502020204030204" pitchFamily="34" charset="0"/>
              </a:rPr>
              <a:t>v paušální výši </a:t>
            </a:r>
            <a:r>
              <a:rPr lang="cs-CZ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dle cílové země a délky pobytu ve dnech </a:t>
            </a:r>
            <a:endParaRPr lang="cs-CZ" sz="24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lvl="1"/>
            <a:endParaRPr lang="cs-CZ" sz="24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</a:rPr>
              <a:t>P</a:t>
            </a:r>
            <a:r>
              <a:rPr lang="cs-CZ" sz="2400" dirty="0" smtClean="0">
                <a:latin typeface="Calibri" panose="020F0502020204030204" pitchFamily="34" charset="0"/>
              </a:rPr>
              <a:t>říspěvek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330-660 EUR na 30 dní </a:t>
            </a:r>
            <a:r>
              <a:rPr lang="cs-CZ" sz="2400" dirty="0" smtClean="0">
                <a:latin typeface="Calibri" panose="020F0502020204030204" pitchFamily="34" charset="0"/>
              </a:rPr>
              <a:t>pobytu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cs-CZ" sz="2400" dirty="0"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</a:rPr>
              <a:t>V</a:t>
            </a:r>
            <a:r>
              <a:rPr lang="cs-CZ" sz="2400" dirty="0" smtClean="0">
                <a:latin typeface="Calibri" panose="020F0502020204030204" pitchFamily="34" charset="0"/>
              </a:rPr>
              <a:t> některých nákladnějších zemích dále </a:t>
            </a:r>
            <a:r>
              <a:rPr lang="cs-CZ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příspěvek z MSF VUT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cs-CZ" sz="24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</a:rPr>
              <a:t>J</a:t>
            </a:r>
            <a:r>
              <a:rPr lang="cs-CZ" sz="2400" dirty="0" smtClean="0">
                <a:latin typeface="Calibri" panose="020F0502020204030204" pitchFamily="34" charset="0"/>
              </a:rPr>
              <a:t>e možné také navýšit finanční podporu: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studentům se specifickými potřebami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studentům socioekonomicky znevýhodněným</a:t>
            </a:r>
          </a:p>
          <a:p>
            <a:pPr lvl="1"/>
            <a:endParaRPr lang="cs-CZ" sz="2400" dirty="0" smtClean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9552" y="544294"/>
            <a:ext cx="4697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FINANČNÍ PODPORA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21589" cy="216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408" y="404664"/>
            <a:ext cx="936104" cy="9361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215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otiv systému Office">
  <a:themeElements>
    <a:clrScheme name="VUT">
      <a:dk1>
        <a:srgbClr val="000000"/>
      </a:dk1>
      <a:lt1>
        <a:srgbClr val="FFFFFF"/>
      </a:lt1>
      <a:dk2>
        <a:srgbClr val="595959"/>
      </a:dk2>
      <a:lt2>
        <a:srgbClr val="F1F5F5"/>
      </a:lt2>
      <a:accent1>
        <a:srgbClr val="C00000"/>
      </a:accent1>
      <a:accent2>
        <a:srgbClr val="FF0000"/>
      </a:accent2>
      <a:accent3>
        <a:srgbClr val="FFC000"/>
      </a:accent3>
      <a:accent4>
        <a:srgbClr val="FFFF00"/>
      </a:accent4>
      <a:accent5>
        <a:srgbClr val="B0F0C1"/>
      </a:accent5>
      <a:accent6>
        <a:srgbClr val="92CDDC"/>
      </a:accent6>
      <a:hlink>
        <a:srgbClr val="31859B"/>
      </a:hlink>
      <a:folHlink>
        <a:srgbClr val="205867"/>
      </a:folHlink>
    </a:clrScheme>
    <a:fontScheme name="VU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13718</TotalTime>
  <Words>681</Words>
  <Application>Microsoft Office PowerPoint</Application>
  <PresentationFormat>Předvádění na obrazovce (4:3)</PresentationFormat>
  <Paragraphs>112</Paragraphs>
  <Slides>15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Microsoft YaHei UI Light</vt:lpstr>
      <vt:lpstr>Arial</vt:lpstr>
      <vt:lpstr>Arial Black</vt:lpstr>
      <vt:lpstr>Calibri</vt:lpstr>
      <vt:lpstr>Calibri Light</vt:lpstr>
      <vt:lpstr>Wingdings</vt:lpstr>
      <vt:lpstr>Motiv systému Office</vt:lpstr>
      <vt:lpstr>Prezentace aplikace PowerPoint</vt:lpstr>
      <vt:lpstr>Prezentace aplikace PowerPoint</vt:lpstr>
      <vt:lpstr>PROČ NA ERASMUS+?</vt:lpstr>
      <vt:lpstr>CO TAM BUDU DĚLAT? </vt:lpstr>
      <vt:lpstr>ERASMUS+ STUDIUM - SMS</vt:lpstr>
      <vt:lpstr>ERASMUS+ STÁŽE - SMP</vt:lpstr>
      <vt:lpstr>     Jak se zúčastnit</vt:lpstr>
      <vt:lpstr>Prezentace aplikace PowerPoint</vt:lpstr>
      <vt:lpstr>Prezentace aplikace PowerPoint</vt:lpstr>
      <vt:lpstr>Prezentace aplikace PowerPoint</vt:lpstr>
      <vt:lpstr>FREEMOVERS</vt:lpstr>
      <vt:lpstr>Podmínky pobytu + Administrace</vt:lpstr>
      <vt:lpstr>Prezentace aplikace PowerPoint</vt:lpstr>
      <vt:lpstr>LEŤ, JDI, PLAV NEBO JEĎ!</vt:lpstr>
      <vt:lpstr>DĚKUJI ZA POZORNOST!   Odbor zahraničních vztahů Rektorát VUT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Vaňková Marta</dc:creator>
  <cp:lastModifiedBy>Tokár Alexander</cp:lastModifiedBy>
  <cp:revision>336</cp:revision>
  <cp:lastPrinted>2016-04-28T09:24:10Z</cp:lastPrinted>
  <dcterms:created xsi:type="dcterms:W3CDTF">2016-01-14T08:43:43Z</dcterms:created>
  <dcterms:modified xsi:type="dcterms:W3CDTF">2018-11-15T08:55:28Z</dcterms:modified>
</cp:coreProperties>
</file>