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  <p:sldMasterId id="2147483713" r:id="rId5"/>
  </p:sldMasterIdLst>
  <p:notesMasterIdLst>
    <p:notesMasterId r:id="rId36"/>
  </p:notesMasterIdLst>
  <p:handoutMasterIdLst>
    <p:handoutMasterId r:id="rId37"/>
  </p:handoutMasterIdLst>
  <p:sldIdLst>
    <p:sldId id="256" r:id="rId6"/>
    <p:sldId id="406" r:id="rId7"/>
    <p:sldId id="301" r:id="rId8"/>
    <p:sldId id="405" r:id="rId9"/>
    <p:sldId id="390" r:id="rId10"/>
    <p:sldId id="313" r:id="rId11"/>
    <p:sldId id="402" r:id="rId12"/>
    <p:sldId id="403" r:id="rId13"/>
    <p:sldId id="397" r:id="rId14"/>
    <p:sldId id="391" r:id="rId15"/>
    <p:sldId id="398" r:id="rId16"/>
    <p:sldId id="399" r:id="rId17"/>
    <p:sldId id="401" r:id="rId18"/>
    <p:sldId id="370" r:id="rId19"/>
    <p:sldId id="371" r:id="rId20"/>
    <p:sldId id="372" r:id="rId21"/>
    <p:sldId id="373" r:id="rId22"/>
    <p:sldId id="386" r:id="rId23"/>
    <p:sldId id="375" r:id="rId24"/>
    <p:sldId id="376" r:id="rId25"/>
    <p:sldId id="374" r:id="rId26"/>
    <p:sldId id="380" r:id="rId27"/>
    <p:sldId id="387" r:id="rId28"/>
    <p:sldId id="393" r:id="rId29"/>
    <p:sldId id="377" r:id="rId30"/>
    <p:sldId id="381" r:id="rId31"/>
    <p:sldId id="389" r:id="rId32"/>
    <p:sldId id="394" r:id="rId33"/>
    <p:sldId id="395" r:id="rId34"/>
    <p:sldId id="259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B0028"/>
    <a:srgbClr val="00A9E0"/>
    <a:srgbClr val="E4002B"/>
    <a:srgbClr val="4D4D4D"/>
    <a:srgbClr val="FE000C"/>
    <a:srgbClr val="B9000C"/>
    <a:srgbClr val="1B85B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704" autoAdjust="0"/>
  </p:normalViewPr>
  <p:slideViewPr>
    <p:cSldViewPr showGuides="1">
      <p:cViewPr varScale="1">
        <p:scale>
          <a:sx n="130" d="100"/>
          <a:sy n="130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5" d="100"/>
          <a:sy n="105" d="100"/>
        </p:scale>
        <p:origin x="23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eigend" userId="587c2485-b055-4bf0-affb-82af411550a2" providerId="ADAL" clId="{534ACBA3-8D95-4EB2-9DB9-1348DB28417D}"/>
  </pc:docChgLst>
  <pc:docChgLst>
    <pc:chgData name="Petr Veigend" userId="587c2485-b055-4bf0-affb-82af411550a2" providerId="ADAL" clId="{CCC2026F-232A-4E6C-A87A-8CEFA0C2B5DC}"/>
  </pc:docChgLst>
  <pc:docChgLst>
    <pc:chgData name="Petr Veigend" userId="bc20e93feb596561" providerId="LiveId" clId="{4007EC63-6D43-4BD5-9326-056A65B67EDB}"/>
  </pc:docChgLst>
  <pc:docChgLst>
    <pc:chgData name="Petr Veigend" userId="bc20e93feb596561" providerId="LiveId" clId="{04F657DD-B521-4D6F-9D9A-C9D104EC85B0}"/>
  </pc:docChgLst>
  <pc:docChgLst>
    <pc:chgData name="Veigend Petr (110633)" userId="587c2485-b055-4bf0-affb-82af411550a2" providerId="ADAL" clId="{76EB8FF2-B28B-4CC7-A0B6-7A03947C6C5C}"/>
    <pc:docChg chg="addSld delSld modSld sldOrd">
      <pc:chgData name="Veigend Petr (110633)" userId="587c2485-b055-4bf0-affb-82af411550a2" providerId="ADAL" clId="{76EB8FF2-B28B-4CC7-A0B6-7A03947C6C5C}" dt="2020-10-14T10:41:14.159" v="672" actId="20577"/>
      <pc:docMkLst>
        <pc:docMk/>
      </pc:docMkLst>
      <pc:sldChg chg="modSp">
        <pc:chgData name="Veigend Petr (110633)" userId="587c2485-b055-4bf0-affb-82af411550a2" providerId="ADAL" clId="{76EB8FF2-B28B-4CC7-A0B6-7A03947C6C5C}" dt="2020-10-14T10:30:18.415" v="11" actId="20577"/>
        <pc:sldMkLst>
          <pc:docMk/>
          <pc:sldMk cId="0" sldId="256"/>
        </pc:sldMkLst>
        <pc:spChg chg="mod">
          <ac:chgData name="Veigend Petr (110633)" userId="587c2485-b055-4bf0-affb-82af411550a2" providerId="ADAL" clId="{76EB8FF2-B28B-4CC7-A0B6-7A03947C6C5C}" dt="2020-10-14T10:30:18.415" v="11" actId="20577"/>
          <ac:spMkLst>
            <pc:docMk/>
            <pc:sldMk cId="0" sldId="256"/>
            <ac:spMk id="6" creationId="{E009B52D-635F-4908-B10D-8ACFC9A521AC}"/>
          </ac:spMkLst>
        </pc:spChg>
      </pc:sldChg>
      <pc:sldChg chg="del">
        <pc:chgData name="Veigend Petr (110633)" userId="587c2485-b055-4bf0-affb-82af411550a2" providerId="ADAL" clId="{76EB8FF2-B28B-4CC7-A0B6-7A03947C6C5C}" dt="2020-10-14T10:30:55.753" v="12" actId="2696"/>
        <pc:sldMkLst>
          <pc:docMk/>
          <pc:sldMk cId="3535075908" sldId="357"/>
        </pc:sldMkLst>
      </pc:sldChg>
      <pc:sldChg chg="del">
        <pc:chgData name="Veigend Petr (110633)" userId="587c2485-b055-4bf0-affb-82af411550a2" providerId="ADAL" clId="{76EB8FF2-B28B-4CC7-A0B6-7A03947C6C5C}" dt="2020-10-14T10:30:55.784" v="13" actId="2696"/>
        <pc:sldMkLst>
          <pc:docMk/>
          <pc:sldMk cId="4088013138" sldId="358"/>
        </pc:sldMkLst>
      </pc:sldChg>
      <pc:sldChg chg="del">
        <pc:chgData name="Veigend Petr (110633)" userId="587c2485-b055-4bf0-affb-82af411550a2" providerId="ADAL" clId="{76EB8FF2-B28B-4CC7-A0B6-7A03947C6C5C}" dt="2020-10-14T10:30:55.809" v="14" actId="2696"/>
        <pc:sldMkLst>
          <pc:docMk/>
          <pc:sldMk cId="2192537760" sldId="359"/>
        </pc:sldMkLst>
      </pc:sldChg>
      <pc:sldChg chg="del">
        <pc:chgData name="Veigend Petr (110633)" userId="587c2485-b055-4bf0-affb-82af411550a2" providerId="ADAL" clId="{76EB8FF2-B28B-4CC7-A0B6-7A03947C6C5C}" dt="2020-10-14T10:31:00.932" v="15" actId="2696"/>
        <pc:sldMkLst>
          <pc:docMk/>
          <pc:sldMk cId="2274320559" sldId="360"/>
        </pc:sldMkLst>
      </pc:sldChg>
      <pc:sldChg chg="del">
        <pc:chgData name="Veigend Petr (110633)" userId="587c2485-b055-4bf0-affb-82af411550a2" providerId="ADAL" clId="{76EB8FF2-B28B-4CC7-A0B6-7A03947C6C5C}" dt="2020-10-14T10:31:03.558" v="16" actId="2696"/>
        <pc:sldMkLst>
          <pc:docMk/>
          <pc:sldMk cId="2889277906" sldId="361"/>
        </pc:sldMkLst>
      </pc:sldChg>
      <pc:sldChg chg="modSp add ord">
        <pc:chgData name="Veigend Petr (110633)" userId="587c2485-b055-4bf0-affb-82af411550a2" providerId="ADAL" clId="{76EB8FF2-B28B-4CC7-A0B6-7A03947C6C5C}" dt="2020-10-14T10:33:57.174" v="90" actId="6549"/>
        <pc:sldMkLst>
          <pc:docMk/>
          <pc:sldMk cId="2316179653" sldId="388"/>
        </pc:sldMkLst>
        <pc:spChg chg="mod">
          <ac:chgData name="Veigend Petr (110633)" userId="587c2485-b055-4bf0-affb-82af411550a2" providerId="ADAL" clId="{76EB8FF2-B28B-4CC7-A0B6-7A03947C6C5C}" dt="2020-10-14T10:33:33.759" v="69" actId="20577"/>
          <ac:spMkLst>
            <pc:docMk/>
            <pc:sldMk cId="2316179653" sldId="388"/>
            <ac:spMk id="2" creationId="{00000000-0000-0000-0000-000000000000}"/>
          </ac:spMkLst>
        </pc:spChg>
        <pc:spChg chg="mod">
          <ac:chgData name="Veigend Petr (110633)" userId="587c2485-b055-4bf0-affb-82af411550a2" providerId="ADAL" clId="{76EB8FF2-B28B-4CC7-A0B6-7A03947C6C5C}" dt="2020-10-14T10:33:57.174" v="90" actId="6549"/>
          <ac:spMkLst>
            <pc:docMk/>
            <pc:sldMk cId="2316179653" sldId="388"/>
            <ac:spMk id="3" creationId="{00000000-0000-0000-0000-000000000000}"/>
          </ac:spMkLst>
        </pc:spChg>
      </pc:sldChg>
      <pc:sldChg chg="addSp modSp add">
        <pc:chgData name="Veigend Petr (110633)" userId="587c2485-b055-4bf0-affb-82af411550a2" providerId="ADAL" clId="{76EB8FF2-B28B-4CC7-A0B6-7A03947C6C5C}" dt="2020-10-14T10:41:14.159" v="672" actId="20577"/>
        <pc:sldMkLst>
          <pc:docMk/>
          <pc:sldMk cId="2023777375" sldId="389"/>
        </pc:sldMkLst>
        <pc:spChg chg="mod">
          <ac:chgData name="Veigend Petr (110633)" userId="587c2485-b055-4bf0-affb-82af411550a2" providerId="ADAL" clId="{76EB8FF2-B28B-4CC7-A0B6-7A03947C6C5C}" dt="2020-10-14T10:39:51.606" v="590" actId="20577"/>
          <ac:spMkLst>
            <pc:docMk/>
            <pc:sldMk cId="2023777375" sldId="389"/>
            <ac:spMk id="2" creationId="{00000000-0000-0000-0000-000000000000}"/>
          </ac:spMkLst>
        </pc:spChg>
        <pc:spChg chg="mod">
          <ac:chgData name="Veigend Petr (110633)" userId="587c2485-b055-4bf0-affb-82af411550a2" providerId="ADAL" clId="{76EB8FF2-B28B-4CC7-A0B6-7A03947C6C5C}" dt="2020-10-14T10:38:16.913" v="317" actId="6549"/>
          <ac:spMkLst>
            <pc:docMk/>
            <pc:sldMk cId="2023777375" sldId="389"/>
            <ac:spMk id="6" creationId="{00000000-0000-0000-0000-000000000000}"/>
          </ac:spMkLst>
        </pc:spChg>
        <pc:spChg chg="add mod">
          <ac:chgData name="Veigend Petr (110633)" userId="587c2485-b055-4bf0-affb-82af411550a2" providerId="ADAL" clId="{76EB8FF2-B28B-4CC7-A0B6-7A03947C6C5C}" dt="2020-10-14T10:38:56.334" v="426" actId="20577"/>
          <ac:spMkLst>
            <pc:docMk/>
            <pc:sldMk cId="2023777375" sldId="389"/>
            <ac:spMk id="8" creationId="{144AC930-5AF5-40F2-A0CF-3A778D921300}"/>
          </ac:spMkLst>
        </pc:spChg>
        <pc:spChg chg="mod">
          <ac:chgData name="Veigend Petr (110633)" userId="587c2485-b055-4bf0-affb-82af411550a2" providerId="ADAL" clId="{76EB8FF2-B28B-4CC7-A0B6-7A03947C6C5C}" dt="2020-10-14T10:41:14.159" v="672" actId="20577"/>
          <ac:spMkLst>
            <pc:docMk/>
            <pc:sldMk cId="2023777375" sldId="389"/>
            <ac:spMk id="10" creationId="{00000000-0000-0000-0000-000000000000}"/>
          </ac:spMkLst>
        </pc:spChg>
      </pc:sldChg>
    </pc:docChg>
  </pc:docChgLst>
  <pc:docChgLst>
    <pc:chgData name="Petr Veigend" userId="587c2485-b055-4bf0-affb-82af411550a2" providerId="ADAL" clId="{C4F9F690-59C8-42E8-BFA7-B585B42AEAAC}"/>
  </pc:docChgLst>
  <pc:docChgLst>
    <pc:chgData name="Petr Veigend" userId="bc20e93feb596561" providerId="LiveId" clId="{122F041E-77E6-4F8A-BE53-1340CEA365F4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CF3FF1D-F075-41F6-B290-07919A4348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782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11FA9D6-BDC7-4110-B055-029A3A5CC9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5043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98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0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E718B-A6F6-45FB-B0EA-3A4F7A6FC69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5924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5615" y="620713"/>
            <a:ext cx="2159000" cy="5475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5" y="620713"/>
            <a:ext cx="6329363" cy="54752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8E8744-0EE0-418F-9F78-FB0E984CBE6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0021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85557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48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07587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24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26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5" y="1004347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7" y="1004347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34226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159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01599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1772816"/>
            <a:ext cx="4041775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08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5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89695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460"/>
            <a:ext cx="5111750" cy="53808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00461"/>
            <a:ext cx="3008313" cy="5345998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61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37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8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0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9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1" y="765175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3" y="765175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872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23855" y="-100013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7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312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270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1735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5334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grpSp>
        <p:nvGrpSpPr>
          <p:cNvPr id="2" name="Skupina 1"/>
          <p:cNvGrpSpPr/>
          <p:nvPr/>
        </p:nvGrpSpPr>
        <p:grpSpPr>
          <a:xfrm>
            <a:off x="0" y="1"/>
            <a:ext cx="9144000" cy="547697"/>
            <a:chOff x="0" y="1"/>
            <a:chExt cx="9144000" cy="547697"/>
          </a:xfrm>
        </p:grpSpPr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0" y="512773"/>
              <a:ext cx="9144000" cy="34925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0" y="1"/>
              <a:ext cx="9144000" cy="512763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765175"/>
            <a:ext cx="8640763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9"/>
            <a:ext cx="47625" cy="288925"/>
          </a:xfrm>
          <a:prstGeom prst="rect">
            <a:avLst/>
          </a:prstGeom>
          <a:solidFill>
            <a:srgbClr val="FE000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8083001" y="116635"/>
            <a:ext cx="47625" cy="288925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882" y="101557"/>
            <a:ext cx="840862" cy="3367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2" r:id="rId2"/>
    <p:sldLayoutId id="2147483702" r:id="rId3"/>
    <p:sldLayoutId id="2147483703" r:id="rId4"/>
    <p:sldLayoutId id="2147483704" r:id="rId5"/>
    <p:sldLayoutId id="2147483705" r:id="rId6"/>
    <p:sldLayoutId id="2147483707" r:id="rId7"/>
    <p:sldLayoutId id="2147483710" r:id="rId8"/>
    <p:sldLayoutId id="2147483711" r:id="rId9"/>
    <p:sldLayoutId id="2147483708" r:id="rId10"/>
    <p:sldLayoutId id="2147483712" r:id="rId11"/>
    <p:sldLayoutId id="2147483725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A9E0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101557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980728"/>
            <a:ext cx="8640763" cy="511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603" y="293523"/>
            <a:ext cx="840862" cy="3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5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2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esarova@fit.vut.cz" TargetMode="External"/><Relationship Id="rId2" Type="http://schemas.openxmlformats.org/officeDocument/2006/relationships/hyperlink" Target="mailto:iveigend@fit.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t.vut.cz/person/atesarova/teaching/.cs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docs.io/c/string/byte/isalpha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044623" y="3694115"/>
            <a:ext cx="7921675" cy="455612"/>
          </a:xfrm>
        </p:spPr>
        <p:txBody>
          <a:bodyPr/>
          <a:lstStyle/>
          <a:p>
            <a:r>
              <a:rPr lang="cs-CZ" altLang="cs-CZ" dirty="0"/>
              <a:t>Čtvrté počítačové cvičení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44623" y="1988841"/>
            <a:ext cx="7928507" cy="1254125"/>
          </a:xfrm>
        </p:spPr>
        <p:txBody>
          <a:bodyPr/>
          <a:lstStyle/>
          <a:p>
            <a:r>
              <a:rPr lang="cs-CZ" altLang="cs-CZ" dirty="0"/>
              <a:t>Základy programování (IZP)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9512" y="4149731"/>
            <a:ext cx="67139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Brno University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F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aculty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en-US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chova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1/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2, 612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66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Brno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- Královo Pole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Petr Veigend, </a:t>
            </a:r>
            <a:r>
              <a:rPr lang="cs-CZ" altLang="cs-CZ" sz="1400" b="0" dirty="0" err="1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iveigend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@fit.vut.cz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Alena </a:t>
            </a:r>
            <a:r>
              <a:rPr lang="en-US" altLang="cs-CZ" sz="1400" b="0" dirty="0" err="1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Tesa</a:t>
            </a:r>
            <a:r>
              <a:rPr lang="cs-CZ" altLang="cs-CZ" sz="1400" b="0" dirty="0" err="1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řová</a:t>
            </a:r>
            <a:r>
              <a:rPr lang="cs-CZ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1400" b="0" dirty="0" err="1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atesarova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@fit.vut.cz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1400" b="0" dirty="0">
              <a:solidFill>
                <a:schemeClr val="bg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72437" y="6453336"/>
            <a:ext cx="821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4. týden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Řetězce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Řetězcový </a:t>
            </a:r>
            <a:r>
              <a:rPr lang="cs-CZ" b="1" dirty="0" err="1"/>
              <a:t>literál</a:t>
            </a:r>
            <a:r>
              <a:rPr lang="cs-CZ" b="1" dirty="0"/>
              <a:t> (</a:t>
            </a:r>
            <a:r>
              <a:rPr lang="cs-CZ" dirty="0"/>
              <a:t>neboli</a:t>
            </a:r>
            <a:r>
              <a:rPr lang="cs-CZ" b="1" dirty="0"/>
              <a:t> konstanta)</a:t>
            </a:r>
          </a:p>
          <a:p>
            <a:pPr lvl="1"/>
            <a:r>
              <a:rPr lang="cs-CZ" dirty="0"/>
              <a:t>Inicializujeme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Nelze měnit za běhu programu</a:t>
            </a:r>
          </a:p>
          <a:p>
            <a:pPr lvl="1"/>
            <a:endParaRPr lang="cs-CZ" b="1" dirty="0"/>
          </a:p>
          <a:p>
            <a:r>
              <a:rPr lang="cs-CZ" b="1" dirty="0"/>
              <a:t>Nekonstantní řetězec</a:t>
            </a:r>
          </a:p>
          <a:p>
            <a:pPr lvl="1"/>
            <a:r>
              <a:rPr lang="cs-CZ" dirty="0"/>
              <a:t>Inicializujeme (na případně prázdný řetězec)</a:t>
            </a:r>
          </a:p>
          <a:p>
            <a:pPr lvl="1"/>
            <a:endParaRPr lang="cs-CZ" b="1" dirty="0"/>
          </a:p>
          <a:p>
            <a:pPr lvl="1"/>
            <a:r>
              <a:rPr lang="cs-CZ" dirty="0"/>
              <a:t>nebo na řetězec, který již obsahuje slovo</a:t>
            </a:r>
            <a:endParaRPr lang="en-US" dirty="0"/>
          </a:p>
          <a:p>
            <a:pPr lvl="1"/>
            <a:endParaRPr lang="en-US" b="1" dirty="0"/>
          </a:p>
          <a:p>
            <a:pPr lvl="1"/>
            <a:r>
              <a:rPr lang="en-US" b="1" dirty="0" err="1"/>
              <a:t>Lze</a:t>
            </a:r>
            <a:r>
              <a:rPr lang="cs-CZ" b="1" dirty="0"/>
              <a:t> měnit za běhu programu</a:t>
            </a:r>
          </a:p>
          <a:p>
            <a:pPr lvl="1"/>
            <a:endParaRPr lang="cs-CZ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10</a:t>
            </a:fld>
            <a:endParaRPr lang="en-US" altLang="cs-CZ"/>
          </a:p>
        </p:txBody>
      </p:sp>
      <p:sp>
        <p:nvSpPr>
          <p:cNvPr id="7" name="Rounded Rectangle 6"/>
          <p:cNvSpPr/>
          <p:nvPr/>
        </p:nvSpPr>
        <p:spPr bwMode="auto">
          <a:xfrm>
            <a:off x="971828" y="1700808"/>
            <a:ext cx="7344816" cy="43204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s = "Hello";</a:t>
            </a:r>
          </a:p>
        </p:txBody>
      </p:sp>
      <p:sp>
        <p:nvSpPr>
          <p:cNvPr id="8" name="Rounded Rectangle 6">
            <a:extLst>
              <a:ext uri="{FF2B5EF4-FFF2-40B4-BE49-F238E27FC236}">
                <a16:creationId xmlns="" xmlns:a16="http://schemas.microsoft.com/office/drawing/2014/main" id="{E3D43D80-B879-4A71-9B8E-3FF559ED747A}"/>
              </a:ext>
            </a:extLst>
          </p:cNvPr>
          <p:cNvSpPr/>
          <p:nvPr/>
        </p:nvSpPr>
        <p:spPr bwMode="auto">
          <a:xfrm>
            <a:off x="971828" y="3949565"/>
            <a:ext cx="7344816" cy="43204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"Hello";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// proc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???</a:t>
            </a:r>
            <a:endParaRPr lang="cs-CZ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6">
            <a:extLst>
              <a:ext uri="{FF2B5EF4-FFF2-40B4-BE49-F238E27FC236}">
                <a16:creationId xmlns="" xmlns:a16="http://schemas.microsoft.com/office/drawing/2014/main" id="{AECC2EED-B7FC-49DA-BC77-7B8FC54DC1C2}"/>
              </a:ext>
            </a:extLst>
          </p:cNvPr>
          <p:cNvSpPr/>
          <p:nvPr/>
        </p:nvSpPr>
        <p:spPr bwMode="auto">
          <a:xfrm>
            <a:off x="971828" y="4787268"/>
            <a:ext cx="7344816" cy="43204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"Hello";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automaticky</a:t>
            </a:r>
            <a:endParaRPr lang="cs-CZ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637772-63F8-4973-A9CB-E99770AEE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Poznámka: porovnání dvou řetězců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CA7506-80DB-4845-925D-375153F3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řetězce porovnávat takto?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D9F74D4-F702-4955-A711-ACAA61B666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76DDCE-C2D9-497E-A698-066ADEC524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11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A66898E-8730-4251-ABE2-2B3B0EF582E2}"/>
              </a:ext>
            </a:extLst>
          </p:cNvPr>
          <p:cNvSpPr txBox="1">
            <a:spLocks/>
          </p:cNvSpPr>
          <p:nvPr/>
        </p:nvSpPr>
        <p:spPr bwMode="auto">
          <a:xfrm>
            <a:off x="318633" y="1412776"/>
            <a:ext cx="8429684" cy="35283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char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str1[] = </a:t>
            </a: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"Ahoj";</a:t>
            </a:r>
          </a:p>
          <a:p>
            <a:pPr marL="342900" indent="-342900">
              <a:buNone/>
            </a:pPr>
            <a:r>
              <a:rPr lang="cs-CZ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str2[] = "Ahoj";</a:t>
            </a:r>
          </a:p>
          <a:p>
            <a:pPr marL="342900" indent="-342900">
              <a:buNone/>
            </a:pP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indent="-342900">
              <a:buNone/>
            </a:pP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(str1 == str2)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/// ?????</a:t>
            </a:r>
          </a:p>
          <a:p>
            <a:pPr marL="342900" indent="-342900">
              <a:buNone/>
            </a:pP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399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637772-63F8-4973-A9CB-E99770AEE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Poznámka: porovnání dvou řetězců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CA7506-80DB-4845-925D-375153F3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řetězce porovnávat takto?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D9F74D4-F702-4955-A711-ACAA61B666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76DDCE-C2D9-497E-A698-066ADEC524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12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A66898E-8730-4251-ABE2-2B3B0EF582E2}"/>
              </a:ext>
            </a:extLst>
          </p:cNvPr>
          <p:cNvSpPr txBox="1">
            <a:spLocks/>
          </p:cNvSpPr>
          <p:nvPr/>
        </p:nvSpPr>
        <p:spPr bwMode="auto">
          <a:xfrm>
            <a:off x="318633" y="1412776"/>
            <a:ext cx="8429684" cy="35283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char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str1</a:t>
            </a:r>
            <a:r>
              <a:rPr lang="en-US" sz="2800" noProof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"Ahoj";</a:t>
            </a:r>
          </a:p>
          <a:p>
            <a:pPr marL="342900" indent="-342900">
              <a:buNone/>
            </a:pPr>
            <a:r>
              <a:rPr lang="cs-CZ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str2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"Ahoj";</a:t>
            </a:r>
          </a:p>
          <a:p>
            <a:pPr marL="342900" indent="-342900">
              <a:buNone/>
            </a:pP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indent="-342900">
              <a:buNone/>
            </a:pP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(str1 == str2)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/// ?????</a:t>
            </a:r>
          </a:p>
          <a:p>
            <a:pPr marL="342900" indent="-342900">
              <a:buNone/>
            </a:pP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996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</a:t>
            </a:r>
            <a:r>
              <a:rPr lang="cs-CZ" dirty="0" err="1" smtClean="0"/>
              <a:t>reak</a:t>
            </a:r>
            <a:r>
              <a:rPr lang="cs-CZ" dirty="0" smtClean="0"/>
              <a:t>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continue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5" y="548679"/>
            <a:ext cx="8712641" cy="5904657"/>
          </a:xfrm>
        </p:spPr>
        <p:txBody>
          <a:bodyPr/>
          <a:lstStyle/>
          <a:p>
            <a:r>
              <a:rPr lang="cs-CZ" b="1" dirty="0" err="1"/>
              <a:t>b</a:t>
            </a:r>
            <a:r>
              <a:rPr lang="cs-CZ" b="1" dirty="0" err="1" smtClean="0"/>
              <a:t>reak</a:t>
            </a:r>
            <a:endParaRPr lang="cs-CZ" b="1" dirty="0" smtClean="0"/>
          </a:p>
          <a:p>
            <a:pPr lvl="1"/>
            <a:r>
              <a:rPr lang="pt-PT" sz="2000" dirty="0" err="1"/>
              <a:t>Při</a:t>
            </a:r>
            <a:r>
              <a:rPr lang="pt-PT" sz="2000" dirty="0"/>
              <a:t> </a:t>
            </a:r>
            <a:r>
              <a:rPr lang="pt-PT" sz="2000" dirty="0" err="1"/>
              <a:t>vnořování</a:t>
            </a:r>
            <a:r>
              <a:rPr lang="pt-PT" sz="2000" dirty="0"/>
              <a:t> </a:t>
            </a:r>
            <a:r>
              <a:rPr lang="pt-PT" sz="2000" dirty="0" err="1"/>
              <a:t>cyklů</a:t>
            </a:r>
            <a:r>
              <a:rPr lang="pt-PT" sz="2000" dirty="0"/>
              <a:t> </a:t>
            </a:r>
            <a:r>
              <a:rPr lang="pt-PT" sz="2000" dirty="0" err="1"/>
              <a:t>ukončí</a:t>
            </a:r>
            <a:r>
              <a:rPr lang="pt-PT" sz="2000" dirty="0"/>
              <a:t> break </a:t>
            </a:r>
            <a:r>
              <a:rPr lang="pt-PT" sz="2000" dirty="0" err="1"/>
              <a:t>jen</a:t>
            </a:r>
            <a:r>
              <a:rPr lang="pt-PT" sz="2000" dirty="0"/>
              <a:t> </a:t>
            </a:r>
            <a:r>
              <a:rPr lang="pt-PT" sz="2000" dirty="0" err="1"/>
              <a:t>nejbližší</a:t>
            </a:r>
            <a:r>
              <a:rPr lang="pt-PT" sz="2000" dirty="0"/>
              <a:t> </a:t>
            </a:r>
            <a:r>
              <a:rPr lang="pt-PT" sz="2000" dirty="0" err="1"/>
              <a:t>cyklus</a:t>
            </a:r>
            <a:r>
              <a:rPr lang="pt-PT" sz="2000" dirty="0"/>
              <a:t>, </a:t>
            </a:r>
            <a:br>
              <a:rPr lang="pt-PT" sz="2000" dirty="0"/>
            </a:br>
            <a:r>
              <a:rPr lang="pt-PT" sz="2000" dirty="0" err="1"/>
              <a:t>ve</a:t>
            </a:r>
            <a:r>
              <a:rPr lang="pt-PT" sz="2000" dirty="0"/>
              <a:t> </a:t>
            </a:r>
            <a:r>
              <a:rPr lang="pt-PT" sz="2000" dirty="0" err="1"/>
              <a:t>kterém</a:t>
            </a:r>
            <a:r>
              <a:rPr lang="pt-PT" sz="2000" dirty="0"/>
              <a:t> </a:t>
            </a:r>
            <a:r>
              <a:rPr lang="pt-PT" sz="2000" dirty="0" err="1"/>
              <a:t>je</a:t>
            </a:r>
            <a:r>
              <a:rPr lang="pt-PT" sz="2000" dirty="0"/>
              <a:t> </a:t>
            </a:r>
            <a:r>
              <a:rPr lang="pt-PT" sz="2000" dirty="0" err="1"/>
              <a:t>použit</a:t>
            </a:r>
            <a:r>
              <a:rPr lang="pt-PT" sz="2000" dirty="0" smtClean="0"/>
              <a:t>.</a:t>
            </a:r>
            <a:endParaRPr lang="cs-CZ" sz="2000" dirty="0" smtClean="0"/>
          </a:p>
          <a:p>
            <a:pPr lvl="1"/>
            <a:r>
              <a:rPr lang="cs-CZ" sz="2000" b="1" dirty="0" smtClean="0">
                <a:solidFill>
                  <a:srgbClr val="EB0028"/>
                </a:solidFill>
              </a:rPr>
              <a:t>Příklad: zobrazí </a:t>
            </a:r>
            <a:r>
              <a:rPr lang="cs-CZ" sz="2000" b="1" dirty="0">
                <a:solidFill>
                  <a:srgbClr val="EB0028"/>
                </a:solidFill>
              </a:rPr>
              <a:t>čísla 0 až 5 </a:t>
            </a:r>
            <a:r>
              <a:rPr lang="cs-CZ" sz="2000" b="1" dirty="0" smtClean="0">
                <a:solidFill>
                  <a:srgbClr val="EB0028"/>
                </a:solidFill>
              </a:rPr>
              <a:t>pětkrát</a:t>
            </a:r>
            <a:endParaRPr lang="cs-CZ" sz="2000" b="1" dirty="0">
              <a:solidFill>
                <a:srgbClr val="EB0028"/>
              </a:solidFill>
            </a:endParaRPr>
          </a:p>
          <a:p>
            <a:r>
              <a:rPr lang="cs-CZ" b="1" dirty="0" err="1"/>
              <a:t>c</a:t>
            </a:r>
            <a:r>
              <a:rPr lang="cs-CZ" b="1" dirty="0" err="1" smtClean="0"/>
              <a:t>ontinue</a:t>
            </a:r>
            <a:endParaRPr lang="cs-CZ" b="1" dirty="0" smtClean="0"/>
          </a:p>
          <a:p>
            <a:pPr lvl="1"/>
            <a:r>
              <a:rPr lang="pt-PT" sz="2000" dirty="0" err="1"/>
              <a:t>Příkaz</a:t>
            </a:r>
            <a:r>
              <a:rPr lang="pt-PT" sz="2000" dirty="0"/>
              <a:t> continue si </a:t>
            </a:r>
            <a:r>
              <a:rPr lang="pt-PT" sz="2000" dirty="0" err="1"/>
              <a:t>vynutí</a:t>
            </a:r>
            <a:r>
              <a:rPr lang="pt-PT" sz="2000" dirty="0"/>
              <a:t> </a:t>
            </a:r>
            <a:r>
              <a:rPr lang="pt-PT" sz="2000" dirty="0" err="1"/>
              <a:t>nové</a:t>
            </a:r>
            <a:r>
              <a:rPr lang="pt-PT" sz="2000" dirty="0"/>
              <a:t> </a:t>
            </a:r>
            <a:r>
              <a:rPr lang="pt-PT" sz="2000" dirty="0" err="1"/>
              <a:t>vyhodnocení</a:t>
            </a:r>
            <a:r>
              <a:rPr lang="pt-PT" sz="2000" dirty="0"/>
              <a:t> </a:t>
            </a:r>
            <a:br>
              <a:rPr lang="pt-PT" sz="2000" dirty="0"/>
            </a:br>
            <a:r>
              <a:rPr lang="pt-PT" sz="2000" dirty="0" err="1"/>
              <a:t>podmínky</a:t>
            </a:r>
            <a:r>
              <a:rPr lang="pt-PT" sz="2000" dirty="0"/>
              <a:t> </a:t>
            </a:r>
            <a:r>
              <a:rPr lang="pt-PT" sz="2000" dirty="0" err="1"/>
              <a:t>cyklu</a:t>
            </a:r>
            <a:r>
              <a:rPr lang="pt-PT" sz="2000" dirty="0"/>
              <a:t>, </a:t>
            </a:r>
            <a:r>
              <a:rPr lang="pt-PT" sz="2000" dirty="0" err="1"/>
              <a:t>přičemž</a:t>
            </a:r>
            <a:r>
              <a:rPr lang="pt-PT" sz="2000" dirty="0"/>
              <a:t> se </a:t>
            </a:r>
            <a:r>
              <a:rPr lang="pt-PT" sz="2000" dirty="0" err="1"/>
              <a:t>přeskočí</a:t>
            </a:r>
            <a:r>
              <a:rPr lang="pt-PT" sz="2000" dirty="0"/>
              <a:t> </a:t>
            </a:r>
            <a:r>
              <a:rPr lang="pt-PT" sz="2000" dirty="0" err="1"/>
              <a:t>všechny</a:t>
            </a:r>
            <a:r>
              <a:rPr lang="pt-PT" sz="2000" dirty="0"/>
              <a:t> </a:t>
            </a:r>
            <a:r>
              <a:rPr lang="pt-PT" sz="2000" dirty="0" err="1"/>
              <a:t>příkazy</a:t>
            </a:r>
            <a:r>
              <a:rPr lang="pt-PT" sz="2000" dirty="0"/>
              <a:t> </a:t>
            </a:r>
            <a:br>
              <a:rPr lang="pt-PT" sz="2000" dirty="0"/>
            </a:br>
            <a:r>
              <a:rPr lang="pt-PT" sz="2000" dirty="0" err="1"/>
              <a:t>mezi</a:t>
            </a:r>
            <a:r>
              <a:rPr lang="pt-PT" sz="2000" dirty="0"/>
              <a:t> </a:t>
            </a:r>
            <a:r>
              <a:rPr lang="pt-PT" sz="2000" dirty="0" err="1"/>
              <a:t>ním</a:t>
            </a:r>
            <a:r>
              <a:rPr lang="pt-PT" sz="2000" dirty="0"/>
              <a:t> a </a:t>
            </a:r>
            <a:r>
              <a:rPr lang="pt-PT" sz="2000" dirty="0" err="1"/>
              <a:t>koncem</a:t>
            </a:r>
            <a:r>
              <a:rPr lang="pt-PT" sz="2000" dirty="0"/>
              <a:t> </a:t>
            </a:r>
            <a:r>
              <a:rPr lang="pt-PT" sz="2000" dirty="0" err="1"/>
              <a:t>těla</a:t>
            </a:r>
            <a:r>
              <a:rPr lang="pt-PT" sz="2000" dirty="0"/>
              <a:t> </a:t>
            </a:r>
            <a:r>
              <a:rPr lang="pt-PT" sz="2000" dirty="0" err="1"/>
              <a:t>cyklu</a:t>
            </a:r>
            <a:r>
              <a:rPr lang="pt-PT" sz="2000" dirty="0"/>
              <a:t>.</a:t>
            </a:r>
            <a:endParaRPr lang="cs-CZ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13</a:t>
            </a:fld>
            <a:endParaRPr lang="en-US" altLang="cs-CZ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2A66898E-8730-4251-ABE2-2B3B0EF582E2}"/>
              </a:ext>
            </a:extLst>
          </p:cNvPr>
          <p:cNvSpPr txBox="1">
            <a:spLocks/>
          </p:cNvSpPr>
          <p:nvPr/>
        </p:nvSpPr>
        <p:spPr bwMode="auto">
          <a:xfrm>
            <a:off x="5076056" y="3501008"/>
            <a:ext cx="3960440" cy="28803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180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x=0; x&lt;100; ++x) </a:t>
            </a:r>
          </a:p>
          <a:p>
            <a:pPr marL="342900" indent="-342900">
              <a:buNone/>
            </a:pPr>
            <a:r>
              <a:rPr lang="cs-CZ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cs-CZ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cs-CZ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None/>
            </a:pP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//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nikdy se 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neprovede</a:t>
            </a:r>
            <a:endParaRPr lang="cs-CZ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("%d ", x); </a:t>
            </a:r>
            <a:endParaRPr lang="cs-CZ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xmlns="" id="{2A66898E-8730-4251-ABE2-2B3B0EF582E2}"/>
              </a:ext>
            </a:extLst>
          </p:cNvPr>
          <p:cNvSpPr txBox="1">
            <a:spLocks/>
          </p:cNvSpPr>
          <p:nvPr/>
        </p:nvSpPr>
        <p:spPr bwMode="auto">
          <a:xfrm>
            <a:off x="107504" y="3501008"/>
            <a:ext cx="4824536" cy="28803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160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i=0; i&lt;5; ++i) </a:t>
            </a:r>
            <a:endParaRPr lang="cs-CZ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cs-CZ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 smtClean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j=0; j&lt;100; ++j</a:t>
            </a:r>
            <a:r>
              <a:rPr lang="cs-CZ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buNone/>
            </a:pP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cs-CZ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cs-CZ" sz="1600" dirty="0" err="1" smtClean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("%d", j);</a:t>
            </a:r>
          </a:p>
          <a:p>
            <a:pPr marL="342900" indent="-342900">
              <a:buNone/>
            </a:pPr>
            <a:r>
              <a:rPr lang="cs-CZ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cs-CZ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==5) </a:t>
            </a:r>
            <a:r>
              <a:rPr lang="cs-CZ" sz="160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None/>
            </a:pPr>
            <a:r>
              <a:rPr lang="cs-CZ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cs-CZ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 smtClean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("\n"); </a:t>
            </a:r>
            <a:r>
              <a:rPr lang="cs-CZ" sz="1600" dirty="0">
                <a:solidFill>
                  <a:srgbClr val="EB0028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600" dirty="0" err="1">
                <a:solidFill>
                  <a:srgbClr val="EB0028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cs-CZ" sz="1600" dirty="0">
                <a:solidFill>
                  <a:srgbClr val="EB0028"/>
                </a:solidFill>
                <a:latin typeface="Courier New" pitchFamily="49" charset="0"/>
                <a:cs typeface="Courier New" pitchFamily="49" charset="0"/>
              </a:rPr>
              <a:t> skočí </a:t>
            </a:r>
            <a:r>
              <a:rPr lang="cs-CZ" sz="1600" dirty="0" smtClean="0">
                <a:solidFill>
                  <a:srgbClr val="EB0028"/>
                </a:solidFill>
                <a:latin typeface="Courier New" pitchFamily="49" charset="0"/>
                <a:cs typeface="Courier New" pitchFamily="49" charset="0"/>
              </a:rPr>
              <a:t>sem</a:t>
            </a:r>
          </a:p>
          <a:p>
            <a:pPr marL="342900" indent="-342900">
              <a:buNone/>
            </a:pPr>
            <a:r>
              <a:rPr lang="cs-CZ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0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Funkce</a:t>
            </a:r>
            <a:endParaRPr lang="cs-CZ" sz="3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617BB5-4F40-4D43-9AE0-C9CE9E9B5331}" type="slidenum">
              <a:rPr lang="en-US" altLang="cs-CZ" smtClean="0"/>
              <a:pPr/>
              <a:t>14</a:t>
            </a:fld>
            <a:endParaRPr lang="en-US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4</a:t>
            </a:r>
          </a:p>
        </p:txBody>
      </p:sp>
    </p:spTree>
    <p:extLst>
      <p:ext uri="{BB962C8B-B14F-4D97-AF65-F5344CB8AC3E}">
        <p14:creationId xmlns:p14="http://schemas.microsoft.com/office/powerpoint/2010/main" val="37535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 umožňují dekomponovat program do menších celků, které vykonávají nějakou „funkci“ </a:t>
            </a:r>
            <a:r>
              <a:rPr lang="cs-CZ" dirty="0">
                <a:sym typeface="Wingdings" panose="05000000000000000000" pitchFamily="2" charset="2"/>
              </a:rPr>
              <a:t> </a:t>
            </a:r>
          </a:p>
          <a:p>
            <a:r>
              <a:rPr lang="cs-CZ" dirty="0">
                <a:sym typeface="Wingdings" panose="05000000000000000000" pitchFamily="2" charset="2"/>
              </a:rPr>
              <a:t>Například porovnání dvou řetězců (funkce </a:t>
            </a:r>
            <a:r>
              <a:rPr lang="cs-CZ" b="1" dirty="0" err="1">
                <a:latin typeface="Courier"/>
                <a:sym typeface="Wingdings" panose="05000000000000000000" pitchFamily="2" charset="2"/>
              </a:rPr>
              <a:t>strcmp</a:t>
            </a:r>
            <a:r>
              <a:rPr lang="cs-CZ" dirty="0">
                <a:sym typeface="Wingdings" panose="05000000000000000000" pitchFamily="2" charset="2"/>
              </a:rPr>
              <a:t>), načtení řetězce ze </a:t>
            </a:r>
            <a:r>
              <a:rPr lang="cs-CZ" dirty="0" err="1">
                <a:sym typeface="Wingdings" panose="05000000000000000000" pitchFamily="2" charset="2"/>
              </a:rPr>
              <a:t>std</a:t>
            </a:r>
            <a:r>
              <a:rPr lang="cs-CZ" dirty="0">
                <a:sym typeface="Wingdings" panose="05000000000000000000" pitchFamily="2" charset="2"/>
              </a:rPr>
              <a:t>. vstupu (funkce </a:t>
            </a:r>
            <a:r>
              <a:rPr lang="cs-CZ" b="1" dirty="0" err="1">
                <a:latin typeface="Courier"/>
                <a:sym typeface="Wingdings" panose="05000000000000000000" pitchFamily="2" charset="2"/>
              </a:rPr>
              <a:t>scanf</a:t>
            </a:r>
            <a:r>
              <a:rPr lang="cs-CZ" dirty="0">
                <a:sym typeface="Wingdings" panose="05000000000000000000" pitchFamily="2" charset="2"/>
              </a:rPr>
              <a:t>) a podobně</a:t>
            </a:r>
          </a:p>
          <a:p>
            <a:r>
              <a:rPr lang="cs-CZ" dirty="0">
                <a:sym typeface="Wingdings" panose="05000000000000000000" pitchFamily="2" charset="2"/>
              </a:rPr>
              <a:t>Nějaká </a:t>
            </a:r>
            <a:r>
              <a:rPr lang="cs-CZ" dirty="0" err="1">
                <a:sym typeface="Wingdings" panose="05000000000000000000" pitchFamily="2" charset="2"/>
              </a:rPr>
              <a:t>demopozice</a:t>
            </a:r>
            <a:r>
              <a:rPr lang="cs-CZ" dirty="0">
                <a:sym typeface="Wingdings" panose="05000000000000000000" pitchFamily="2" charset="2"/>
              </a:rPr>
              <a:t> (tj. rozdělení do funkcí) bude </a:t>
            </a:r>
            <a:r>
              <a:rPr lang="cs-CZ" b="1" dirty="0">
                <a:solidFill>
                  <a:srgbClr val="FF0000"/>
                </a:solidFill>
                <a:sym typeface="Wingdings" panose="05000000000000000000" pitchFamily="2" charset="2"/>
              </a:rPr>
              <a:t>nutnou součástí prvního </a:t>
            </a:r>
            <a:r>
              <a:rPr lang="cs-CZ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projektu</a:t>
            </a:r>
            <a:endParaRPr lang="en-US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Pozor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na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dlouh</a:t>
            </a:r>
            <a:r>
              <a:rPr lang="cs-CZ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é funkce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!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EAC19-CD6C-4528-B09F-367B3931C207}" type="slidenum">
              <a:rPr lang="en-US" altLang="cs-CZ" smtClean="0"/>
              <a:pPr/>
              <a:t>15</a:t>
            </a:fld>
            <a:endParaRPr lang="en-US" alt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</p:spTree>
    <p:extLst>
      <p:ext uri="{BB962C8B-B14F-4D97-AF65-F5344CB8AC3E}">
        <p14:creationId xmlns:p14="http://schemas.microsoft.com/office/powerpoint/2010/main" val="10376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program může vypadat například takto: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Obsahuje</a:t>
            </a:r>
            <a:r>
              <a:rPr lang="en-US" dirty="0"/>
              <a:t> k</a:t>
            </a:r>
            <a:r>
              <a:rPr lang="cs-CZ" dirty="0"/>
              <a:t>ód výše nějaké funkce</a:t>
            </a:r>
            <a:r>
              <a:rPr lang="en-US" dirty="0"/>
              <a:t>???</a:t>
            </a: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16</a:t>
            </a:fld>
            <a:endParaRPr lang="en-US" altLang="cs-CZ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756027" y="1340768"/>
            <a:ext cx="7776417" cy="25922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sz="2600" dirty="0" err="1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2600" dirty="0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600" dirty="0" err="1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600" dirty="0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cs-CZ" sz="2600" dirty="0">
              <a:solidFill>
                <a:srgbClr val="00A9E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cs-CZ" sz="2600" dirty="0" err="1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2900" lvl="1" indent="-34290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// cokoli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0;</a:t>
            </a:r>
          </a:p>
          <a:p>
            <a:pPr marL="342900" lvl="1" indent="-34290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09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Jak</a:t>
            </a:r>
            <a:r>
              <a:rPr lang="en-US" dirty="0"/>
              <a:t> do program</a:t>
            </a:r>
            <a:r>
              <a:rPr lang="cs-CZ" dirty="0"/>
              <a:t>u přidáme funkce, které jsou součástí standardu?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17</a:t>
            </a:fld>
            <a:endParaRPr lang="en-US" altLang="cs-CZ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1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Jak</a:t>
            </a:r>
            <a:r>
              <a:rPr lang="en-US" dirty="0"/>
              <a:t> do program</a:t>
            </a:r>
            <a:r>
              <a:rPr lang="cs-CZ" dirty="0"/>
              <a:t>u přidáme funkce, které jsou součástí standardu?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Později</a:t>
            </a:r>
            <a:r>
              <a:rPr lang="cs-CZ" dirty="0"/>
              <a:t> se naučíme, jak vytvářet a přidávat vlastní hlavičkové soubory </a:t>
            </a:r>
          </a:p>
          <a:p>
            <a:endParaRPr lang="cs-CZ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18</a:t>
            </a:fld>
            <a:endParaRPr lang="en-US" altLang="cs-CZ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Funkce</a:t>
            </a:r>
            <a:endParaRPr lang="cs-CZ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683568" y="1628800"/>
            <a:ext cx="7776417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nazev_hlavickoveho_souboru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cs-CZ" sz="2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7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může </a:t>
            </a:r>
            <a:r>
              <a:rPr lang="cs-CZ" b="1" dirty="0"/>
              <a:t>deklarace funkce </a:t>
            </a:r>
            <a:r>
              <a:rPr lang="cs-CZ" dirty="0"/>
              <a:t>vypadat např. takto:</a:t>
            </a:r>
          </a:p>
          <a:p>
            <a:endParaRPr lang="cs-CZ" dirty="0"/>
          </a:p>
          <a:p>
            <a:pPr lvl="1"/>
            <a:r>
              <a:rPr lang="cs-CZ" dirty="0" err="1">
                <a:solidFill>
                  <a:srgbClr val="FF0000"/>
                </a:solidFill>
              </a:rPr>
              <a:t>int</a:t>
            </a:r>
            <a:r>
              <a:rPr lang="cs-CZ" dirty="0">
                <a:solidFill>
                  <a:srgbClr val="FF0000"/>
                </a:solidFill>
              </a:rPr>
              <a:t> - datový typ, který funkce vrací</a:t>
            </a:r>
          </a:p>
          <a:p>
            <a:pPr lvl="2"/>
            <a:r>
              <a:rPr lang="cs-CZ" dirty="0"/>
              <a:t>pokud nic nevrací, použijeme typ </a:t>
            </a:r>
            <a:r>
              <a:rPr lang="cs-CZ" dirty="0" err="1">
                <a:solidFill>
                  <a:srgbClr val="FE000C"/>
                </a:solidFill>
              </a:rPr>
              <a:t>void</a:t>
            </a:r>
            <a:endParaRPr lang="cs-CZ" dirty="0">
              <a:solidFill>
                <a:srgbClr val="FE000C"/>
              </a:solidFill>
            </a:endParaRPr>
          </a:p>
          <a:p>
            <a:pPr lvl="1"/>
            <a:r>
              <a:rPr lang="cs-CZ" dirty="0" err="1">
                <a:solidFill>
                  <a:srgbClr val="00B050"/>
                </a:solidFill>
              </a:rPr>
              <a:t>max</a:t>
            </a:r>
            <a:r>
              <a:rPr lang="cs-CZ" dirty="0">
                <a:solidFill>
                  <a:srgbClr val="00B050"/>
                </a:solidFill>
              </a:rPr>
              <a:t> – název funkce</a:t>
            </a:r>
            <a:r>
              <a:rPr lang="en-US" dirty="0">
                <a:solidFill>
                  <a:srgbClr val="00B050"/>
                </a:solidFill>
              </a:rPr>
              <a:t> (</a:t>
            </a:r>
            <a:r>
              <a:rPr lang="en-US" dirty="0" err="1">
                <a:solidFill>
                  <a:srgbClr val="00B050"/>
                </a:solidFill>
              </a:rPr>
              <a:t>mus</a:t>
            </a:r>
            <a:r>
              <a:rPr lang="cs-CZ" dirty="0">
                <a:solidFill>
                  <a:srgbClr val="00B050"/>
                </a:solidFill>
              </a:rPr>
              <a:t>í být unikátní</a:t>
            </a:r>
            <a:r>
              <a:rPr lang="en-US" dirty="0">
                <a:solidFill>
                  <a:srgbClr val="00B050"/>
                </a:solidFill>
              </a:rPr>
              <a:t> v r</a:t>
            </a:r>
            <a:r>
              <a:rPr lang="cs-CZ" dirty="0" err="1">
                <a:solidFill>
                  <a:srgbClr val="00B050"/>
                </a:solidFill>
              </a:rPr>
              <a:t>ámci</a:t>
            </a:r>
            <a:r>
              <a:rPr lang="cs-CZ" dirty="0">
                <a:solidFill>
                  <a:srgbClr val="00B050"/>
                </a:solidFill>
              </a:rPr>
              <a:t> všech použitých hlavičkových souborů</a:t>
            </a:r>
            <a:r>
              <a:rPr lang="en-US" dirty="0">
                <a:solidFill>
                  <a:srgbClr val="00B050"/>
                </a:solidFill>
              </a:rPr>
              <a:t>)</a:t>
            </a:r>
            <a:endParaRPr lang="cs-CZ" dirty="0">
              <a:solidFill>
                <a:srgbClr val="00B050"/>
              </a:solidFill>
            </a:endParaRPr>
          </a:p>
          <a:p>
            <a:pPr lvl="1"/>
            <a:r>
              <a:rPr lang="cs-CZ" dirty="0" err="1">
                <a:solidFill>
                  <a:srgbClr val="0070C0"/>
                </a:solidFill>
              </a:rPr>
              <a:t>int</a:t>
            </a:r>
            <a:r>
              <a:rPr lang="cs-CZ" dirty="0">
                <a:solidFill>
                  <a:srgbClr val="0070C0"/>
                </a:solidFill>
              </a:rPr>
              <a:t> a, </a:t>
            </a:r>
            <a:r>
              <a:rPr lang="cs-CZ" dirty="0" err="1">
                <a:solidFill>
                  <a:srgbClr val="0070C0"/>
                </a:solidFill>
              </a:rPr>
              <a:t>int</a:t>
            </a:r>
            <a:r>
              <a:rPr lang="cs-CZ" dirty="0">
                <a:solidFill>
                  <a:srgbClr val="0070C0"/>
                </a:solidFill>
              </a:rPr>
              <a:t> b – parametry, které funkce očekává</a:t>
            </a:r>
          </a:p>
          <a:p>
            <a:pPr lvl="2"/>
            <a:r>
              <a:rPr lang="cs-CZ" dirty="0"/>
              <a:t>všimněte si datových typů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proměnné </a:t>
            </a:r>
            <a:r>
              <a:rPr lang="cs-CZ" b="1" dirty="0" err="1">
                <a:solidFill>
                  <a:srgbClr val="1B85B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cs-CZ" dirty="0">
                <a:solidFill>
                  <a:srgbClr val="1B85B9"/>
                </a:solidFill>
              </a:rPr>
              <a:t> </a:t>
            </a:r>
            <a:r>
              <a:rPr lang="cs-CZ" dirty="0"/>
              <a:t>jsou deklarovány </a:t>
            </a:r>
            <a:r>
              <a:rPr lang="en-US" dirty="0"/>
              <a:t>a </a:t>
            </a:r>
            <a:r>
              <a:rPr lang="en-US" dirty="0" err="1"/>
              <a:t>inicializov</a:t>
            </a:r>
            <a:r>
              <a:rPr lang="cs-CZ" dirty="0" err="1"/>
              <a:t>ány</a:t>
            </a:r>
            <a:r>
              <a:rPr lang="cs-CZ" dirty="0"/>
              <a:t> na hodnotu, se kterou je funkce volána</a:t>
            </a:r>
          </a:p>
          <a:p>
            <a:pPr lvl="2"/>
            <a:r>
              <a:rPr lang="cs-CZ" b="1" dirty="0"/>
              <a:t>lze je použít v těle funkce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19</a:t>
            </a:fld>
            <a:endParaRPr lang="en-US" altLang="cs-CZ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356306" y="1268760"/>
            <a:ext cx="8497069" cy="4943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// hlavička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Organizace</a:t>
            </a:r>
            <a:endParaRPr lang="pt-P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hlinkClick r:id="rId2"/>
              </a:rPr>
              <a:t>Odkaz</a:t>
            </a:r>
            <a:r>
              <a:rPr lang="en-GB" dirty="0" smtClean="0">
                <a:hlinkClick r:id="rId2"/>
              </a:rPr>
              <a:t> </a:t>
            </a:r>
            <a:r>
              <a:rPr lang="en-GB" dirty="0" err="1" smtClean="0">
                <a:hlinkClick r:id="rId2"/>
              </a:rPr>
              <a:t>na</a:t>
            </a:r>
            <a:r>
              <a:rPr lang="en-GB" dirty="0" smtClean="0">
                <a:hlinkClick r:id="rId2"/>
              </a:rPr>
              <a:t> </a:t>
            </a:r>
            <a:r>
              <a:rPr lang="en-GB" dirty="0" err="1" smtClean="0">
                <a:hlinkClick r:id="rId2"/>
              </a:rPr>
              <a:t>prezentace</a:t>
            </a:r>
            <a:endParaRPr lang="en-GB" dirty="0" smtClean="0"/>
          </a:p>
          <a:p>
            <a:r>
              <a:rPr lang="en-GB" dirty="0" smtClean="0"/>
              <a:t>P</a:t>
            </a:r>
            <a:r>
              <a:rPr lang="x-none"/>
              <a:t>rojekty</a:t>
            </a:r>
          </a:p>
          <a:p>
            <a:pPr lvl="1"/>
            <a:r>
              <a:rPr lang="en-GB" dirty="0"/>
              <a:t>O</a:t>
            </a:r>
            <a:r>
              <a:rPr lang="x-none"/>
              <a:t>devzdání 31.10.</a:t>
            </a:r>
          </a:p>
          <a:p>
            <a:r>
              <a:rPr lang="en-GB" dirty="0"/>
              <a:t>O</a:t>
            </a:r>
            <a:r>
              <a:rPr lang="x-none"/>
              <a:t>tázky?</a:t>
            </a:r>
          </a:p>
          <a:p>
            <a:pPr lvl="1"/>
            <a:endParaRPr lang="pt-PT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IZP cvičení 4</a:t>
            </a:r>
            <a:endParaRPr lang="en-US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524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– </a:t>
            </a:r>
            <a:r>
              <a:rPr lang="cs-CZ" b="1" dirty="0"/>
              <a:t>definice</a:t>
            </a:r>
            <a:r>
              <a:rPr lang="cs-CZ" dirty="0"/>
              <a:t>: </a:t>
            </a:r>
            <a:r>
              <a:rPr lang="cs-CZ" b="1" dirty="0"/>
              <a:t>hlavička + tělo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20</a:t>
            </a:fld>
            <a:endParaRPr lang="en-US" altLang="cs-CZ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2328967" y="3383788"/>
            <a:ext cx="5629227" cy="302889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8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2900" lvl="1" indent="-342900">
              <a:buNone/>
            </a:pP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// Co musí funkce provést, aby dosáhla výsledku	</a:t>
            </a:r>
          </a:p>
          <a:p>
            <a:pPr marL="342900" lvl="1" indent="-342900">
              <a:buNone/>
            </a:pP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Přímá spojnice se šipkou 7"/>
          <p:cNvCxnSpPr/>
          <p:nvPr/>
        </p:nvCxnSpPr>
        <p:spPr bwMode="auto">
          <a:xfrm>
            <a:off x="1595714" y="2606244"/>
            <a:ext cx="879289" cy="1038780"/>
          </a:xfrm>
          <a:prstGeom prst="straightConnector1">
            <a:avLst/>
          </a:prstGeom>
          <a:noFill/>
          <a:ln w="38100">
            <a:solidFill>
              <a:schemeClr val="tx1"/>
            </a:solidFill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/>
          <p:cNvCxnSpPr/>
          <p:nvPr/>
        </p:nvCxnSpPr>
        <p:spPr bwMode="auto">
          <a:xfrm>
            <a:off x="3683946" y="2174196"/>
            <a:ext cx="13174" cy="1209593"/>
          </a:xfrm>
          <a:prstGeom prst="straightConnector1">
            <a:avLst/>
          </a:prstGeom>
          <a:noFill/>
          <a:ln w="38100">
            <a:solidFill>
              <a:schemeClr val="tx1"/>
            </a:solidFill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Levá složená závorka 11"/>
          <p:cNvSpPr/>
          <p:nvPr/>
        </p:nvSpPr>
        <p:spPr bwMode="auto">
          <a:xfrm rot="5400000">
            <a:off x="5185275" y="2141943"/>
            <a:ext cx="419302" cy="1919929"/>
          </a:xfrm>
          <a:prstGeom prst="leftBrace">
            <a:avLst>
              <a:gd name="adj1" fmla="val 8333"/>
              <a:gd name="adj2" fmla="val 51342"/>
            </a:avLst>
          </a:prstGeom>
          <a:noFill/>
          <a:ln w="3810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13" name="Přímá spojnice se šipkou 12"/>
          <p:cNvCxnSpPr/>
          <p:nvPr/>
        </p:nvCxnSpPr>
        <p:spPr bwMode="auto">
          <a:xfrm>
            <a:off x="5381752" y="1567114"/>
            <a:ext cx="13174" cy="1209593"/>
          </a:xfrm>
          <a:prstGeom prst="straightConnector1">
            <a:avLst/>
          </a:prstGeom>
          <a:noFill/>
          <a:ln w="38100">
            <a:solidFill>
              <a:schemeClr val="tx1"/>
            </a:solidFill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ovéPole 13"/>
          <p:cNvSpPr txBox="1"/>
          <p:nvPr/>
        </p:nvSpPr>
        <p:spPr>
          <a:xfrm>
            <a:off x="407937" y="1405915"/>
            <a:ext cx="1591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dirty="0">
                <a:solidFill>
                  <a:srgbClr val="FE000C"/>
                </a:solidFill>
              </a:rPr>
              <a:t>Co chceme získat?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987824" y="1005691"/>
            <a:ext cx="1591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dirty="0">
                <a:solidFill>
                  <a:srgbClr val="00B050"/>
                </a:solidFill>
              </a:rPr>
              <a:t>Název funkce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09574" y="647836"/>
            <a:ext cx="344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dirty="0">
                <a:solidFill>
                  <a:srgbClr val="0070C0"/>
                </a:solidFill>
              </a:rPr>
              <a:t>Co funkce potřebuje pro výpočet? </a:t>
            </a:r>
          </a:p>
        </p:txBody>
      </p:sp>
    </p:spTree>
    <p:extLst>
      <p:ext uri="{BB962C8B-B14F-4D97-AF65-F5344CB8AC3E}">
        <p14:creationId xmlns:p14="http://schemas.microsoft.com/office/powerpoint/2010/main" val="5916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21</a:t>
            </a:fld>
            <a:endParaRPr lang="en-US" altLang="cs-CZ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– použití v programu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756027" y="908720"/>
            <a:ext cx="7776417" cy="54263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cs-CZ" sz="2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cs-CZ" sz="2600" dirty="0" err="1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max(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  <a:r>
              <a:rPr lang="en-US" sz="2600" dirty="0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cs-CZ" sz="2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cs-CZ" sz="2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hlavicka</a:t>
            </a:r>
            <a:endParaRPr lang="cs-CZ" sz="26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cs-CZ" sz="2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implementace</a:t>
            </a:r>
          </a:p>
          <a:p>
            <a:pPr marL="342900" lvl="1" indent="-342900">
              <a:buNone/>
            </a:pPr>
            <a:r>
              <a:rPr lang="cs-CZ" sz="2600" dirty="0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promenna_typu_int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cs-CZ" sz="2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vraci</a:t>
            </a:r>
            <a:r>
              <a:rPr lang="cs-CZ" sz="2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 </a:t>
            </a:r>
            <a:r>
              <a:rPr lang="cs-CZ" sz="2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cs-CZ" sz="2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(výsledek) </a:t>
            </a:r>
            <a:endParaRPr lang="cs-CZ" sz="26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en-US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sz="2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endParaRPr lang="cs-CZ" sz="2600" dirty="0">
              <a:solidFill>
                <a:srgbClr val="00A9E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cs-CZ" sz="2600" dirty="0" err="1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2900" lvl="1" indent="-34290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m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(5,3);</a:t>
            </a:r>
          </a:p>
          <a:p>
            <a:pPr marL="342900" lvl="1" indent="-34290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0;</a:t>
            </a:r>
          </a:p>
          <a:p>
            <a:pPr marL="342900" lvl="1" indent="-34290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AF24022-6D1F-4E92-87A6-6DB0786C2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funkci s prototypem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Funkce bude vracet součet dvou čísel typu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cs typeface="Courier New" panose="02070309020205020404" pitchFamily="49" charset="0"/>
              </a:rPr>
              <a:t>Výsledek funkce vypište ve funkci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cs typeface="Courier New" panose="02070309020205020404" pitchFamily="49" charset="0"/>
              </a:rPr>
              <a:t>V programu se funkce volá např.: </a:t>
            </a:r>
          </a:p>
          <a:p>
            <a:endParaRPr lang="cs-CZ" dirty="0">
              <a:cs typeface="Courier New" panose="02070309020205020404" pitchFamily="49" charset="0"/>
            </a:endParaRPr>
          </a:p>
          <a:p>
            <a:endParaRPr lang="cs-CZ" dirty="0">
              <a:cs typeface="Courier New" panose="02070309020205020404" pitchFamily="49" charset="0"/>
            </a:endParaRPr>
          </a:p>
          <a:p>
            <a:endParaRPr lang="cs-CZ" dirty="0">
              <a:cs typeface="Courier New" panose="02070309020205020404" pitchFamily="49" charset="0"/>
            </a:endParaRPr>
          </a:p>
          <a:p>
            <a:r>
              <a:rPr lang="cs-CZ" dirty="0">
                <a:cs typeface="Courier New" panose="02070309020205020404" pitchFamily="49" charset="0"/>
              </a:rPr>
              <a:t>Volání funkce je </a:t>
            </a:r>
            <a:r>
              <a:rPr lang="cs-CZ" b="1" dirty="0">
                <a:cs typeface="Courier New" panose="02070309020205020404" pitchFamily="49" charset="0"/>
              </a:rPr>
              <a:t>výraz </a:t>
            </a:r>
            <a:r>
              <a:rPr lang="cs-CZ" dirty="0">
                <a:cs typeface="Courier New" panose="02070309020205020404" pitchFamily="49" charset="0"/>
              </a:rPr>
              <a:t> </a:t>
            </a:r>
          </a:p>
          <a:p>
            <a:r>
              <a:rPr lang="cs-CZ" dirty="0">
                <a:cs typeface="Courier New" panose="02070309020205020404" pitchFamily="49" charset="0"/>
              </a:rPr>
              <a:t>Specifikátor pro výpis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%f</a:t>
            </a:r>
          </a:p>
          <a:p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86203FA-FC8B-43E1-9BEB-AF930AD564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A5144F1-DEAF-4952-9918-14E8ACD99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22</a:t>
            </a:fld>
            <a:endParaRPr lang="en-US" altLang="cs-CZ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191F2C71-8C0A-4CB8-B1C4-E65E17106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– jednoduchý příklad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E1FC077-15FA-4E9E-B9ED-5948B58BE9D4}"/>
              </a:ext>
            </a:extLst>
          </p:cNvPr>
          <p:cNvSpPr txBox="1">
            <a:spLocks/>
          </p:cNvSpPr>
          <p:nvPr/>
        </p:nvSpPr>
        <p:spPr bwMode="auto">
          <a:xfrm>
            <a:off x="756027" y="1268760"/>
            <a:ext cx="7776417" cy="503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 err="1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b); </a:t>
            </a:r>
            <a:endParaRPr lang="cs-CZ" sz="26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="" xmlns:a16="http://schemas.microsoft.com/office/drawing/2014/main" id="{4D31F557-176B-4D26-AE3A-3102D3AC4FC2}"/>
              </a:ext>
            </a:extLst>
          </p:cNvPr>
          <p:cNvSpPr txBox="1">
            <a:spLocks/>
          </p:cNvSpPr>
          <p:nvPr/>
        </p:nvSpPr>
        <p:spPr bwMode="auto">
          <a:xfrm>
            <a:off x="771199" y="3861048"/>
            <a:ext cx="7776417" cy="10801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soucet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cislic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 a 4, 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vysledek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 res</a:t>
            </a:r>
          </a:p>
          <a:p>
            <a:pPr marL="342900" lvl="1" indent="-342900">
              <a:buNone/>
            </a:pPr>
            <a:r>
              <a:rPr lang="cs-CZ" sz="2600" dirty="0" err="1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 = sum(5,4); </a:t>
            </a:r>
          </a:p>
        </p:txBody>
      </p:sp>
    </p:spTree>
    <p:extLst>
      <p:ext uri="{BB962C8B-B14F-4D97-AF65-F5344CB8AC3E}">
        <p14:creationId xmlns:p14="http://schemas.microsoft.com/office/powerpoint/2010/main" val="28195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9490C77-3492-43D0-9D18-36CBD157A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 s prototypem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vrací absolutní hodnotu </a:t>
            </a:r>
            <a:r>
              <a:rPr lang="cs-CZ"/>
              <a:t>menšího čísla</a:t>
            </a:r>
            <a:endParaRPr lang="cs-CZ" dirty="0"/>
          </a:p>
          <a:p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0F4AA85-073D-4995-86E3-DE43D53B96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48FF6CC-D6D0-4F95-83EE-FAA2F7B787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23</a:t>
            </a:fld>
            <a:endParaRPr lang="en-US" altLang="cs-CZ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87B4903B-4BC5-46D6-B0CE-A64F9F7F8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jednoduchá funkce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="" xmlns:a16="http://schemas.microsoft.com/office/drawing/2014/main" id="{3FF6A289-B78A-4199-9774-84DFBBEE3783}"/>
              </a:ext>
            </a:extLst>
          </p:cNvPr>
          <p:cNvSpPr txBox="1">
            <a:spLocks/>
          </p:cNvSpPr>
          <p:nvPr/>
        </p:nvSpPr>
        <p:spPr bwMode="auto">
          <a:xfrm>
            <a:off x="756027" y="1268760"/>
            <a:ext cx="7776417" cy="503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my_crazy_min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 a, int b); </a:t>
            </a:r>
            <a:endParaRPr lang="cs-CZ" sz="26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6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9490C77-3492-43D0-9D18-36CBD157A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Načtěte</a:t>
            </a:r>
            <a:r>
              <a:rPr lang="pt-PT" dirty="0"/>
              <a:t> </a:t>
            </a:r>
            <a:r>
              <a:rPr lang="pt-PT" dirty="0" err="1"/>
              <a:t>jméno</a:t>
            </a:r>
            <a:r>
              <a:rPr lang="pt-PT" dirty="0"/>
              <a:t> a </a:t>
            </a:r>
            <a:r>
              <a:rPr lang="pt-PT" dirty="0" err="1"/>
              <a:t>příjmení</a:t>
            </a:r>
            <a:r>
              <a:rPr lang="pt-PT" dirty="0"/>
              <a:t> (2 </a:t>
            </a:r>
            <a:r>
              <a:rPr lang="pt-PT" dirty="0" err="1"/>
              <a:t>řetězce</a:t>
            </a:r>
            <a:r>
              <a:rPr lang="pt-PT" dirty="0"/>
              <a:t> s </a:t>
            </a:r>
            <a:r>
              <a:rPr lang="pt-PT" dirty="0" err="1"/>
              <a:t>omezenou</a:t>
            </a:r>
            <a:r>
              <a:rPr lang="pt-PT" dirty="0"/>
              <a:t> </a:t>
            </a:r>
            <a:r>
              <a:rPr lang="pt-PT" dirty="0" err="1"/>
              <a:t>délkou</a:t>
            </a:r>
            <a:r>
              <a:rPr lang="pt-PT" dirty="0"/>
              <a:t>, </a:t>
            </a:r>
            <a:r>
              <a:rPr lang="pt-PT" dirty="0" err="1"/>
              <a:t>délku</a:t>
            </a:r>
            <a:r>
              <a:rPr lang="pt-PT" dirty="0"/>
              <a:t> si </a:t>
            </a:r>
            <a:r>
              <a:rPr lang="pt-PT" dirty="0" err="1"/>
              <a:t>zvolte</a:t>
            </a:r>
            <a:r>
              <a:rPr lang="pt-PT" dirty="0"/>
              <a:t> </a:t>
            </a:r>
            <a:r>
              <a:rPr lang="pt-PT" dirty="0" err="1"/>
              <a:t>sami</a:t>
            </a:r>
            <a:r>
              <a:rPr lang="pt-PT" dirty="0"/>
              <a:t>) a </a:t>
            </a:r>
            <a:r>
              <a:rPr lang="pt-PT" dirty="0" err="1"/>
              <a:t>zjistěte</a:t>
            </a:r>
            <a:r>
              <a:rPr lang="pt-PT" dirty="0"/>
              <a:t>, </a:t>
            </a:r>
            <a:r>
              <a:rPr lang="pt-PT" dirty="0" err="1"/>
              <a:t>zda</a:t>
            </a:r>
            <a:r>
              <a:rPr lang="pt-PT" dirty="0"/>
              <a:t> </a:t>
            </a:r>
            <a:r>
              <a:rPr lang="pt-PT" dirty="0" err="1"/>
              <a:t>obsahují</a:t>
            </a:r>
            <a:r>
              <a:rPr lang="pt-PT" dirty="0"/>
              <a:t> </a:t>
            </a:r>
            <a:r>
              <a:rPr lang="pt-PT" dirty="0" err="1"/>
              <a:t>pouze</a:t>
            </a:r>
            <a:r>
              <a:rPr lang="pt-PT" dirty="0"/>
              <a:t> </a:t>
            </a:r>
            <a:r>
              <a:rPr lang="pt-PT" dirty="0" err="1"/>
              <a:t>písmena</a:t>
            </a:r>
            <a:r>
              <a:rPr lang="pt-PT" dirty="0"/>
              <a:t> </a:t>
            </a:r>
            <a:r>
              <a:rPr lang="pt-PT" dirty="0" err="1"/>
              <a:t>anglické</a:t>
            </a:r>
            <a:r>
              <a:rPr lang="pt-PT" dirty="0"/>
              <a:t> </a:t>
            </a:r>
            <a:r>
              <a:rPr lang="pt-PT" dirty="0" err="1"/>
              <a:t>abecedy</a:t>
            </a:r>
            <a:r>
              <a:rPr lang="pt-PT" dirty="0"/>
              <a:t>. </a:t>
            </a:r>
            <a:endParaRPr lang="cs-CZ" dirty="0" smtClean="0"/>
          </a:p>
          <a:p>
            <a:r>
              <a:rPr lang="cs-CZ" dirty="0" smtClean="0"/>
              <a:t>Použijte funkci </a:t>
            </a:r>
            <a:r>
              <a:rPr lang="cs-CZ" dirty="0"/>
              <a:t>s prototypem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funkce pro detekci písmene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Porovnání: </a:t>
            </a:r>
            <a:r>
              <a:rPr lang="cs-CZ" dirty="0" err="1" smtClean="0">
                <a:hlinkClick r:id="rId2"/>
              </a:rPr>
              <a:t>isalpha</a:t>
            </a:r>
            <a:r>
              <a:rPr lang="cs-CZ" dirty="0" smtClean="0">
                <a:hlinkClick r:id="rId2"/>
              </a:rPr>
              <a:t> </a:t>
            </a:r>
            <a:r>
              <a:rPr lang="en-US" dirty="0" smtClean="0"/>
              <a:t>v </a:t>
            </a:r>
            <a:r>
              <a:rPr lang="en-US" dirty="0" smtClean="0">
                <a:latin typeface="Courier" pitchFamily="49" charset="0"/>
              </a:rPr>
              <a:t>&lt;</a:t>
            </a:r>
            <a:r>
              <a:rPr lang="en-US" dirty="0" err="1" smtClean="0">
                <a:latin typeface="Courier" pitchFamily="49" charset="0"/>
              </a:rPr>
              <a:t>ctype.h</a:t>
            </a:r>
            <a:r>
              <a:rPr lang="en-US" dirty="0" smtClean="0">
                <a:latin typeface="Courier" pitchFamily="49" charset="0"/>
              </a:rPr>
              <a:t>&gt;</a:t>
            </a:r>
            <a:endParaRPr lang="cs-CZ" dirty="0"/>
          </a:p>
          <a:p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0F4AA85-073D-4995-86E3-DE43D53B96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48FF6CC-D6D0-4F95-83EE-FAA2F7B787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24</a:t>
            </a:fld>
            <a:endParaRPr lang="en-US" altLang="cs-CZ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87B4903B-4BC5-46D6-B0CE-A64F9F7F8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jednoduchá funkce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="" xmlns:a16="http://schemas.microsoft.com/office/drawing/2014/main" id="{3FF6A289-B78A-4199-9774-84DFBBEE3783}"/>
              </a:ext>
            </a:extLst>
          </p:cNvPr>
          <p:cNvSpPr txBox="1">
            <a:spLocks/>
          </p:cNvSpPr>
          <p:nvPr/>
        </p:nvSpPr>
        <p:spPr bwMode="auto">
          <a:xfrm>
            <a:off x="756026" y="2564904"/>
            <a:ext cx="7776417" cy="5035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 err="1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is_alpha</a:t>
            </a:r>
            <a:r>
              <a:rPr lang="cs-CZ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cs-CZ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c); </a:t>
            </a:r>
            <a:endParaRPr lang="cs-CZ" sz="26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funkci </a:t>
            </a:r>
            <a:r>
              <a:rPr lang="cs-CZ" b="1" dirty="0" err="1">
                <a:latin typeface="Courier"/>
              </a:rPr>
              <a:t>strlen_m</a:t>
            </a:r>
            <a:r>
              <a:rPr lang="cs-CZ" dirty="0"/>
              <a:t>, která bude počítat délku řetězce a tuto délku vrací</a:t>
            </a:r>
          </a:p>
          <a:p>
            <a:r>
              <a:rPr lang="cs-CZ" dirty="0"/>
              <a:t>Hlavička</a:t>
            </a:r>
          </a:p>
          <a:p>
            <a:endParaRPr lang="cs-CZ" dirty="0"/>
          </a:p>
          <a:p>
            <a:r>
              <a:rPr lang="cs-CZ" dirty="0"/>
              <a:t>Implementace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cs-CZ" dirty="0">
                <a:solidFill>
                  <a:srgbClr val="FE000C"/>
                </a:solidFill>
                <a:cs typeface="Courier New" panose="02070309020205020404" pitchFamily="49" charset="0"/>
              </a:rPr>
              <a:t>Nápověda</a:t>
            </a:r>
            <a:r>
              <a:rPr lang="en-US" dirty="0">
                <a:solidFill>
                  <a:srgbClr val="FE000C"/>
                </a:solidFill>
                <a:cs typeface="Courier New" panose="02070309020205020404" pitchFamily="49" charset="0"/>
              </a:rPr>
              <a:t>: </a:t>
            </a:r>
            <a:r>
              <a:rPr lang="cs-CZ" dirty="0">
                <a:solidFill>
                  <a:srgbClr val="FE000C"/>
                </a:solidFill>
                <a:cs typeface="Courier New" panose="02070309020205020404" pitchFamily="49" charset="0"/>
              </a:rPr>
              <a:t>řetězec končí znakem </a:t>
            </a:r>
            <a:r>
              <a:rPr lang="en-US" dirty="0">
                <a:solidFill>
                  <a:srgbClr val="FE000C"/>
                </a:solidFill>
                <a:cs typeface="Courier New" panose="02070309020205020404" pitchFamily="49" charset="0"/>
              </a:rPr>
              <a:t>\0</a:t>
            </a:r>
            <a:endParaRPr lang="cs-CZ" dirty="0">
              <a:cs typeface="Courier New" panose="02070309020205020404" pitchFamily="49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25</a:t>
            </a:fld>
            <a:endParaRPr lang="en-US" altLang="cs-CZ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 - práce s řetězci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756027" y="2060848"/>
            <a:ext cx="7776417" cy="529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strlen_m</a:t>
            </a:r>
            <a:r>
              <a:rPr lang="cs-CZ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cs-CZ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cs-CZ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cs-CZ" sz="2600" dirty="0">
              <a:solidFill>
                <a:srgbClr val="00A9E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756026" y="3050108"/>
            <a:ext cx="7776417" cy="21790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 err="1">
                <a:solidFill>
                  <a:srgbClr val="00A9E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strlen_m</a:t>
            </a:r>
            <a:r>
              <a:rPr lang="cs-CZ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cs-CZ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cs-CZ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2900" lvl="1" indent="-342900">
              <a:buNone/>
            </a:pP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  <a:endParaRPr lang="cs-CZ" sz="2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delka_retezce_str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2900" lvl="1" indent="-342900">
              <a:buNone/>
            </a:pP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sz="2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9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Dále </a:t>
            </a:r>
            <a:r>
              <a:rPr lang="cs-CZ" dirty="0" smtClean="0"/>
              <a:t>implementujte:</a:t>
            </a:r>
            <a:endParaRPr lang="cs-CZ" dirty="0"/>
          </a:p>
          <a:p>
            <a:pPr lvl="1"/>
            <a:r>
              <a:rPr lang="cs-CZ" dirty="0"/>
              <a:t>Funkci pro hledání prvního výskytu znaku ch v řetězci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cs-CZ" dirty="0"/>
              <a:t>Vrací index znaku nebo -1, pokud nebyl znak nalezen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Funkci </a:t>
            </a:r>
            <a:r>
              <a:rPr lang="cs-CZ" dirty="0"/>
              <a:t>pro hledání posledního výskytu znaku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cs-CZ" dirty="0"/>
              <a:t> v řetězci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cs-CZ" dirty="0"/>
          </a:p>
          <a:p>
            <a:pPr lvl="1"/>
            <a:r>
              <a:rPr lang="cs-CZ" dirty="0"/>
              <a:t>Vrací index znaku nebo -1, pokud nebyl znak nalezen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26</a:t>
            </a:fld>
            <a:endParaRPr lang="en-US" altLang="cs-CZ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</a:t>
            </a:r>
            <a:r>
              <a:rPr lang="cs-CZ" dirty="0" smtClean="0"/>
              <a:t>funkce</a:t>
            </a:r>
            <a:r>
              <a:rPr lang="en-US" dirty="0" smtClean="0"/>
              <a:t> (D</a:t>
            </a:r>
            <a:r>
              <a:rPr lang="cs-CZ" dirty="0" smtClean="0"/>
              <a:t>Ú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827584" y="2564904"/>
            <a:ext cx="7776417" cy="529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my_strchr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[], 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 bwMode="auto">
          <a:xfrm>
            <a:off x="756026" y="5382057"/>
            <a:ext cx="7776417" cy="529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my_strrchr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[], 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5" y="620689"/>
            <a:ext cx="8640763" cy="5475312"/>
          </a:xfrm>
        </p:spPr>
        <p:txBody>
          <a:bodyPr/>
          <a:lstStyle/>
          <a:p>
            <a:r>
              <a:rPr lang="cs-CZ" dirty="0" smtClean="0"/>
              <a:t>Funkce </a:t>
            </a:r>
            <a:r>
              <a:rPr lang="cs-CZ" dirty="0"/>
              <a:t>vrátí největší číslo v poli celých čísel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r>
              <a:rPr lang="cs-CZ" dirty="0"/>
              <a:t>Funkci, která vrátí součet všech čísel v poli celých čísel</a:t>
            </a:r>
          </a:p>
          <a:p>
            <a:pPr marL="457165" lvl="1" indent="0">
              <a:buNone/>
            </a:pPr>
            <a:endParaRPr lang="cs-CZ" dirty="0"/>
          </a:p>
          <a:p>
            <a:pPr marL="457165" lvl="1" indent="0">
              <a:buNone/>
            </a:pPr>
            <a:endParaRPr lang="cs-CZ" dirty="0" smtClean="0"/>
          </a:p>
          <a:p>
            <a:pPr marL="457165" lvl="1" indent="0">
              <a:buNone/>
            </a:pPr>
            <a:endParaRPr lang="cs-CZ" dirty="0"/>
          </a:p>
          <a:p>
            <a:pPr marL="514344" indent="-457200"/>
            <a:r>
              <a:rPr lang="cs-CZ" dirty="0" smtClean="0"/>
              <a:t>Funkci</a:t>
            </a:r>
            <a:r>
              <a:rPr lang="cs-CZ" dirty="0"/>
              <a:t>, která porovná prvky ve dvou polích typu </a:t>
            </a:r>
            <a:r>
              <a:rPr lang="cs-CZ" dirty="0" err="1"/>
              <a:t>int</a:t>
            </a:r>
            <a:r>
              <a:rPr lang="cs-CZ" dirty="0"/>
              <a:t> a vrátí 1, pokud jsou všechny prvky v poli arr1 menší než prvky v poli arr2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27</a:t>
            </a:fld>
            <a:endParaRPr lang="en-US" altLang="cs-CZ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pro práci s polem čísel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917120" y="1268760"/>
            <a:ext cx="7776417" cy="529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 bwMode="auto">
          <a:xfrm>
            <a:off x="333873" y="5157192"/>
            <a:ext cx="8784975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cs-CZ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smaller_than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1[], int arr2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[],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cs-CZ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="" xmlns:a16="http://schemas.microsoft.com/office/drawing/2014/main" id="{144AC930-5AF5-40F2-A0CF-3A778D921300}"/>
              </a:ext>
            </a:extLst>
          </p:cNvPr>
          <p:cNvSpPr txBox="1">
            <a:spLocks/>
          </p:cNvSpPr>
          <p:nvPr/>
        </p:nvSpPr>
        <p:spPr bwMode="auto">
          <a:xfrm>
            <a:off x="899590" y="2564904"/>
            <a:ext cx="7776417" cy="529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7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5" y="765175"/>
            <a:ext cx="8640763" cy="3455913"/>
          </a:xfrm>
        </p:spPr>
        <p:txBody>
          <a:bodyPr/>
          <a:lstStyle/>
          <a:p>
            <a:r>
              <a:rPr lang="pt-PT" dirty="0" err="1"/>
              <a:t>Načtěte</a:t>
            </a:r>
            <a:r>
              <a:rPr lang="pt-PT" dirty="0"/>
              <a:t> </a:t>
            </a:r>
            <a:r>
              <a:rPr lang="pt-PT" dirty="0" err="1"/>
              <a:t>dvě</a:t>
            </a:r>
            <a:r>
              <a:rPr lang="pt-PT" dirty="0"/>
              <a:t> pole </a:t>
            </a:r>
            <a:r>
              <a:rPr lang="pt-PT" dirty="0" err="1"/>
              <a:t>číslic</a:t>
            </a:r>
            <a:r>
              <a:rPr lang="pt-PT" dirty="0"/>
              <a:t> o </a:t>
            </a:r>
            <a:r>
              <a:rPr lang="pt-PT" dirty="0" err="1"/>
              <a:t>velikosti</a:t>
            </a:r>
            <a:r>
              <a:rPr lang="pt-PT" dirty="0"/>
              <a:t> 5 a </a:t>
            </a:r>
            <a:r>
              <a:rPr lang="pt-PT" dirty="0" err="1"/>
              <a:t>určete</a:t>
            </a:r>
            <a:r>
              <a:rPr lang="pt-PT" dirty="0"/>
              <a:t> </a:t>
            </a:r>
            <a:r>
              <a:rPr lang="pt-PT" dirty="0" err="1"/>
              <a:t>počet</a:t>
            </a:r>
            <a:r>
              <a:rPr lang="pt-PT" dirty="0"/>
              <a:t> </a:t>
            </a:r>
            <a:r>
              <a:rPr lang="pt-PT" dirty="0" err="1"/>
              <a:t>společných</a:t>
            </a:r>
            <a:r>
              <a:rPr lang="pt-PT" dirty="0"/>
              <a:t> </a:t>
            </a:r>
            <a:r>
              <a:rPr lang="pt-PT" dirty="0" err="1"/>
              <a:t>číslic</a:t>
            </a:r>
            <a:r>
              <a:rPr lang="pt-PT" dirty="0"/>
              <a:t> (</a:t>
            </a:r>
            <a:r>
              <a:rPr lang="pt-PT" dirty="0" err="1"/>
              <a:t>pozice</a:t>
            </a:r>
            <a:r>
              <a:rPr lang="pt-PT" dirty="0"/>
              <a:t> </a:t>
            </a:r>
            <a:r>
              <a:rPr lang="pt-PT" dirty="0" err="1"/>
              <a:t>nehraje</a:t>
            </a:r>
            <a:r>
              <a:rPr lang="pt-PT" dirty="0"/>
              <a:t> roli). </a:t>
            </a:r>
            <a:endParaRPr lang="cs-CZ" dirty="0" smtClean="0"/>
          </a:p>
          <a:p>
            <a:pPr lvl="1"/>
            <a:r>
              <a:rPr lang="pt-PT" dirty="0" err="1"/>
              <a:t>předpokládejme</a:t>
            </a:r>
            <a:r>
              <a:rPr lang="pt-PT" dirty="0"/>
              <a:t>, </a:t>
            </a:r>
            <a:r>
              <a:rPr lang="pt-PT" dirty="0" err="1"/>
              <a:t>že</a:t>
            </a:r>
            <a:r>
              <a:rPr lang="pt-PT" dirty="0"/>
              <a:t> pole </a:t>
            </a:r>
            <a:r>
              <a:rPr lang="pt-PT" dirty="0" err="1"/>
              <a:t>neobsahují</a:t>
            </a:r>
            <a:r>
              <a:rPr lang="pt-PT" dirty="0"/>
              <a:t> </a:t>
            </a:r>
            <a:r>
              <a:rPr lang="pt-PT" dirty="0" err="1"/>
              <a:t>duplicity</a:t>
            </a:r>
            <a:r>
              <a:rPr lang="pt-PT" dirty="0" smtClean="0"/>
              <a:t>.</a:t>
            </a:r>
          </a:p>
          <a:p>
            <a:pPr lvl="1"/>
            <a:r>
              <a:rPr lang="pt-PT" dirty="0" err="1"/>
              <a:t>Vylepšit</a:t>
            </a:r>
            <a:r>
              <a:rPr lang="pt-PT" dirty="0"/>
              <a:t> o </a:t>
            </a:r>
            <a:r>
              <a:rPr lang="pt-PT" dirty="0" err="1"/>
              <a:t>možnost</a:t>
            </a:r>
            <a:r>
              <a:rPr lang="pt-PT" dirty="0"/>
              <a:t> </a:t>
            </a:r>
            <a:r>
              <a:rPr lang="pt-PT" dirty="0" err="1"/>
              <a:t>duplicit</a:t>
            </a:r>
            <a:r>
              <a:rPr lang="pt-PT" dirty="0"/>
              <a:t> (</a:t>
            </a:r>
            <a:r>
              <a:rPr lang="pt-PT" dirty="0" err="1"/>
              <a:t>např</a:t>
            </a:r>
            <a:r>
              <a:rPr lang="pt-PT" dirty="0"/>
              <a:t>. pro 1,1,5,5,2 a 5,5,1,1,3 </a:t>
            </a:r>
            <a:r>
              <a:rPr lang="pt-PT" dirty="0" err="1"/>
              <a:t>je</a:t>
            </a:r>
            <a:r>
              <a:rPr lang="pt-PT" dirty="0"/>
              <a:t> v </a:t>
            </a:r>
            <a:r>
              <a:rPr lang="pt-PT" dirty="0" err="1"/>
              <a:t>výsledek</a:t>
            </a:r>
            <a:r>
              <a:rPr lang="pt-PT" dirty="0"/>
              <a:t> 2</a:t>
            </a:r>
            <a:r>
              <a:rPr lang="pt-PT" dirty="0" smtClean="0"/>
              <a:t>).</a:t>
            </a:r>
          </a:p>
          <a:p>
            <a:pPr lvl="1"/>
            <a:r>
              <a:rPr lang="pt-PT" dirty="0" err="1"/>
              <a:t>Zjednodušit</a:t>
            </a:r>
            <a:r>
              <a:rPr lang="pt-PT" dirty="0"/>
              <a:t> tento </a:t>
            </a:r>
            <a:r>
              <a:rPr lang="pt-PT" dirty="0" err="1"/>
              <a:t>program</a:t>
            </a:r>
            <a:r>
              <a:rPr lang="pt-PT" dirty="0"/>
              <a:t> </a:t>
            </a:r>
            <a:r>
              <a:rPr lang="pt-PT" dirty="0" err="1"/>
              <a:t>pomocí</a:t>
            </a:r>
            <a:r>
              <a:rPr lang="pt-PT" dirty="0"/>
              <a:t> </a:t>
            </a:r>
            <a:r>
              <a:rPr lang="pt-PT" dirty="0" err="1"/>
              <a:t>funkce</a:t>
            </a:r>
            <a:r>
              <a:rPr lang="pt-PT" dirty="0"/>
              <a:t>, </a:t>
            </a:r>
            <a:r>
              <a:rPr lang="pt-PT" dirty="0" err="1"/>
              <a:t>která</a:t>
            </a:r>
            <a:r>
              <a:rPr lang="pt-PT" dirty="0"/>
              <a:t> pro </a:t>
            </a:r>
            <a:r>
              <a:rPr lang="pt-PT" dirty="0" err="1"/>
              <a:t>zadané</a:t>
            </a:r>
            <a:r>
              <a:rPr lang="pt-PT" dirty="0"/>
              <a:t> pole a </a:t>
            </a:r>
            <a:r>
              <a:rPr lang="pt-PT" dirty="0" err="1"/>
              <a:t>číslo</a:t>
            </a:r>
            <a:r>
              <a:rPr lang="pt-PT" dirty="0"/>
              <a:t> </a:t>
            </a:r>
            <a:r>
              <a:rPr lang="pt-PT" dirty="0" err="1"/>
              <a:t>vrátí</a:t>
            </a:r>
            <a:r>
              <a:rPr lang="pt-PT" dirty="0"/>
              <a:t> 0/1 </a:t>
            </a:r>
            <a:r>
              <a:rPr lang="pt-PT" dirty="0" err="1"/>
              <a:t>podle</a:t>
            </a:r>
            <a:r>
              <a:rPr lang="pt-PT" dirty="0"/>
              <a:t> </a:t>
            </a:r>
            <a:r>
              <a:rPr lang="pt-PT" dirty="0" err="1"/>
              <a:t>toho</a:t>
            </a:r>
            <a:r>
              <a:rPr lang="pt-PT" dirty="0"/>
              <a:t>, </a:t>
            </a:r>
            <a:r>
              <a:rPr lang="pt-PT" dirty="0" err="1"/>
              <a:t>jestli</a:t>
            </a:r>
            <a:r>
              <a:rPr lang="pt-PT" dirty="0"/>
              <a:t> se </a:t>
            </a:r>
            <a:r>
              <a:rPr lang="pt-PT" dirty="0" err="1"/>
              <a:t>číslo</a:t>
            </a:r>
            <a:r>
              <a:rPr lang="pt-PT" dirty="0"/>
              <a:t> v poli </a:t>
            </a:r>
            <a:r>
              <a:rPr lang="pt-PT" dirty="0" err="1"/>
              <a:t>nachází</a:t>
            </a:r>
            <a:r>
              <a:rPr lang="pt-PT" dirty="0" smtClean="0"/>
              <a:t>.</a:t>
            </a:r>
          </a:p>
          <a:p>
            <a:pPr lvl="1"/>
            <a:endParaRPr lang="en-US" dirty="0"/>
          </a:p>
          <a:p>
            <a:pPr marL="457165" lvl="1" indent="0">
              <a:buNone/>
            </a:pPr>
            <a:r>
              <a:rPr lang="en-US" dirty="0" smtClean="0"/>
              <a:t>P</a:t>
            </a:r>
            <a:r>
              <a:rPr lang="cs-CZ" dirty="0" err="1" smtClean="0"/>
              <a:t>říklad</a:t>
            </a:r>
            <a:r>
              <a:rPr lang="cs-CZ" dirty="0" smtClean="0"/>
              <a:t>:</a:t>
            </a:r>
            <a:endParaRPr lang="cs-CZ" dirty="0"/>
          </a:p>
          <a:p>
            <a:pPr marL="457165" lvl="1" indent="0">
              <a:buNone/>
            </a:pPr>
            <a:r>
              <a:rPr lang="cs-CZ" dirty="0" smtClean="0"/>
              <a:t>Arr1</a:t>
            </a:r>
            <a:r>
              <a:rPr lang="en-US" dirty="0" smtClean="0"/>
              <a:t>[] = {1,4,3,2,9}</a:t>
            </a:r>
          </a:p>
          <a:p>
            <a:pPr marL="457165" lvl="1" indent="0">
              <a:buNone/>
            </a:pPr>
            <a:r>
              <a:rPr lang="en-US" dirty="0" smtClean="0"/>
              <a:t>Arr2[] = {0,2,3,1,10}</a:t>
            </a:r>
          </a:p>
          <a:p>
            <a:pPr marL="457165" lvl="1" indent="0">
              <a:buNone/>
            </a:pPr>
            <a:r>
              <a:rPr lang="en-US" dirty="0" smtClean="0"/>
              <a:t>V</a:t>
            </a:r>
            <a:r>
              <a:rPr lang="cs-CZ" dirty="0" err="1" smtClean="0"/>
              <a:t>ýsledek</a:t>
            </a:r>
            <a:r>
              <a:rPr lang="cs-CZ" dirty="0" smtClean="0"/>
              <a:t>: 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28</a:t>
            </a:fld>
            <a:endParaRPr lang="en-US" altLang="cs-CZ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řené</a:t>
            </a:r>
            <a:r>
              <a:rPr lang="cs-CZ" dirty="0" smtClean="0"/>
              <a:t> cykly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42471"/>
              </p:ext>
            </p:extLst>
          </p:nvPr>
        </p:nvGraphicFramePr>
        <p:xfrm>
          <a:off x="4572000" y="3933058"/>
          <a:ext cx="3456384" cy="22970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  <a:gridCol w="576064"/>
                <a:gridCol w="576064"/>
                <a:gridCol w="576064"/>
              </a:tblGrid>
              <a:tr h="382841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pt-P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pt-P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pt-P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pt-P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pt-P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284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pt-PT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ano</a:t>
                      </a:r>
                      <a:endParaRPr lang="pt-PT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pt-PT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ano</a:t>
                      </a:r>
                      <a:endParaRPr lang="pt-PT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pt-PT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ano</a:t>
                      </a:r>
                      <a:endParaRPr lang="pt-PT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pt-PT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7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5" y="548681"/>
            <a:ext cx="8640763" cy="5976664"/>
          </a:xfrm>
        </p:spPr>
        <p:txBody>
          <a:bodyPr/>
          <a:lstStyle/>
          <a:p>
            <a:r>
              <a:rPr lang="pt-PT" sz="2400" dirty="0" err="1"/>
              <a:t>Uvažujeme</a:t>
            </a:r>
            <a:r>
              <a:rPr lang="pt-PT" sz="2400" dirty="0"/>
              <a:t> </a:t>
            </a:r>
            <a:r>
              <a:rPr lang="pt-PT" sz="2400" dirty="0" err="1"/>
              <a:t>množiny</a:t>
            </a:r>
            <a:r>
              <a:rPr lang="pt-PT" sz="2400" dirty="0"/>
              <a:t> </a:t>
            </a:r>
            <a:r>
              <a:rPr lang="pt-PT" sz="2400" dirty="0" err="1"/>
              <a:t>čísel</a:t>
            </a:r>
            <a:r>
              <a:rPr lang="pt-PT" sz="2400" dirty="0"/>
              <a:t> s </a:t>
            </a:r>
            <a:r>
              <a:rPr lang="pt-PT" sz="2400" dirty="0" err="1"/>
              <a:t>fixní</a:t>
            </a:r>
            <a:r>
              <a:rPr lang="pt-PT" sz="2400" dirty="0"/>
              <a:t> </a:t>
            </a:r>
            <a:r>
              <a:rPr lang="pt-PT" sz="2400" dirty="0" err="1"/>
              <a:t>maximální</a:t>
            </a:r>
            <a:r>
              <a:rPr lang="pt-PT" sz="2400" dirty="0"/>
              <a:t> </a:t>
            </a:r>
            <a:r>
              <a:rPr lang="pt-PT" sz="2400" dirty="0" err="1"/>
              <a:t>velikostí</a:t>
            </a:r>
            <a:r>
              <a:rPr lang="pt-PT" sz="2400" dirty="0"/>
              <a:t> (</a:t>
            </a:r>
            <a:r>
              <a:rPr lang="pt-PT" sz="2400" dirty="0" err="1"/>
              <a:t>zatím</a:t>
            </a:r>
            <a:r>
              <a:rPr lang="pt-PT" sz="2400" dirty="0"/>
              <a:t> </a:t>
            </a:r>
            <a:r>
              <a:rPr lang="pt-PT" sz="2400" dirty="0" err="1"/>
              <a:t>nemáme</a:t>
            </a:r>
            <a:r>
              <a:rPr lang="pt-PT" sz="2400" dirty="0"/>
              <a:t> </a:t>
            </a:r>
            <a:r>
              <a:rPr lang="pt-PT" sz="2400" dirty="0" err="1"/>
              <a:t>dostatečnou</a:t>
            </a:r>
            <a:r>
              <a:rPr lang="pt-PT" sz="2400" dirty="0"/>
              <a:t> </a:t>
            </a:r>
            <a:r>
              <a:rPr lang="pt-PT" sz="2400" dirty="0" err="1"/>
              <a:t>znalost</a:t>
            </a:r>
            <a:r>
              <a:rPr lang="pt-PT" sz="2400" dirty="0"/>
              <a:t> pro </a:t>
            </a:r>
            <a:r>
              <a:rPr lang="pt-PT" sz="2400" dirty="0" err="1"/>
              <a:t>efektivnější</a:t>
            </a:r>
            <a:r>
              <a:rPr lang="pt-PT" sz="2400" dirty="0"/>
              <a:t> </a:t>
            </a:r>
            <a:r>
              <a:rPr lang="pt-PT" sz="2400" dirty="0" err="1"/>
              <a:t>reprezentaci</a:t>
            </a:r>
            <a:r>
              <a:rPr lang="pt-PT" sz="2400" dirty="0"/>
              <a:t>). </a:t>
            </a:r>
            <a:endParaRPr lang="cs-CZ" sz="2400" dirty="0" smtClean="0"/>
          </a:p>
          <a:p>
            <a:pPr marL="457165" lvl="1" indent="0">
              <a:buNone/>
            </a:pPr>
            <a:endParaRPr lang="cs-CZ" sz="2000" dirty="0" smtClean="0"/>
          </a:p>
          <a:p>
            <a:pPr marL="457165" lvl="1" indent="0">
              <a:buNone/>
            </a:pPr>
            <a:r>
              <a:rPr lang="cs-CZ" sz="2000" dirty="0"/>
              <a:t>¨</a:t>
            </a:r>
            <a:endParaRPr lang="cs-CZ" sz="2000" dirty="0" smtClean="0"/>
          </a:p>
          <a:p>
            <a:r>
              <a:rPr lang="cs-CZ" sz="2400" b="1" dirty="0"/>
              <a:t>O</a:t>
            </a:r>
            <a:r>
              <a:rPr lang="pt-PT" sz="2400" b="1" dirty="0" err="1" smtClean="0"/>
              <a:t>věření</a:t>
            </a:r>
            <a:r>
              <a:rPr lang="pt-PT" sz="2400" b="1" dirty="0"/>
              <a:t>, </a:t>
            </a:r>
            <a:r>
              <a:rPr lang="pt-PT" sz="2400" b="1" dirty="0" err="1"/>
              <a:t>že</a:t>
            </a:r>
            <a:r>
              <a:rPr lang="pt-PT" sz="2400" b="1" dirty="0"/>
              <a:t> pole </a:t>
            </a:r>
            <a:r>
              <a:rPr lang="pt-PT" sz="2400" b="1" dirty="0" err="1"/>
              <a:t>reprezentuje</a:t>
            </a:r>
            <a:r>
              <a:rPr lang="pt-PT" sz="2400" b="1" dirty="0"/>
              <a:t> </a:t>
            </a:r>
            <a:r>
              <a:rPr lang="pt-PT" sz="2400" b="1" dirty="0" err="1"/>
              <a:t>množinu</a:t>
            </a:r>
            <a:r>
              <a:rPr lang="pt-PT" sz="2400" b="1" dirty="0"/>
              <a:t>, </a:t>
            </a:r>
            <a:r>
              <a:rPr lang="pt-PT" sz="2400" b="1" dirty="0" err="1"/>
              <a:t>tj</a:t>
            </a:r>
            <a:r>
              <a:rPr lang="pt-PT" sz="2400" b="1" dirty="0"/>
              <a:t>. </a:t>
            </a:r>
            <a:r>
              <a:rPr lang="pt-PT" sz="2400" b="1" dirty="0" err="1"/>
              <a:t>každý</a:t>
            </a:r>
            <a:r>
              <a:rPr lang="pt-PT" sz="2400" b="1" dirty="0"/>
              <a:t> </a:t>
            </a:r>
            <a:r>
              <a:rPr lang="pt-PT" sz="2400" b="1" dirty="0" err="1"/>
              <a:t>prvek</a:t>
            </a:r>
            <a:r>
              <a:rPr lang="pt-PT" sz="2400" b="1" dirty="0"/>
              <a:t> se </a:t>
            </a:r>
            <a:r>
              <a:rPr lang="pt-PT" sz="2400" b="1" dirty="0" err="1"/>
              <a:t>vyskytuje</a:t>
            </a:r>
            <a:r>
              <a:rPr lang="pt-PT" sz="2400" b="1" dirty="0"/>
              <a:t> </a:t>
            </a:r>
            <a:r>
              <a:rPr lang="pt-PT" sz="2400" b="1" dirty="0" err="1"/>
              <a:t>jen</a:t>
            </a:r>
            <a:r>
              <a:rPr lang="pt-PT" sz="2400" b="1" dirty="0"/>
              <a:t> </a:t>
            </a:r>
            <a:r>
              <a:rPr lang="pt-PT" sz="2400" b="1" dirty="0" err="1"/>
              <a:t>jednou</a:t>
            </a:r>
            <a:r>
              <a:rPr lang="pt-PT" sz="2400" b="1" dirty="0" smtClean="0"/>
              <a:t>)</a:t>
            </a:r>
            <a:endParaRPr lang="cs-CZ" sz="2400" b="1" dirty="0" smtClean="0"/>
          </a:p>
          <a:p>
            <a:pPr marL="0" indent="0">
              <a:buNone/>
            </a:pPr>
            <a:endParaRPr lang="cs-CZ" sz="2400" dirty="0"/>
          </a:p>
          <a:p>
            <a:endParaRPr lang="cs-CZ" sz="2400" b="1" dirty="0" smtClean="0"/>
          </a:p>
          <a:p>
            <a:r>
              <a:rPr lang="cs-CZ" sz="2000" b="1" dirty="0" smtClean="0"/>
              <a:t>Dále </a:t>
            </a:r>
            <a:r>
              <a:rPr lang="cs-CZ" sz="2000" b="1" dirty="0" smtClean="0"/>
              <a:t>pro rychlejší: </a:t>
            </a:r>
            <a:r>
              <a:rPr lang="pt-PT" sz="2000" dirty="0" err="1" smtClean="0"/>
              <a:t>printIntersection</a:t>
            </a:r>
            <a:r>
              <a:rPr lang="pt-PT" sz="2000" dirty="0"/>
              <a:t>, </a:t>
            </a:r>
            <a:r>
              <a:rPr lang="pt-PT" sz="2000" dirty="0" err="1" smtClean="0"/>
              <a:t>printUnion</a:t>
            </a:r>
            <a:r>
              <a:rPr lang="cs-CZ" sz="2000" dirty="0" smtClean="0"/>
              <a:t>, </a:t>
            </a:r>
            <a:r>
              <a:rPr lang="pt-PT" sz="2000" dirty="0" err="1" smtClean="0"/>
              <a:t>printProduct</a:t>
            </a:r>
            <a:r>
              <a:rPr lang="pt-PT" sz="2000" dirty="0" smtClean="0"/>
              <a:t> </a:t>
            </a:r>
            <a:r>
              <a:rPr lang="pt-PT" sz="2000" dirty="0"/>
              <a:t>(</a:t>
            </a:r>
            <a:r>
              <a:rPr lang="pt-PT" sz="2000" dirty="0" err="1"/>
              <a:t>průnik</a:t>
            </a:r>
            <a:r>
              <a:rPr lang="pt-PT" sz="2000" dirty="0"/>
              <a:t>, </a:t>
            </a:r>
            <a:r>
              <a:rPr lang="pt-PT" sz="2000" dirty="0" err="1" smtClean="0"/>
              <a:t>sjednocení</a:t>
            </a:r>
            <a:r>
              <a:rPr lang="pt-PT" sz="2000" dirty="0" smtClean="0"/>
              <a:t> </a:t>
            </a:r>
            <a:r>
              <a:rPr lang="pt-PT" sz="2000" dirty="0"/>
              <a:t>a </a:t>
            </a:r>
            <a:r>
              <a:rPr lang="pt-PT" sz="2000" dirty="0" err="1"/>
              <a:t>kartézský</a:t>
            </a:r>
            <a:r>
              <a:rPr lang="pt-PT" sz="2000" dirty="0"/>
              <a:t> </a:t>
            </a:r>
            <a:r>
              <a:rPr lang="pt-PT" sz="2000" dirty="0" err="1"/>
              <a:t>součin</a:t>
            </a:r>
            <a:r>
              <a:rPr lang="pt-PT" sz="2000" dirty="0"/>
              <a:t> </a:t>
            </a:r>
            <a:r>
              <a:rPr lang="pt-PT" sz="2000" dirty="0" err="1" smtClean="0"/>
              <a:t>množin</a:t>
            </a:r>
            <a:r>
              <a:rPr lang="en-US" sz="2000" dirty="0" smtClean="0"/>
              <a:t>)</a:t>
            </a:r>
            <a:endParaRPr lang="cs-CZ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29</a:t>
            </a:fld>
            <a:endParaRPr lang="en-US" altLang="cs-CZ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Funkce pro práci s množinami</a:t>
            </a:r>
          </a:p>
        </p:txBody>
      </p:sp>
      <p:pic>
        <p:nvPicPr>
          <p:cNvPr id="3074" name="Picture 2" descr="Množinové operace – online Porozumění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94"/>
          <a:stretch/>
        </p:blipFill>
        <p:spPr bwMode="auto">
          <a:xfrm>
            <a:off x="5417867" y="4534586"/>
            <a:ext cx="3323353" cy="177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nožinové operace – online Porozumění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0"/>
          <a:stretch/>
        </p:blipFill>
        <p:spPr bwMode="auto">
          <a:xfrm>
            <a:off x="1568106" y="4776125"/>
            <a:ext cx="3101841" cy="1291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803201" y="1484784"/>
            <a:ext cx="7776417" cy="529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isInSet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len,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551875" y="2996952"/>
            <a:ext cx="7776417" cy="529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pt-PT" dirty="0" err="1"/>
              <a:t>isSet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Náplň cvičení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ovládat</a:t>
            </a:r>
            <a:r>
              <a:rPr lang="pt-PT" dirty="0" smtClean="0"/>
              <a:t> </a:t>
            </a:r>
            <a:r>
              <a:rPr lang="pt-PT" dirty="0" err="1"/>
              <a:t>datové</a:t>
            </a:r>
            <a:r>
              <a:rPr lang="pt-PT" dirty="0"/>
              <a:t> </a:t>
            </a:r>
            <a:r>
              <a:rPr lang="pt-PT" dirty="0" err="1"/>
              <a:t>typy</a:t>
            </a:r>
            <a:r>
              <a:rPr lang="pt-PT" dirty="0"/>
              <a:t>, </a:t>
            </a:r>
            <a:r>
              <a:rPr lang="pt-PT" dirty="0" err="1"/>
              <a:t>proměnné</a:t>
            </a:r>
            <a:r>
              <a:rPr lang="pt-PT" dirty="0"/>
              <a:t> a </a:t>
            </a:r>
            <a:r>
              <a:rPr lang="pt-PT" dirty="0" err="1"/>
              <a:t>výrazy</a:t>
            </a:r>
            <a:endParaRPr lang="pt-PT" dirty="0"/>
          </a:p>
          <a:p>
            <a:r>
              <a:rPr lang="pt-PT" dirty="0" err="1"/>
              <a:t>ovládat</a:t>
            </a:r>
            <a:r>
              <a:rPr lang="pt-PT" dirty="0"/>
              <a:t> </a:t>
            </a:r>
            <a:r>
              <a:rPr lang="pt-PT" dirty="0" err="1"/>
              <a:t>práci</a:t>
            </a:r>
            <a:r>
              <a:rPr lang="pt-PT" dirty="0"/>
              <a:t> s poli (</a:t>
            </a:r>
            <a:r>
              <a:rPr lang="pt-PT" dirty="0" err="1"/>
              <a:t>sekvenční</a:t>
            </a:r>
            <a:r>
              <a:rPr lang="pt-PT" dirty="0"/>
              <a:t> </a:t>
            </a:r>
            <a:r>
              <a:rPr lang="pt-PT" dirty="0" err="1"/>
              <a:t>průchod</a:t>
            </a:r>
            <a:r>
              <a:rPr lang="pt-PT" dirty="0"/>
              <a:t>)</a:t>
            </a:r>
          </a:p>
          <a:p>
            <a:r>
              <a:rPr lang="pt-PT" dirty="0" err="1"/>
              <a:t>porozumět</a:t>
            </a:r>
            <a:r>
              <a:rPr lang="pt-PT" dirty="0"/>
              <a:t> </a:t>
            </a:r>
            <a:r>
              <a:rPr lang="pt-PT" b="1" dirty="0" err="1"/>
              <a:t>funkcím</a:t>
            </a:r>
            <a:r>
              <a:rPr lang="pt-PT" dirty="0"/>
              <a:t> a </a:t>
            </a:r>
            <a:r>
              <a:rPr lang="pt-PT" dirty="0" err="1"/>
              <a:t>řetězcům</a:t>
            </a:r>
            <a:endParaRPr lang="pt-PT" dirty="0"/>
          </a:p>
          <a:p>
            <a:r>
              <a:rPr lang="pt-PT" dirty="0" err="1"/>
              <a:t>pochopit</a:t>
            </a:r>
            <a:r>
              <a:rPr lang="pt-PT" dirty="0"/>
              <a:t> </a:t>
            </a:r>
            <a:r>
              <a:rPr lang="pt-PT" dirty="0" err="1"/>
              <a:t>význam</a:t>
            </a:r>
            <a:r>
              <a:rPr lang="pt-PT" dirty="0"/>
              <a:t> </a:t>
            </a:r>
            <a:r>
              <a:rPr lang="pt-PT" b="1" dirty="0" err="1"/>
              <a:t>vnořených</a:t>
            </a:r>
            <a:r>
              <a:rPr lang="pt-PT" b="1" dirty="0"/>
              <a:t> </a:t>
            </a:r>
            <a:r>
              <a:rPr lang="pt-PT" b="1" dirty="0" err="1"/>
              <a:t>cyklů</a:t>
            </a:r>
            <a:endParaRPr lang="pt-P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931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320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Formátování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1"/>
            <a:ext cx="9036495" cy="5547320"/>
          </a:xfrm>
        </p:spPr>
        <p:txBody>
          <a:bodyPr/>
          <a:lstStyle/>
          <a:p>
            <a:r>
              <a:rPr lang="pt-PT" b="1" dirty="0" err="1"/>
              <a:t>Formátování</a:t>
            </a:r>
            <a:r>
              <a:rPr lang="pt-PT" b="1" dirty="0"/>
              <a:t> </a:t>
            </a:r>
            <a:r>
              <a:rPr lang="pt-PT" b="1" dirty="0" err="1"/>
              <a:t>zdrojového</a:t>
            </a:r>
            <a:r>
              <a:rPr lang="pt-PT" b="1" dirty="0"/>
              <a:t> </a:t>
            </a:r>
            <a:r>
              <a:rPr lang="pt-PT" b="1" dirty="0" err="1"/>
              <a:t>kódu</a:t>
            </a:r>
            <a:endParaRPr lang="en-US" b="1" dirty="0" smtClean="0"/>
          </a:p>
          <a:p>
            <a:r>
              <a:rPr lang="cs-CZ" b="1" dirty="0" smtClean="0"/>
              <a:t>Pojmenování </a:t>
            </a:r>
            <a:r>
              <a:rPr lang="cs-CZ" b="1" dirty="0"/>
              <a:t>(identifikátor)</a:t>
            </a:r>
          </a:p>
          <a:p>
            <a:pPr lvl="1"/>
            <a:r>
              <a:rPr lang="cs-CZ" dirty="0"/>
              <a:t>To, jak je proměnná pojmenovaná, </a:t>
            </a:r>
            <a:r>
              <a:rPr lang="cs-CZ" b="1" dirty="0"/>
              <a:t>závisí pouze na programátorovi</a:t>
            </a:r>
            <a:endParaRPr lang="cs-CZ" dirty="0"/>
          </a:p>
          <a:p>
            <a:pPr lvl="1"/>
            <a:r>
              <a:rPr lang="cs-CZ" b="1" dirty="0"/>
              <a:t>ALE proměnné </a:t>
            </a:r>
            <a:r>
              <a:rPr lang="cs-CZ" dirty="0"/>
              <a:t>pojmenované</a:t>
            </a:r>
            <a:r>
              <a:rPr lang="cs-CZ" b="1" dirty="0"/>
              <a:t> </a:t>
            </a:r>
            <a:r>
              <a:rPr lang="cs-CZ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test12345</a:t>
            </a:r>
            <a:r>
              <a:rPr lang="cs-CZ" b="1" dirty="0"/>
              <a:t>, </a:t>
            </a:r>
            <a:r>
              <a:rPr lang="cs-CZ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mojenejuzasnejsipromenna</a:t>
            </a:r>
            <a:r>
              <a:rPr lang="cs-CZ" b="1" dirty="0"/>
              <a:t> apod. asi nebudou úplně </a:t>
            </a:r>
            <a:r>
              <a:rPr lang="cs-CZ" b="1" dirty="0" smtClean="0"/>
              <a:t>nejvhodnější</a:t>
            </a:r>
            <a:endParaRPr lang="en-US" b="1" dirty="0" smtClean="0"/>
          </a:p>
          <a:p>
            <a:pPr lvl="1"/>
            <a:r>
              <a:rPr lang="pt-PT" dirty="0" err="1" smtClean="0"/>
              <a:t>varianta_dlouheho_id</a:t>
            </a:r>
            <a:r>
              <a:rPr lang="pt-PT" dirty="0" smtClean="0"/>
              <a:t> (</a:t>
            </a:r>
            <a:r>
              <a:rPr lang="pt-PT" dirty="0" err="1" smtClean="0"/>
              <a:t>snake</a:t>
            </a:r>
            <a:r>
              <a:rPr lang="pt-PT" dirty="0" smtClean="0"/>
              <a:t> case), </a:t>
            </a:r>
            <a:r>
              <a:rPr lang="pt-PT" dirty="0" err="1" smtClean="0"/>
              <a:t>variantaDlouhehoId</a:t>
            </a:r>
            <a:r>
              <a:rPr lang="pt-PT" dirty="0" smtClean="0"/>
              <a:t> (</a:t>
            </a:r>
            <a:r>
              <a:rPr lang="pt-PT" dirty="0" err="1" smtClean="0"/>
              <a:t>camel</a:t>
            </a:r>
            <a:r>
              <a:rPr lang="pt-PT" dirty="0" smtClean="0"/>
              <a:t> case)</a:t>
            </a:r>
            <a:endParaRPr lang="cs-CZ" b="1" dirty="0"/>
          </a:p>
          <a:p>
            <a:pPr lvl="1"/>
            <a:r>
              <a:rPr lang="cs-CZ" dirty="0"/>
              <a:t>Indexy: </a:t>
            </a:r>
            <a:r>
              <a:rPr lang="cs-CZ" b="1" dirty="0">
                <a:solidFill>
                  <a:srgbClr val="0070C0"/>
                </a:solidFill>
                <a:latin typeface="Courier"/>
              </a:rPr>
              <a:t>i, j, k, l, …</a:t>
            </a:r>
          </a:p>
          <a:p>
            <a:pPr lvl="1"/>
            <a:r>
              <a:rPr lang="cs-CZ" dirty="0"/>
              <a:t>Řetězce: </a:t>
            </a:r>
            <a:r>
              <a:rPr lang="cs-CZ" b="1" dirty="0" err="1">
                <a:solidFill>
                  <a:srgbClr val="0070C0"/>
                </a:solidFill>
                <a:latin typeface="Courier"/>
              </a:rPr>
              <a:t>str</a:t>
            </a:r>
            <a:r>
              <a:rPr lang="cs-CZ" b="1" dirty="0">
                <a:solidFill>
                  <a:srgbClr val="0070C0"/>
                </a:solidFill>
                <a:latin typeface="Courier"/>
              </a:rPr>
              <a:t>, s, …</a:t>
            </a:r>
          </a:p>
          <a:p>
            <a:pPr lvl="1"/>
            <a:r>
              <a:rPr lang="cs-CZ" dirty="0"/>
              <a:t>Znaky: </a:t>
            </a:r>
            <a:r>
              <a:rPr lang="cs-CZ" b="1" dirty="0">
                <a:solidFill>
                  <a:srgbClr val="0070C0"/>
                </a:solidFill>
                <a:latin typeface="Courier"/>
              </a:rPr>
              <a:t>c, ch, …</a:t>
            </a:r>
          </a:p>
          <a:p>
            <a:pPr lvl="1"/>
            <a:r>
              <a:rPr lang="cs-CZ" dirty="0"/>
              <a:t>Konstanty: </a:t>
            </a:r>
            <a:r>
              <a:rPr lang="cs-CZ" b="1" dirty="0">
                <a:solidFill>
                  <a:srgbClr val="0070C0"/>
                </a:solidFill>
                <a:latin typeface="Courier"/>
              </a:rPr>
              <a:t>KONSTANTA</a:t>
            </a:r>
            <a:r>
              <a:rPr lang="cs-CZ" dirty="0"/>
              <a:t> (velká písmena)</a:t>
            </a:r>
          </a:p>
          <a:p>
            <a:pPr lvl="1"/>
            <a:r>
              <a:rPr lang="cs-CZ" dirty="0"/>
              <a:t>Datové typy: </a:t>
            </a:r>
            <a:r>
              <a:rPr lang="cs-CZ" b="1" dirty="0" err="1">
                <a:solidFill>
                  <a:srgbClr val="0070C0"/>
                </a:solidFill>
                <a:latin typeface="Courier"/>
              </a:rPr>
              <a:t>TArray</a:t>
            </a:r>
            <a:r>
              <a:rPr lang="cs-CZ" b="1" dirty="0">
                <a:solidFill>
                  <a:srgbClr val="0070C0"/>
                </a:solidFill>
                <a:latin typeface="Courier"/>
              </a:rPr>
              <a:t>, </a:t>
            </a:r>
            <a:r>
              <a:rPr lang="cs-CZ" b="1" dirty="0" err="1">
                <a:solidFill>
                  <a:srgbClr val="0070C0"/>
                </a:solidFill>
                <a:latin typeface="Courier"/>
              </a:rPr>
              <a:t>ColorSpace</a:t>
            </a:r>
            <a:r>
              <a:rPr lang="cs-CZ" b="1" dirty="0">
                <a:solidFill>
                  <a:srgbClr val="0070C0"/>
                </a:solidFill>
                <a:latin typeface="Courier"/>
              </a:rPr>
              <a:t>, … </a:t>
            </a:r>
            <a:r>
              <a:rPr lang="cs-CZ" dirty="0"/>
              <a:t>(později)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4</a:t>
            </a:fld>
            <a:endParaRPr lang="en-US" altLang="cs-CZ"/>
          </a:p>
        </p:txBody>
      </p:sp>
      <p:pic>
        <p:nvPicPr>
          <p:cNvPr id="1026" name="Picture 2" descr="Camel case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61048"/>
            <a:ext cx="2361083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66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cs-CZ" dirty="0" smtClean="0"/>
              <a:t>pakování</a:t>
            </a:r>
            <a:endParaRPr lang="pt-P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L-hodnota</a:t>
            </a:r>
          </a:p>
          <a:p>
            <a:pPr lvl="1"/>
            <a:r>
              <a:rPr lang="pt-PT" dirty="0" err="1"/>
              <a:t>je</a:t>
            </a:r>
            <a:r>
              <a:rPr lang="pt-PT" dirty="0"/>
              <a:t> </a:t>
            </a:r>
            <a:r>
              <a:rPr lang="pt-PT" dirty="0" err="1"/>
              <a:t>objekt</a:t>
            </a:r>
            <a:r>
              <a:rPr lang="pt-PT" dirty="0"/>
              <a:t> v </a:t>
            </a:r>
            <a:r>
              <a:rPr lang="pt-PT" dirty="0" err="1"/>
              <a:t>paměti</a:t>
            </a:r>
            <a:r>
              <a:rPr lang="pt-PT" dirty="0"/>
              <a:t>, </a:t>
            </a:r>
            <a:r>
              <a:rPr lang="pt-PT" dirty="0" err="1"/>
              <a:t>kterému</a:t>
            </a:r>
            <a:r>
              <a:rPr lang="pt-PT" dirty="0"/>
              <a:t> </a:t>
            </a:r>
            <a:r>
              <a:rPr lang="pt-PT" dirty="0" err="1"/>
              <a:t>lze</a:t>
            </a:r>
            <a:r>
              <a:rPr lang="pt-PT" dirty="0"/>
              <a:t> </a:t>
            </a:r>
            <a:r>
              <a:rPr lang="pt-PT" dirty="0" err="1"/>
              <a:t>přiřadit</a:t>
            </a:r>
            <a:r>
              <a:rPr lang="pt-PT" dirty="0"/>
              <a:t> </a:t>
            </a:r>
            <a:br>
              <a:rPr lang="pt-PT" dirty="0"/>
            </a:br>
            <a:r>
              <a:rPr lang="pt-PT" dirty="0" err="1" smtClean="0"/>
              <a:t>hodnotu</a:t>
            </a:r>
            <a:endParaRPr lang="cs-CZ" dirty="0" smtClean="0"/>
          </a:p>
          <a:p>
            <a:r>
              <a:rPr lang="cs-CZ" b="1" dirty="0" smtClean="0"/>
              <a:t>P-hodnota</a:t>
            </a:r>
          </a:p>
          <a:p>
            <a:pPr lvl="1"/>
            <a:r>
              <a:rPr lang="pt-PT" dirty="0" err="1"/>
              <a:t>výraz</a:t>
            </a:r>
            <a:r>
              <a:rPr lang="pt-PT" dirty="0"/>
              <a:t>, </a:t>
            </a:r>
            <a:r>
              <a:rPr lang="pt-PT" dirty="0" err="1"/>
              <a:t>který</a:t>
            </a:r>
            <a:r>
              <a:rPr lang="pt-PT" dirty="0"/>
              <a:t> má </a:t>
            </a:r>
            <a:r>
              <a:rPr lang="pt-PT" dirty="0" err="1"/>
              <a:t>vždy</a:t>
            </a:r>
            <a:r>
              <a:rPr lang="pt-PT" dirty="0"/>
              <a:t> </a:t>
            </a:r>
            <a:r>
              <a:rPr lang="pt-PT" dirty="0" err="1"/>
              <a:t>hodnotu</a:t>
            </a:r>
            <a:r>
              <a:rPr lang="pt-PT" dirty="0"/>
              <a:t> a </a:t>
            </a:r>
            <a:r>
              <a:rPr lang="pt-PT" dirty="0" err="1"/>
              <a:t>který</a:t>
            </a:r>
            <a:r>
              <a:rPr lang="pt-PT" dirty="0"/>
              <a:t> </a:t>
            </a:r>
            <a:br>
              <a:rPr lang="pt-PT" dirty="0"/>
            </a:br>
            <a:r>
              <a:rPr lang="pt-PT" dirty="0" err="1"/>
              <a:t>vystupuje</a:t>
            </a:r>
            <a:r>
              <a:rPr lang="pt-PT" dirty="0"/>
              <a:t> na </a:t>
            </a:r>
            <a:r>
              <a:rPr lang="pt-PT" dirty="0" err="1"/>
              <a:t>pravé</a:t>
            </a:r>
            <a:r>
              <a:rPr lang="pt-PT" dirty="0"/>
              <a:t> </a:t>
            </a:r>
            <a:r>
              <a:rPr lang="pt-PT" dirty="0" err="1"/>
              <a:t>straně</a:t>
            </a:r>
            <a:r>
              <a:rPr lang="pt-PT" dirty="0"/>
              <a:t> </a:t>
            </a:r>
            <a:r>
              <a:rPr lang="pt-PT" dirty="0" err="1"/>
              <a:t>přiřazovacího</a:t>
            </a:r>
            <a:r>
              <a:rPr lang="pt-PT" dirty="0"/>
              <a:t> </a:t>
            </a:r>
            <a:r>
              <a:rPr lang="pt-PT" dirty="0" err="1"/>
              <a:t>operátoru</a:t>
            </a:r>
            <a:endParaRPr lang="pt-PT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IZP cvičení 4</a:t>
            </a:r>
            <a:endParaRPr lang="en-US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5</a:t>
            </a:fld>
            <a:endParaRPr lang="en-US" alt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882381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63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Proměnná</a:t>
            </a:r>
            <a:r>
              <a:rPr lang="en-US" dirty="0" smtClean="0"/>
              <a:t> – </a:t>
            </a:r>
            <a:r>
              <a:rPr lang="en-US" dirty="0" err="1" smtClean="0"/>
              <a:t>deklarace</a:t>
            </a:r>
            <a:r>
              <a:rPr lang="en-US" dirty="0" smtClean="0"/>
              <a:t>, </a:t>
            </a:r>
            <a:r>
              <a:rPr lang="en-US" dirty="0" err="1" smtClean="0"/>
              <a:t>definice</a:t>
            </a:r>
            <a:r>
              <a:rPr lang="en-US" dirty="0" smtClean="0"/>
              <a:t>, </a:t>
            </a:r>
            <a:r>
              <a:rPr lang="en-US" dirty="0" err="1" smtClean="0"/>
              <a:t>inicializace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Několik příkladů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6</a:t>
            </a:fld>
            <a:endParaRPr lang="en-US" altLang="cs-CZ"/>
          </a:p>
        </p:txBody>
      </p:sp>
      <p:sp>
        <p:nvSpPr>
          <p:cNvPr id="6" name="Rounded Rectangle 5"/>
          <p:cNvSpPr/>
          <p:nvPr/>
        </p:nvSpPr>
        <p:spPr bwMode="auto">
          <a:xfrm>
            <a:off x="755576" y="1412776"/>
            <a:ext cx="7344816" cy="36724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i; </a:t>
            </a:r>
          </a:p>
          <a:p>
            <a:pPr>
              <a:buNone/>
            </a:pPr>
            <a:r>
              <a:rPr lang="cs-CZ" dirty="0" err="1" smtClean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cs-CZ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"Hello";</a:t>
            </a:r>
          </a:p>
          <a:p>
            <a:pPr>
              <a:buNone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c1 = '\0', c2;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</a:t>
            </a:r>
          </a:p>
          <a:p>
            <a:pPr>
              <a:buNone/>
            </a:pPr>
            <a:r>
              <a:rPr lang="en-US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s2[10],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c;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c2 = s[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jaký znak získáme? 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67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637772-63F8-4973-A9CB-E99770AEE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Opakov</a:t>
            </a:r>
            <a:r>
              <a:rPr lang="cs-CZ" dirty="0" err="1" smtClean="0"/>
              <a:t>ání</a:t>
            </a:r>
            <a:r>
              <a:rPr lang="cs-CZ" dirty="0" smtClean="0"/>
              <a:t>: </a:t>
            </a:r>
            <a:r>
              <a:rPr lang="cs-CZ" dirty="0"/>
              <a:t>o</a:t>
            </a:r>
            <a:r>
              <a:rPr lang="en-US" dirty="0" smtClean="0"/>
              <a:t>per</a:t>
            </a:r>
            <a:r>
              <a:rPr lang="cs-CZ" dirty="0" err="1" smtClean="0"/>
              <a:t>átor</a:t>
            </a:r>
            <a:r>
              <a:rPr lang="cs-CZ" dirty="0" smtClean="0"/>
              <a:t> čárka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CA7506-80DB-4845-925D-375153F3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Vyhodnocuje</a:t>
            </a:r>
            <a:r>
              <a:rPr lang="pt-PT" dirty="0"/>
              <a:t> se </a:t>
            </a:r>
            <a:r>
              <a:rPr lang="pt-PT" dirty="0" err="1"/>
              <a:t>zleva</a:t>
            </a:r>
            <a:r>
              <a:rPr lang="pt-PT" dirty="0"/>
              <a:t> </a:t>
            </a:r>
            <a:r>
              <a:rPr lang="pt-PT" dirty="0" err="1"/>
              <a:t>doprava</a:t>
            </a:r>
            <a:r>
              <a:rPr lang="pt-PT" dirty="0"/>
              <a:t> a </a:t>
            </a:r>
            <a:r>
              <a:rPr lang="pt-PT" dirty="0" err="1"/>
              <a:t>celkový</a:t>
            </a:r>
            <a:r>
              <a:rPr lang="pt-PT" dirty="0"/>
              <a:t> </a:t>
            </a:r>
            <a:r>
              <a:rPr lang="pt-PT" dirty="0" err="1"/>
              <a:t>výraz</a:t>
            </a:r>
            <a:r>
              <a:rPr lang="pt-PT" dirty="0"/>
              <a:t> </a:t>
            </a:r>
            <a:br>
              <a:rPr lang="pt-PT" dirty="0"/>
            </a:br>
            <a:r>
              <a:rPr lang="pt-PT" dirty="0" err="1"/>
              <a:t>nabývá</a:t>
            </a:r>
            <a:r>
              <a:rPr lang="pt-PT" dirty="0"/>
              <a:t> </a:t>
            </a:r>
            <a:r>
              <a:rPr lang="pt-PT" dirty="0" err="1"/>
              <a:t>hodnoty</a:t>
            </a:r>
            <a:r>
              <a:rPr lang="pt-PT" dirty="0"/>
              <a:t> </a:t>
            </a:r>
            <a:r>
              <a:rPr lang="pt-PT" dirty="0" err="1"/>
              <a:t>nejpravějšího</a:t>
            </a:r>
            <a:r>
              <a:rPr lang="pt-PT" dirty="0"/>
              <a:t> </a:t>
            </a:r>
            <a:r>
              <a:rPr lang="pt-PT" dirty="0" err="1"/>
              <a:t>podvýrazu</a:t>
            </a:r>
            <a:r>
              <a:rPr lang="pt-PT" dirty="0"/>
              <a:t>.</a:t>
            </a:r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r>
              <a:rPr lang="en-US" dirty="0" err="1" smtClean="0"/>
              <a:t>Jak</a:t>
            </a:r>
            <a:r>
              <a:rPr lang="cs-CZ" dirty="0" smtClean="0"/>
              <a:t>ý bude výsledek?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NEPOUŽÍVAT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pt-PT" dirty="0" smtClean="0">
              <a:solidFill>
                <a:srgbClr val="FF0000"/>
              </a:solidFill>
            </a:endParaRPr>
          </a:p>
          <a:p>
            <a:r>
              <a:rPr lang="pt-PT" dirty="0" err="1" smtClean="0"/>
              <a:t>priorita</a:t>
            </a:r>
            <a:r>
              <a:rPr lang="pt-PT" dirty="0" smtClean="0"/>
              <a:t> </a:t>
            </a:r>
            <a:r>
              <a:rPr lang="pt-PT" dirty="0"/>
              <a:t>”=” &gt; </a:t>
            </a:r>
            <a:r>
              <a:rPr lang="pt-PT" dirty="0" err="1"/>
              <a:t>priorita</a:t>
            </a:r>
            <a:r>
              <a:rPr lang="pt-PT" dirty="0"/>
              <a:t> ”,”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D9F74D4-F702-4955-A711-ACAA61B666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76DDCE-C2D9-497E-A698-066ADEC524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7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A66898E-8730-4251-ABE2-2B3B0EF582E2}"/>
              </a:ext>
            </a:extLst>
          </p:cNvPr>
          <p:cNvSpPr txBox="1">
            <a:spLocks/>
          </p:cNvSpPr>
          <p:nvPr/>
        </p:nvSpPr>
        <p:spPr bwMode="auto">
          <a:xfrm>
            <a:off x="395536" y="1813551"/>
            <a:ext cx="8429684" cy="21878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= 1, b = 2, c = 3, d = 4;</a:t>
            </a:r>
          </a:p>
          <a:p>
            <a:pPr marL="342900" indent="-342900">
              <a:buNone/>
            </a:pPr>
            <a:r>
              <a:rPr lang="cs-CZ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vysledek</a:t>
            </a:r>
            <a:r>
              <a:rPr lang="cs-CZ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+b, </a:t>
            </a:r>
            <a:r>
              <a:rPr lang="en-US" sz="2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c+d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None/>
            </a:pPr>
            <a:r>
              <a:rPr lang="en-US" sz="2800" noProof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noProof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vysledek2 = </a:t>
            </a:r>
            <a:r>
              <a:rPr lang="en-US" sz="2800" noProof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800" noProof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noProof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c+d</a:t>
            </a:r>
            <a:r>
              <a:rPr lang="en-US" sz="2800" noProof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None/>
            </a:pP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05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Priorita operátorů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cs-CZ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8</a:t>
            </a:fld>
            <a:endParaRPr lang="en-US" alt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00"/>
          <a:stretch/>
        </p:blipFill>
        <p:spPr bwMode="auto">
          <a:xfrm>
            <a:off x="467544" y="908720"/>
            <a:ext cx="8136904" cy="508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3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typ pole – řetězce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pPr>
              <a:buNone/>
            </a:pPr>
            <a:endParaRPr lang="cs-CZ" b="1" dirty="0"/>
          </a:p>
          <a:p>
            <a:r>
              <a:rPr lang="cs-CZ" b="1" dirty="0"/>
              <a:t>Řetězce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>
                <a:sym typeface="Wingdings" pitchFamily="2" charset="2"/>
              </a:rPr>
              <a:t>pole typu </a:t>
            </a:r>
            <a:r>
              <a:rPr lang="cs-CZ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char</a:t>
            </a:r>
            <a:r>
              <a:rPr lang="cs-CZ" dirty="0">
                <a:sym typeface="Wingdings" pitchFamily="2" charset="2"/>
              </a:rPr>
              <a:t> zakončená nulovým znakem </a:t>
            </a:r>
            <a:r>
              <a:rPr lang="cs-CZ" sz="2800" b="1" dirty="0">
                <a:latin typeface="Courier New" pitchFamily="49" charset="0"/>
                <a:cs typeface="Courier New" pitchFamily="49" charset="0"/>
              </a:rPr>
              <a:t>'\0'</a:t>
            </a:r>
          </a:p>
          <a:p>
            <a:r>
              <a:rPr lang="cs-CZ" b="1" dirty="0">
                <a:solidFill>
                  <a:srgbClr val="FF0000"/>
                </a:solidFill>
                <a:cs typeface="Courier New" pitchFamily="49" charset="0"/>
              </a:rPr>
              <a:t>Pozor</a:t>
            </a:r>
            <a:r>
              <a:rPr lang="cs-CZ" dirty="0">
                <a:latin typeface="+mj-lt"/>
                <a:cs typeface="Courier New" pitchFamily="49" charset="0"/>
              </a:rPr>
              <a:t>:</a:t>
            </a:r>
            <a:r>
              <a:rPr lang="cs-CZ" sz="28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 </a:t>
            </a:r>
            <a:r>
              <a:rPr lang="cs-CZ" sz="2800" b="1" dirty="0" err="1"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2800" b="1" dirty="0">
                <a:latin typeface="Courier New" pitchFamily="49" charset="0"/>
                <a:cs typeface="Courier New" pitchFamily="49" charset="0"/>
              </a:rPr>
              <a:t> pole[5]; </a:t>
            </a:r>
          </a:p>
          <a:p>
            <a:pPr lvl="1"/>
            <a:r>
              <a:rPr lang="cs-CZ" dirty="0">
                <a:latin typeface="+mj-lt"/>
                <a:cs typeface="Courier New" pitchFamily="49" charset="0"/>
              </a:rPr>
              <a:t>Není zde místo pro ukončovací nulu (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cs-CZ" dirty="0">
                <a:latin typeface="+mj-lt"/>
                <a:cs typeface="Courier New" pitchFamily="49" charset="0"/>
              </a:rPr>
              <a:t>)</a:t>
            </a:r>
          </a:p>
          <a:p>
            <a:r>
              <a:rPr lang="cs-CZ" b="1" dirty="0">
                <a:solidFill>
                  <a:srgbClr val="FE000C"/>
                </a:solidFill>
                <a:sym typeface="Wingdings" pitchFamily="2" charset="2"/>
              </a:rPr>
              <a:t>Pozor</a:t>
            </a:r>
            <a:r>
              <a:rPr lang="cs-CZ" dirty="0">
                <a:sym typeface="Wingdings" pitchFamily="2" charset="2"/>
              </a:rPr>
              <a:t>: je nutné hlídat meze pole!</a:t>
            </a:r>
          </a:p>
          <a:p>
            <a:r>
              <a:rPr lang="cs-CZ" b="1" dirty="0">
                <a:solidFill>
                  <a:srgbClr val="FE000C"/>
                </a:solidFill>
                <a:sym typeface="Wingdings" pitchFamily="2" charset="2"/>
              </a:rPr>
              <a:t>Pozor</a:t>
            </a:r>
            <a:r>
              <a:rPr lang="cs-CZ" dirty="0">
                <a:sym typeface="Wingdings" pitchFamily="2" charset="2"/>
              </a:rPr>
              <a:t>: </a:t>
            </a:r>
            <a:r>
              <a:rPr lang="cs-CZ" dirty="0" err="1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scanf</a:t>
            </a:r>
            <a:r>
              <a:rPr lang="cs-CZ" dirty="0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(“%s“, </a:t>
            </a:r>
            <a:r>
              <a:rPr lang="cs-CZ" dirty="0" err="1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retezec</a:t>
            </a:r>
            <a:r>
              <a:rPr lang="cs-CZ" dirty="0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); //chybí zde &amp;, už se jedná o adresu!!</a:t>
            </a:r>
          </a:p>
          <a:p>
            <a:r>
              <a:rPr lang="cs-CZ" dirty="0" err="1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Printf</a:t>
            </a:r>
            <a:r>
              <a:rPr lang="cs-CZ" dirty="0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(“%s“, </a:t>
            </a:r>
            <a:r>
              <a:rPr lang="cs-CZ" dirty="0" err="1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retezec</a:t>
            </a:r>
            <a:r>
              <a:rPr lang="cs-CZ" dirty="0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); // normálně</a:t>
            </a:r>
          </a:p>
          <a:p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4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9</a:t>
            </a:fld>
            <a:endParaRPr lang="en-US" altLang="cs-CZ"/>
          </a:p>
        </p:txBody>
      </p:sp>
      <p:graphicFrame>
        <p:nvGraphicFramePr>
          <p:cNvPr id="7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059863"/>
              </p:ext>
            </p:extLst>
          </p:nvPr>
        </p:nvGraphicFramePr>
        <p:xfrm>
          <a:off x="294008" y="722616"/>
          <a:ext cx="8640765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Skutečná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1635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1636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1637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1638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1639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Hodnota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'h'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'e'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'l'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'l'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'o'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'\0'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8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19050"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ln w="1905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sz="2600" b="0" dirty="0" err="1" smtClean="0">
            <a:solidFill>
              <a:schemeClr val="tx1"/>
            </a:solidFill>
            <a:latin typeface="+mn-lt"/>
            <a:ea typeface="Calibri" panose="020F0502020204030204" pitchFamily="34" charset="0"/>
            <a:cs typeface="Calibri" pitchFamily="34" charset="0"/>
          </a:defRPr>
        </a:defPPr>
      </a:lstStyle>
    </a:tx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FIT novy styl 4x3 EN opensans.potx" id="{8CDC9E57-8740-457D-B4C3-5FC6D09EDDC8}" vid="{32759800-36CC-4898-AA93-1572E0B20452}"/>
    </a:ext>
  </a:extLst>
</a:theme>
</file>

<file path=ppt/theme/theme2.xml><?xml version="1.0" encoding="utf-8"?>
<a:theme xmlns:a="http://schemas.openxmlformats.org/drawingml/2006/main" name="1_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FIT novy styl 4x3 EN opensans.potx" id="{8CDC9E57-8740-457D-B4C3-5FC6D09EDDC8}" vid="{800650FF-D552-4972-98D7-A2D9C4A2C4F9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A8C10AE30CD24AAA71ACBD8CF1B50F" ma:contentTypeVersion="9" ma:contentTypeDescription="Vytvoří nový dokument" ma:contentTypeScope="" ma:versionID="9c4f21ed280d6b55c8b5daf5faacddc1">
  <xsd:schema xmlns:xsd="http://www.w3.org/2001/XMLSchema" xmlns:xs="http://www.w3.org/2001/XMLSchema" xmlns:p="http://schemas.microsoft.com/office/2006/metadata/properties" xmlns:ns2="e9377578-45f5-4b0c-983b-29b73dfb6f5c" targetNamespace="http://schemas.microsoft.com/office/2006/metadata/properties" ma:root="true" ma:fieldsID="4d67bedaf10f1177102488501813fb6d" ns2:_="">
    <xsd:import namespace="e9377578-45f5-4b0c-983b-29b73dfb6f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77578-45f5-4b0c-983b-29b73dfb6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10F744-BDA1-4A9B-A690-084B4469AB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A4EEF9-FEB0-4AEE-A202-9484162D3F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377578-45f5-4b0c-983b-29b73dfb6f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B4112F-5EC4-4611-9DEB-2CBA1807558D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e9377578-45f5-4b0c-983b-29b73dfb6f5c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FIT novy styl 4x3 EN opensans</Template>
  <TotalTime>6951</TotalTime>
  <Words>1427</Words>
  <Application>Microsoft Office PowerPoint</Application>
  <PresentationFormat>Předvádění na obrazovce (4:3)</PresentationFormat>
  <Paragraphs>408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101021 FIT Calibri</vt:lpstr>
      <vt:lpstr>1_101021 FIT Calibri</vt:lpstr>
      <vt:lpstr>Základy programování (IZP)</vt:lpstr>
      <vt:lpstr>Organizace</vt:lpstr>
      <vt:lpstr>Náplň cvičení</vt:lpstr>
      <vt:lpstr>Formátování</vt:lpstr>
      <vt:lpstr>Opakování</vt:lpstr>
      <vt:lpstr>Proměnná – deklarace, definice, inicializace</vt:lpstr>
      <vt:lpstr>Opakování: operátor čárka</vt:lpstr>
      <vt:lpstr>Priorita operátorů</vt:lpstr>
      <vt:lpstr>Datový typ pole – řetězce </vt:lpstr>
      <vt:lpstr>Řetězce</vt:lpstr>
      <vt:lpstr>Poznámka: porovnání dvou řetězců</vt:lpstr>
      <vt:lpstr>Poznámka: porovnání dvou řetězců</vt:lpstr>
      <vt:lpstr>break &amp; continue</vt:lpstr>
      <vt:lpstr> Funkce</vt:lpstr>
      <vt:lpstr>Funkce</vt:lpstr>
      <vt:lpstr>Funkce</vt:lpstr>
      <vt:lpstr>Funkce</vt:lpstr>
      <vt:lpstr>Funkce</vt:lpstr>
      <vt:lpstr>Funkce</vt:lpstr>
      <vt:lpstr>Funkce – definice: hlavička + tělo</vt:lpstr>
      <vt:lpstr>Funkce – použití v programu</vt:lpstr>
      <vt:lpstr>Funkce – jednoduchý příklad</vt:lpstr>
      <vt:lpstr>Další jednoduchá funkce</vt:lpstr>
      <vt:lpstr>Další jednoduchá funkce</vt:lpstr>
      <vt:lpstr>Funkce  - práce s řetězci</vt:lpstr>
      <vt:lpstr>Další funkce (DÚ)</vt:lpstr>
      <vt:lpstr>Funkce pro práci s polem čísel</vt:lpstr>
      <vt:lpstr>Vnořené cykly</vt:lpstr>
      <vt:lpstr>Funkce pro práci s množinami</vt:lpstr>
      <vt:lpstr>Prezentace aplikace PowerPoint</vt:lpstr>
    </vt:vector>
  </TitlesOfParts>
  <Company>FIT VUT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Veigend</dc:creator>
  <cp:lastModifiedBy>Alca</cp:lastModifiedBy>
  <cp:revision>80</cp:revision>
  <dcterms:created xsi:type="dcterms:W3CDTF">2016-08-24T11:19:59Z</dcterms:created>
  <dcterms:modified xsi:type="dcterms:W3CDTF">2021-10-14T11:20:01Z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0x01010084A8C10AE30CD24AAA71ACBD8CF1B50F</vt:lpwstr>
  </property>
</Properties>
</file>