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4"/>
    <p:sldMasterId id="2147483713" r:id="rId5"/>
  </p:sldMasterIdLst>
  <p:notesMasterIdLst>
    <p:notesMasterId r:id="rId20"/>
  </p:notesMasterIdLst>
  <p:handoutMasterIdLst>
    <p:handoutMasterId r:id="rId21"/>
  </p:handoutMasterIdLst>
  <p:sldIdLst>
    <p:sldId id="256" r:id="rId6"/>
    <p:sldId id="407" r:id="rId7"/>
    <p:sldId id="408" r:id="rId8"/>
    <p:sldId id="266" r:id="rId9"/>
    <p:sldId id="423" r:id="rId10"/>
    <p:sldId id="268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25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A9E0"/>
    <a:srgbClr val="EB0028"/>
    <a:srgbClr val="E4002B"/>
    <a:srgbClr val="4D4D4D"/>
    <a:srgbClr val="FE000C"/>
    <a:srgbClr val="B9000C"/>
    <a:srgbClr val="1B85B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7" autoAdjust="0"/>
    <p:restoredTop sz="96228" autoAdjust="0"/>
  </p:normalViewPr>
  <p:slideViewPr>
    <p:cSldViewPr showGuides="1">
      <p:cViewPr varScale="1">
        <p:scale>
          <a:sx n="122" d="100"/>
          <a:sy n="122" d="100"/>
        </p:scale>
        <p:origin x="111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5" d="100"/>
          <a:sy n="105" d="100"/>
        </p:scale>
        <p:origin x="23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5CF3FF1D-F075-41F6-B290-07919A4348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782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511FA9D6-BDC7-4110-B055-029A3A5CC9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5043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2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7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9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0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E718B-A6F6-45FB-B0EA-3A4F7A6FC69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5924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6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5615" y="620715"/>
            <a:ext cx="2159000" cy="5475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856" y="620715"/>
            <a:ext cx="6329363" cy="54752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8E8744-0EE0-418F-9F78-FB0E984CBE6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00213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7C8EF0-02FD-40B5-BB0A-5D3ED24F57E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85557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2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7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9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48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3" y="3087231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07587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39148-7006-41C4-ABC2-D2A9F4595A63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247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AC19-CD6C-4528-B09F-367B3931C20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 userDrawn="1"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926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6" y="1004349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8" y="1004349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C346-A157-4EF4-A06B-3AB421B38C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34226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01599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1" y="101599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1" y="1772816"/>
            <a:ext cx="4041775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FB18-8EAF-4DED-A64D-DB11D411D2B0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323856" y="101557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08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E105-8003-4962-AFA0-54D4ABFA0C7D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323856" y="101557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55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3" y="3087231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89695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00460"/>
            <a:ext cx="5111750" cy="53808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00461"/>
            <a:ext cx="3008313" cy="5345998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C9DCE-74AD-40A2-919B-1CC767854C98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61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37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DA920-88DF-466E-B7A8-39DA64F1E1EB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8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39148-7006-41C4-ABC2-D2A9F4595A63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50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AC19-CD6C-4528-B09F-367B3931C20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 userDrawn="1"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9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1" y="765175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4" y="765175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C346-A157-4EF4-A06B-3AB421B38C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8728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FB18-8EAF-4DED-A64D-DB11D411D2B0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323856" y="-100013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37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6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E105-8003-4962-AFA0-54D4ABFA0C7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312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6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692708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C9DCE-74AD-40A2-919B-1CC767854C9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1735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6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DA920-88DF-466E-B7A8-39DA64F1E1E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5334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grpSp>
        <p:nvGrpSpPr>
          <p:cNvPr id="2" name="Skupina 1"/>
          <p:cNvGrpSpPr/>
          <p:nvPr userDrawn="1"/>
        </p:nvGrpSpPr>
        <p:grpSpPr>
          <a:xfrm>
            <a:off x="0" y="3"/>
            <a:ext cx="9144000" cy="547697"/>
            <a:chOff x="0" y="1"/>
            <a:chExt cx="9144000" cy="547697"/>
          </a:xfrm>
        </p:grpSpPr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0" y="512773"/>
              <a:ext cx="9144000" cy="34925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0" y="1"/>
              <a:ext cx="9144000" cy="512763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</p:grp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6" y="-100013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6" y="765175"/>
            <a:ext cx="8640763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7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IZP cvičení 3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7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9CB1D-D8FD-4B5B-916F-DD5C38307548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15900" y="115889"/>
            <a:ext cx="47625" cy="288925"/>
          </a:xfrm>
          <a:prstGeom prst="rect">
            <a:avLst/>
          </a:prstGeom>
          <a:solidFill>
            <a:srgbClr val="FE000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6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>
            <a:off x="8083001" y="116635"/>
            <a:ext cx="47625" cy="288925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883" y="101559"/>
            <a:ext cx="840862" cy="3367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2" r:id="rId2"/>
    <p:sldLayoutId id="2147483702" r:id="rId3"/>
    <p:sldLayoutId id="2147483703" r:id="rId4"/>
    <p:sldLayoutId id="2147483704" r:id="rId5"/>
    <p:sldLayoutId id="2147483705" r:id="rId6"/>
    <p:sldLayoutId id="2147483707" r:id="rId7"/>
    <p:sldLayoutId id="2147483710" r:id="rId8"/>
    <p:sldLayoutId id="2147483711" r:id="rId9"/>
    <p:sldLayoutId id="2147483708" r:id="rId10"/>
    <p:sldLayoutId id="2147483712" r:id="rId11"/>
    <p:sldLayoutId id="2147483725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A9E0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6" y="101557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6" y="980728"/>
            <a:ext cx="8640763" cy="511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7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IZP cvičení 3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7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9CB1D-D8FD-4B5B-916F-DD5C38307548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6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604" y="293525"/>
            <a:ext cx="840862" cy="3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5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2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tesarova@fit.vutbr.cz" TargetMode="External"/><Relationship Id="rId2" Type="http://schemas.openxmlformats.org/officeDocument/2006/relationships/hyperlink" Target="mailto:iveigend@fit.vut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3694115"/>
            <a:ext cx="6697540" cy="455612"/>
          </a:xfrm>
        </p:spPr>
        <p:txBody>
          <a:bodyPr/>
          <a:lstStyle/>
          <a:p>
            <a:r>
              <a:rPr lang="cs-CZ" altLang="cs-CZ" dirty="0"/>
              <a:t>Osmé počítačové cvičení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988843"/>
            <a:ext cx="6128309" cy="1254125"/>
          </a:xfrm>
        </p:spPr>
        <p:txBody>
          <a:bodyPr/>
          <a:lstStyle/>
          <a:p>
            <a:r>
              <a:rPr lang="cs-CZ" altLang="cs-CZ" dirty="0"/>
              <a:t>Základy programování (IZP)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-1044624" y="4149733"/>
            <a:ext cx="79381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Brno University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F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aculty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et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en-US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chova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1/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2, 612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66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Brno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- Královo Pole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Petr Veigend, </a:t>
            </a:r>
            <a:r>
              <a:rPr lang="cs-CZ" altLang="cs-CZ" sz="1400" b="0" dirty="0" err="1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iveigend</a:t>
            </a:r>
            <a:r>
              <a:rPr lang="en-US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@fit.vut.cz</a:t>
            </a:r>
            <a:r>
              <a:rPr lang="en-US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Alena Tesařová, </a:t>
            </a:r>
            <a:r>
              <a:rPr lang="en-US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atesarova@fit.vutbr.cz</a:t>
            </a:r>
            <a:r>
              <a:rPr lang="en-US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1400" b="0" dirty="0">
              <a:solidFill>
                <a:schemeClr val="bg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32976" y="6453338"/>
            <a:ext cx="9605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10. týden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88" y="105812"/>
            <a:ext cx="7699375" cy="453296"/>
          </a:xfrm>
        </p:spPr>
        <p:txBody>
          <a:bodyPr/>
          <a:lstStyle/>
          <a:p>
            <a:r>
              <a:rPr lang="cs-CZ" dirty="0"/>
              <a:t>Příklad č.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10</a:t>
            </a:fld>
            <a:endParaRPr lang="en-US" altLang="cs-CZ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DC23EC-38C5-E244-82B1-28B549699CF0}"/>
              </a:ext>
            </a:extLst>
          </p:cNvPr>
          <p:cNvSpPr txBox="1"/>
          <p:nvPr/>
        </p:nvSpPr>
        <p:spPr>
          <a:xfrm>
            <a:off x="180511" y="692696"/>
            <a:ext cx="8424936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0" dirty="0" err="1">
                <a:solidFill>
                  <a:schemeClr val="tx1"/>
                </a:solidFill>
              </a:rPr>
              <a:t>Implementujte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funkci</a:t>
            </a:r>
            <a:r>
              <a:rPr lang="en-GB" b="0" dirty="0">
                <a:solidFill>
                  <a:schemeClr val="tx1"/>
                </a:solidFill>
              </a:rPr>
              <a:t> pro </a:t>
            </a:r>
            <a:r>
              <a:rPr lang="en-GB" b="0" dirty="0" err="1">
                <a:solidFill>
                  <a:schemeClr val="tx1"/>
                </a:solidFill>
              </a:rPr>
              <a:t>realokaci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dynamicky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alokovaného</a:t>
            </a:r>
            <a:r>
              <a:rPr lang="en-GB" b="0" dirty="0">
                <a:solidFill>
                  <a:schemeClr val="tx1"/>
                </a:solidFill>
              </a:rPr>
              <a:t> pole</a:t>
            </a:r>
          </a:p>
          <a:p>
            <a:pPr>
              <a:buNone/>
            </a:pPr>
            <a:endParaRPr lang="en-CZ" sz="2600" b="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538DA396-A11A-4B47-8E24-91E45A7F7D4A}"/>
              </a:ext>
            </a:extLst>
          </p:cNvPr>
          <p:cNvSpPr txBox="1">
            <a:spLocks/>
          </p:cNvSpPr>
          <p:nvPr/>
        </p:nvSpPr>
        <p:spPr bwMode="auto">
          <a:xfrm>
            <a:off x="180511" y="1556793"/>
            <a:ext cx="8629602" cy="4790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GB" b="0" dirty="0">
                <a:latin typeface="Courier" pitchFamily="2" charset="0"/>
              </a:rPr>
              <a:t>int </a:t>
            </a:r>
            <a:r>
              <a:rPr lang="en-GB" b="0" dirty="0" err="1">
                <a:latin typeface="Courier" pitchFamily="2" charset="0"/>
              </a:rPr>
              <a:t>vector_add</a:t>
            </a:r>
            <a:r>
              <a:rPr lang="en-GB" b="0" dirty="0">
                <a:latin typeface="Courier" pitchFamily="2" charset="0"/>
              </a:rPr>
              <a:t>(Vector *</a:t>
            </a:r>
            <a:r>
              <a:rPr lang="en-GB" b="0" dirty="0" err="1">
                <a:latin typeface="Courier" pitchFamily="2" charset="0"/>
              </a:rPr>
              <a:t>vec</a:t>
            </a:r>
            <a:r>
              <a:rPr lang="en-GB" b="0" dirty="0">
                <a:latin typeface="Courier" pitchFamily="2" charset="0"/>
              </a:rPr>
              <a:t>, int value);</a:t>
            </a:r>
            <a:endParaRPr lang="cs-CZ" b="0" dirty="0">
              <a:solidFill>
                <a:schemeClr val="tx1"/>
              </a:solidFill>
              <a:latin typeface="Courier" pitchFamily="2" charset="0"/>
              <a:cs typeface="Courier New" pitchFamily="49" charset="0"/>
            </a:endParaRP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25A47810-64DC-5944-B212-886278112792}"/>
              </a:ext>
            </a:extLst>
          </p:cNvPr>
          <p:cNvSpPr txBox="1">
            <a:spLocks/>
          </p:cNvSpPr>
          <p:nvPr/>
        </p:nvSpPr>
        <p:spPr bwMode="auto">
          <a:xfrm>
            <a:off x="180511" y="2211440"/>
            <a:ext cx="8629602" cy="24351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GB" sz="1800" b="0" dirty="0">
                <a:solidFill>
                  <a:schemeClr val="bg2"/>
                </a:solidFill>
                <a:latin typeface="Courier" pitchFamily="2" charset="0"/>
              </a:rPr>
              <a:t>// Vector representation </a:t>
            </a:r>
          </a:p>
          <a:p>
            <a:pPr marL="342900" indent="-342900">
              <a:buNone/>
            </a:pPr>
            <a:r>
              <a:rPr lang="en-GB" sz="1800" b="0" dirty="0">
                <a:latin typeface="Courier" pitchFamily="2" charset="0"/>
              </a:rPr>
              <a:t>typedef struct </a:t>
            </a:r>
          </a:p>
          <a:p>
            <a:pPr marL="342900" indent="-342900">
              <a:buNone/>
            </a:pPr>
            <a:r>
              <a:rPr lang="en-GB" sz="1800" b="0" dirty="0">
                <a:latin typeface="Courier" pitchFamily="2" charset="0"/>
              </a:rPr>
              <a:t>{ </a:t>
            </a:r>
          </a:p>
          <a:p>
            <a:pPr marL="342900" indent="-342900">
              <a:buNone/>
            </a:pPr>
            <a:r>
              <a:rPr lang="en-GB" sz="1800" b="0" dirty="0">
                <a:latin typeface="Courier" pitchFamily="2" charset="0"/>
              </a:rPr>
              <a:t>	int *items; </a:t>
            </a:r>
          </a:p>
          <a:p>
            <a:pPr marL="342900" indent="-342900">
              <a:buNone/>
            </a:pPr>
            <a:r>
              <a:rPr lang="en-GB" sz="1800" b="0" dirty="0">
                <a:latin typeface="Courier" pitchFamily="2" charset="0"/>
              </a:rPr>
              <a:t>	unsigned int size; </a:t>
            </a:r>
          </a:p>
          <a:p>
            <a:pPr marL="342900" indent="-342900">
              <a:buNone/>
            </a:pPr>
            <a:r>
              <a:rPr lang="en-GB" sz="1800" b="0" dirty="0">
                <a:latin typeface="Courier" pitchFamily="2" charset="0"/>
              </a:rPr>
              <a:t>} Vector; </a:t>
            </a:r>
            <a:endParaRPr lang="cs-CZ" sz="1800" b="0" dirty="0">
              <a:solidFill>
                <a:schemeClr val="tx1"/>
              </a:solidFill>
              <a:latin typeface="Courier" pitchFamily="2" charset="0"/>
              <a:cs typeface="Courier New" pitchFamily="49" charset="0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BEDFFAF-CB8C-A447-8912-F12F22B3A5EA}"/>
              </a:ext>
            </a:extLst>
          </p:cNvPr>
          <p:cNvSpPr txBox="1">
            <a:spLocks/>
          </p:cNvSpPr>
          <p:nvPr/>
        </p:nvSpPr>
        <p:spPr bwMode="auto">
          <a:xfrm>
            <a:off x="36050" y="4793534"/>
            <a:ext cx="8963488" cy="15966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>
              <a:buNone/>
              <a:defRPr sz="1800" b="0">
                <a:solidFill>
                  <a:schemeClr val="bg2"/>
                </a:solidFill>
                <a:latin typeface="Courier" pitchFamily="2" charset="0"/>
              </a:defRPr>
            </a:lvl1pPr>
          </a:lstStyle>
          <a:p>
            <a:r>
              <a:rPr lang="en-GB" dirty="0">
                <a:solidFill>
                  <a:schemeClr val="tx1"/>
                </a:solidFill>
              </a:rPr>
              <a:t>Vector *</a:t>
            </a:r>
            <a:r>
              <a:rPr lang="en-GB" dirty="0" err="1">
                <a:solidFill>
                  <a:schemeClr val="tx1"/>
                </a:solidFill>
              </a:rPr>
              <a:t>vector_ctor</a:t>
            </a:r>
            <a:r>
              <a:rPr lang="en-GB" dirty="0">
                <a:solidFill>
                  <a:schemeClr val="tx1"/>
                </a:solidFill>
              </a:rPr>
              <a:t>() </a:t>
            </a:r>
            <a:r>
              <a:rPr lang="en-GB" dirty="0"/>
              <a:t>// </a:t>
            </a:r>
            <a:r>
              <a:rPr lang="en-GB" dirty="0" err="1"/>
              <a:t>konstruktor</a:t>
            </a:r>
            <a:r>
              <a:rPr lang="en-GB" dirty="0"/>
              <a:t>, size = 0 (items = NULL)</a:t>
            </a:r>
          </a:p>
          <a:p>
            <a:r>
              <a:rPr lang="en-GB" dirty="0">
                <a:solidFill>
                  <a:schemeClr val="tx1"/>
                </a:solidFill>
              </a:rPr>
              <a:t>void </a:t>
            </a:r>
            <a:r>
              <a:rPr lang="en-GB" dirty="0" err="1">
                <a:solidFill>
                  <a:schemeClr val="tx1"/>
                </a:solidFill>
              </a:rPr>
              <a:t>vector_dtor</a:t>
            </a:r>
            <a:r>
              <a:rPr lang="en-GB" dirty="0">
                <a:solidFill>
                  <a:schemeClr val="tx1"/>
                </a:solidFill>
              </a:rPr>
              <a:t>(Vector *vector) </a:t>
            </a:r>
            <a:r>
              <a:rPr lang="en-GB" dirty="0"/>
              <a:t>// destructor, free </a:t>
            </a:r>
            <a:r>
              <a:rPr lang="en-GB" dirty="0" err="1"/>
              <a:t>zde</a:t>
            </a: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void </a:t>
            </a:r>
            <a:r>
              <a:rPr lang="en-GB" dirty="0" err="1">
                <a:solidFill>
                  <a:schemeClr val="tx1"/>
                </a:solidFill>
              </a:rPr>
              <a:t>vector_print_reverse</a:t>
            </a:r>
            <a:r>
              <a:rPr lang="en-GB" dirty="0">
                <a:solidFill>
                  <a:schemeClr val="tx1"/>
                </a:solidFill>
              </a:rPr>
              <a:t>(Vector vector)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81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88" y="105812"/>
            <a:ext cx="7699375" cy="453296"/>
          </a:xfrm>
        </p:spPr>
        <p:txBody>
          <a:bodyPr/>
          <a:lstStyle/>
          <a:p>
            <a:r>
              <a:rPr lang="cs-CZ" dirty="0"/>
              <a:t>Příklad č. 2 – kostra na wiki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dirty="0"/>
              <a:t>IZP </a:t>
            </a:r>
            <a:r>
              <a:rPr lang="en-US" altLang="cs-CZ" dirty="0" err="1"/>
              <a:t>cvičení</a:t>
            </a:r>
            <a:r>
              <a:rPr lang="en-US" altLang="cs-CZ" dirty="0"/>
              <a:t>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11</a:t>
            </a:fld>
            <a:endParaRPr lang="en-US" altLang="cs-CZ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DC23EC-38C5-E244-82B1-28B549699CF0}"/>
              </a:ext>
            </a:extLst>
          </p:cNvPr>
          <p:cNvSpPr txBox="1"/>
          <p:nvPr/>
        </p:nvSpPr>
        <p:spPr>
          <a:xfrm>
            <a:off x="180511" y="69269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0" dirty="0">
                <a:solidFill>
                  <a:schemeClr val="tx1"/>
                </a:solidFill>
              </a:rPr>
              <a:t>1. </a:t>
            </a:r>
            <a:r>
              <a:rPr lang="en-GB" b="0" dirty="0" err="1">
                <a:solidFill>
                  <a:schemeClr val="tx1"/>
                </a:solidFill>
              </a:rPr>
              <a:t>Implementujte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funkci</a:t>
            </a:r>
            <a:r>
              <a:rPr lang="en-GB" b="0" dirty="0">
                <a:solidFill>
                  <a:schemeClr val="tx1"/>
                </a:solidFill>
              </a:rPr>
              <a:t> pro </a:t>
            </a:r>
            <a:r>
              <a:rPr lang="en-GB" b="0" dirty="0" err="1">
                <a:solidFill>
                  <a:schemeClr val="tx1"/>
                </a:solidFill>
              </a:rPr>
              <a:t>nalezení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podřetězce</a:t>
            </a:r>
            <a:r>
              <a:rPr lang="en-GB" b="0" dirty="0">
                <a:solidFill>
                  <a:schemeClr val="tx1"/>
                </a:solidFill>
              </a:rPr>
              <a:t> v </a:t>
            </a:r>
            <a:r>
              <a:rPr lang="en-GB" b="0" dirty="0" err="1">
                <a:solidFill>
                  <a:schemeClr val="tx1"/>
                </a:solidFill>
              </a:rPr>
              <a:t>řetězci</a:t>
            </a:r>
            <a:r>
              <a:rPr lang="en-GB" b="0" dirty="0">
                <a:solidFill>
                  <a:schemeClr val="tx1"/>
                </a:solidFill>
              </a:rPr>
              <a:t>.</a:t>
            </a:r>
            <a:endParaRPr lang="en-CZ" sz="2600" b="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538DA396-A11A-4B47-8E24-91E45A7F7D4A}"/>
              </a:ext>
            </a:extLst>
          </p:cNvPr>
          <p:cNvSpPr txBox="1">
            <a:spLocks/>
          </p:cNvSpPr>
          <p:nvPr/>
        </p:nvSpPr>
        <p:spPr bwMode="auto">
          <a:xfrm>
            <a:off x="180862" y="1236321"/>
            <a:ext cx="8629602" cy="5376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GB" sz="1800" b="0" dirty="0">
                <a:latin typeface="Courier" pitchFamily="2" charset="0"/>
              </a:rPr>
              <a:t>int </a:t>
            </a:r>
            <a:r>
              <a:rPr lang="en-GB" sz="1800" b="0" dirty="0" err="1">
                <a:latin typeface="Courier" pitchFamily="2" charset="0"/>
              </a:rPr>
              <a:t>find_substr</a:t>
            </a:r>
            <a:r>
              <a:rPr lang="en-GB" sz="1800" b="0" dirty="0">
                <a:latin typeface="Courier" pitchFamily="2" charset="0"/>
              </a:rPr>
              <a:t>(char *str, char *</a:t>
            </a:r>
            <a:r>
              <a:rPr lang="en-GB" sz="1800" b="0" dirty="0" err="1">
                <a:latin typeface="Courier" pitchFamily="2" charset="0"/>
              </a:rPr>
              <a:t>substr</a:t>
            </a:r>
            <a:r>
              <a:rPr lang="en-GB" sz="1800" b="0" dirty="0">
                <a:latin typeface="Courier" pitchFamily="2" charset="0"/>
              </a:rPr>
              <a:t>)</a:t>
            </a:r>
            <a:endParaRPr lang="cs-CZ" sz="1800" b="0" dirty="0">
              <a:latin typeface="Courier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0F6628-0060-2544-9DFD-26BF66D7DC56}"/>
              </a:ext>
            </a:extLst>
          </p:cNvPr>
          <p:cNvSpPr txBox="1"/>
          <p:nvPr/>
        </p:nvSpPr>
        <p:spPr>
          <a:xfrm>
            <a:off x="161057" y="1905302"/>
            <a:ext cx="8645607" cy="462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b="0" dirty="0">
                <a:solidFill>
                  <a:schemeClr val="tx1"/>
                </a:solidFill>
              </a:rPr>
              <a:t>2. </a:t>
            </a:r>
            <a:r>
              <a:rPr lang="en-GB" b="0" dirty="0" err="1">
                <a:solidFill>
                  <a:schemeClr val="tx1"/>
                </a:solidFill>
              </a:rPr>
              <a:t>Implementujte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funkci</a:t>
            </a:r>
            <a:r>
              <a:rPr lang="en-GB" b="0" dirty="0">
                <a:solidFill>
                  <a:schemeClr val="tx1"/>
                </a:solidFill>
              </a:rPr>
              <a:t> pro </a:t>
            </a:r>
            <a:r>
              <a:rPr lang="en-GB" b="0" dirty="0" err="1">
                <a:solidFill>
                  <a:schemeClr val="tx1"/>
                </a:solidFill>
              </a:rPr>
              <a:t>nahrazení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podřetězce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stejně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velkým</a:t>
            </a:r>
            <a:r>
              <a:rPr lang="en-GB" b="0" dirty="0">
                <a:solidFill>
                  <a:schemeClr val="tx1"/>
                </a:solidFill>
              </a:rPr>
              <a:t>, ale </a:t>
            </a:r>
            <a:r>
              <a:rPr lang="en-GB" b="0" dirty="0" err="1">
                <a:solidFill>
                  <a:schemeClr val="tx1"/>
                </a:solidFill>
              </a:rPr>
              <a:t>jiným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řetězcem</a:t>
            </a:r>
            <a:r>
              <a:rPr lang="en-GB" b="0" dirty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en-GB" b="0" dirty="0">
              <a:solidFill>
                <a:schemeClr val="tx1"/>
              </a:solidFill>
            </a:endParaRPr>
          </a:p>
          <a:p>
            <a:pPr>
              <a:buNone/>
            </a:pPr>
            <a:endParaRPr lang="en-GB" b="0" dirty="0">
              <a:solidFill>
                <a:schemeClr val="tx1"/>
              </a:solidFill>
            </a:endParaRPr>
          </a:p>
          <a:p>
            <a:pPr>
              <a:buNone/>
            </a:pPr>
            <a:endParaRPr lang="en-GB" b="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b="0" dirty="0">
                <a:solidFill>
                  <a:schemeClr val="tx1"/>
                </a:solidFill>
              </a:rPr>
              <a:t>3. </a:t>
            </a:r>
            <a:r>
              <a:rPr lang="en-GB" b="0" dirty="0" err="1">
                <a:solidFill>
                  <a:schemeClr val="tx1"/>
                </a:solidFill>
              </a:rPr>
              <a:t>Zobecněte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funkci</a:t>
            </a:r>
            <a:r>
              <a:rPr lang="en-GB" b="0" dirty="0">
                <a:solidFill>
                  <a:schemeClr val="tx1"/>
                </a:solidFill>
              </a:rPr>
              <a:t> pro </a:t>
            </a:r>
            <a:r>
              <a:rPr lang="en-GB" b="0" dirty="0" err="1">
                <a:solidFill>
                  <a:schemeClr val="tx1"/>
                </a:solidFill>
              </a:rPr>
              <a:t>nahrazení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podřetězce</a:t>
            </a:r>
            <a:r>
              <a:rPr lang="en-GB" b="0" dirty="0">
                <a:solidFill>
                  <a:schemeClr val="tx1"/>
                </a:solidFill>
              </a:rPr>
              <a:t> (</a:t>
            </a:r>
            <a:r>
              <a:rPr lang="en-GB" b="0" dirty="0" err="1">
                <a:solidFill>
                  <a:schemeClr val="tx1"/>
                </a:solidFill>
              </a:rPr>
              <a:t>jinak</a:t>
            </a:r>
            <a:r>
              <a:rPr lang="en-GB" b="0" dirty="0">
                <a:solidFill>
                  <a:schemeClr val="tx1"/>
                </a:solidFill>
              </a:rPr>
              <a:t> </a:t>
            </a:r>
            <a:r>
              <a:rPr lang="en-GB" b="0" dirty="0" err="1">
                <a:solidFill>
                  <a:schemeClr val="tx1"/>
                </a:solidFill>
              </a:rPr>
              <a:t>velkým</a:t>
            </a:r>
            <a:r>
              <a:rPr lang="en-GB" b="0" dirty="0">
                <a:solidFill>
                  <a:schemeClr val="tx1"/>
                </a:solidFill>
              </a:rPr>
              <a:t>) </a:t>
            </a:r>
            <a:r>
              <a:rPr lang="en-GB" b="0" dirty="0" err="1">
                <a:solidFill>
                  <a:schemeClr val="tx1"/>
                </a:solidFill>
              </a:rPr>
              <a:t>řetězcem</a:t>
            </a:r>
            <a:endParaRPr lang="en-GB" b="0" dirty="0">
              <a:solidFill>
                <a:schemeClr val="tx1"/>
              </a:solidFill>
            </a:endParaRPr>
          </a:p>
          <a:p>
            <a:pPr>
              <a:buNone/>
            </a:pPr>
            <a:endParaRPr lang="en-GB" b="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b="0" dirty="0">
                <a:solidFill>
                  <a:schemeClr val="accent1"/>
                </a:solidFill>
              </a:rPr>
              <a:t>4. POZOR, </a:t>
            </a:r>
            <a:r>
              <a:rPr lang="en-GB" b="0" dirty="0" err="1">
                <a:solidFill>
                  <a:schemeClr val="accent1"/>
                </a:solidFill>
              </a:rPr>
              <a:t>na</a:t>
            </a:r>
            <a:r>
              <a:rPr lang="en-GB" b="0" dirty="0">
                <a:solidFill>
                  <a:schemeClr val="accent1"/>
                </a:solidFill>
              </a:rPr>
              <a:t> wiki </a:t>
            </a:r>
            <a:r>
              <a:rPr lang="en-GB" b="0" dirty="0" err="1">
                <a:solidFill>
                  <a:schemeClr val="accent1"/>
                </a:solidFill>
              </a:rPr>
              <a:t>jsou</a:t>
            </a:r>
            <a:r>
              <a:rPr lang="en-GB" b="0" dirty="0">
                <a:solidFill>
                  <a:schemeClr val="accent1"/>
                </a:solidFill>
              </a:rPr>
              <a:t> </a:t>
            </a:r>
            <a:r>
              <a:rPr lang="en-GB" b="0" dirty="0" err="1">
                <a:solidFill>
                  <a:schemeClr val="accent1"/>
                </a:solidFill>
              </a:rPr>
              <a:t>chyby</a:t>
            </a:r>
            <a:r>
              <a:rPr lang="en-GB" b="0" dirty="0">
                <a:solidFill>
                  <a:schemeClr val="accent1"/>
                </a:solidFill>
              </a:rPr>
              <a:t>, </a:t>
            </a:r>
            <a:r>
              <a:rPr lang="en-GB" b="0" dirty="0" err="1">
                <a:solidFill>
                  <a:schemeClr val="accent1"/>
                </a:solidFill>
              </a:rPr>
              <a:t>dokážete</a:t>
            </a:r>
            <a:r>
              <a:rPr lang="en-GB" b="0" dirty="0">
                <a:solidFill>
                  <a:schemeClr val="accent1"/>
                </a:solidFill>
              </a:rPr>
              <a:t> je </a:t>
            </a:r>
            <a:r>
              <a:rPr lang="en-GB" b="0" dirty="0" err="1">
                <a:solidFill>
                  <a:schemeClr val="accent1"/>
                </a:solidFill>
              </a:rPr>
              <a:t>najít</a:t>
            </a:r>
            <a:r>
              <a:rPr lang="en-GB" b="0" dirty="0">
                <a:solidFill>
                  <a:schemeClr val="accent1"/>
                </a:solidFill>
              </a:rPr>
              <a:t> a </a:t>
            </a:r>
            <a:r>
              <a:rPr lang="en-GB" b="0" dirty="0" err="1">
                <a:solidFill>
                  <a:schemeClr val="accent1"/>
                </a:solidFill>
              </a:rPr>
              <a:t>opravit</a:t>
            </a:r>
            <a:r>
              <a:rPr lang="en-GB" b="0" dirty="0">
                <a:solidFill>
                  <a:schemeClr val="accent1"/>
                </a:solidFill>
              </a:rPr>
              <a:t> </a:t>
            </a:r>
            <a:r>
              <a:rPr lang="en-GB" b="0" dirty="0" err="1">
                <a:solidFill>
                  <a:schemeClr val="accent1"/>
                </a:solidFill>
              </a:rPr>
              <a:t>všechny</a:t>
            </a:r>
            <a:r>
              <a:rPr lang="en-GB" b="0" dirty="0">
                <a:solidFill>
                  <a:schemeClr val="accent1"/>
                </a:solidFill>
              </a:rPr>
              <a:t>? (hint: VALGRIND)</a:t>
            </a:r>
            <a:br>
              <a:rPr lang="en-GB" dirty="0">
                <a:solidFill>
                  <a:schemeClr val="tx1"/>
                </a:solidFill>
              </a:rPr>
            </a:br>
            <a:endParaRPr lang="en-CZ" sz="2600" b="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77F1C831-97E6-7348-9AEB-CF1811D14526}"/>
              </a:ext>
            </a:extLst>
          </p:cNvPr>
          <p:cNvSpPr txBox="1">
            <a:spLocks/>
          </p:cNvSpPr>
          <p:nvPr/>
        </p:nvSpPr>
        <p:spPr bwMode="auto">
          <a:xfrm>
            <a:off x="177063" y="2930435"/>
            <a:ext cx="8629602" cy="7911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GB" sz="1800" b="0" dirty="0">
                <a:solidFill>
                  <a:schemeClr val="tx1"/>
                </a:solidFill>
                <a:latin typeface="Courier" pitchFamily="2" charset="0"/>
              </a:rPr>
              <a:t>void </a:t>
            </a:r>
            <a:r>
              <a:rPr lang="en-GB" sz="1800" b="0" dirty="0" err="1">
                <a:solidFill>
                  <a:schemeClr val="tx1"/>
                </a:solidFill>
                <a:latin typeface="Courier" pitchFamily="2" charset="0"/>
              </a:rPr>
              <a:t>replace_same_length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</a:rPr>
              <a:t>(char *str, char *</a:t>
            </a:r>
            <a:r>
              <a:rPr lang="en-GB" sz="1800" b="0" dirty="0" err="1">
                <a:solidFill>
                  <a:schemeClr val="tx1"/>
                </a:solidFill>
                <a:latin typeface="Courier" pitchFamily="2" charset="0"/>
              </a:rPr>
              <a:t>substr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</a:rPr>
              <a:t>, char *</a:t>
            </a:r>
            <a:r>
              <a:rPr lang="en-GB" sz="1800" b="0" dirty="0" err="1">
                <a:solidFill>
                  <a:schemeClr val="tx1"/>
                </a:solidFill>
                <a:latin typeface="Courier" pitchFamily="2" charset="0"/>
              </a:rPr>
              <a:t>new_substr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</a:rPr>
              <a:t>)</a:t>
            </a:r>
            <a:endParaRPr lang="cs-CZ" sz="1800" b="0" dirty="0">
              <a:solidFill>
                <a:schemeClr val="tx1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75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88" y="105812"/>
            <a:ext cx="7699375" cy="453296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dirty="0"/>
              <a:t>IZP </a:t>
            </a:r>
            <a:r>
              <a:rPr lang="en-US" altLang="cs-CZ" dirty="0" err="1"/>
              <a:t>cvičení</a:t>
            </a:r>
            <a:r>
              <a:rPr lang="en-US" altLang="cs-CZ" dirty="0"/>
              <a:t>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12</a:t>
            </a:fld>
            <a:endParaRPr lang="en-US" altLang="cs-CZ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538DA396-A11A-4B47-8E24-91E45A7F7D4A}"/>
              </a:ext>
            </a:extLst>
          </p:cNvPr>
          <p:cNvSpPr txBox="1">
            <a:spLocks/>
          </p:cNvSpPr>
          <p:nvPr/>
        </p:nvSpPr>
        <p:spPr bwMode="auto">
          <a:xfrm>
            <a:off x="94898" y="569288"/>
            <a:ext cx="8904639" cy="58840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GB" sz="1800" dirty="0" err="1">
                <a:latin typeface="Courier" pitchFamily="2" charset="0"/>
              </a:rPr>
              <a:t>Příklad</a:t>
            </a:r>
            <a:r>
              <a:rPr lang="en-GB" sz="1800" dirty="0">
                <a:latin typeface="Courier" pitchFamily="2" charset="0"/>
              </a:rPr>
              <a:t>:</a:t>
            </a:r>
          </a:p>
          <a:p>
            <a:pPr marL="342900" indent="-342900">
              <a:buNone/>
            </a:pP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char str[] = ”</a:t>
            </a:r>
            <a:r>
              <a:rPr lang="en-GB" sz="1800" b="0" dirty="0" err="1">
                <a:solidFill>
                  <a:schemeClr val="accent5"/>
                </a:solidFill>
                <a:latin typeface="Courier" pitchFamily="2" charset="0"/>
              </a:rPr>
              <a:t>ka</a:t>
            </a:r>
            <a:r>
              <a:rPr lang="en-GB" sz="1800" u="sng" dirty="0" err="1">
                <a:solidFill>
                  <a:schemeClr val="accent5"/>
                </a:solidFill>
                <a:latin typeface="Courier" pitchFamily="2" charset="0"/>
              </a:rPr>
              <a:t>p</a:t>
            </a:r>
            <a:r>
              <a:rPr lang="en-GB" sz="1800" b="0" u="sng" dirty="0" err="1">
                <a:solidFill>
                  <a:schemeClr val="accent5"/>
                </a:solidFill>
                <a:latin typeface="Courier" pitchFamily="2" charset="0"/>
              </a:rPr>
              <a:t>es</a:t>
            </a:r>
            <a:r>
              <a:rPr lang="en-GB" sz="1800" b="0" dirty="0" err="1">
                <a:solidFill>
                  <a:schemeClr val="accent5"/>
                </a:solidFill>
                <a:latin typeface="Courier" pitchFamily="2" charset="0"/>
              </a:rPr>
              <a:t>nik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”;</a:t>
            </a:r>
          </a:p>
          <a:p>
            <a:pPr marL="342900" indent="-342900">
              <a:buNone/>
            </a:pP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char </a:t>
            </a:r>
            <a:r>
              <a:rPr lang="en-GB" sz="1800" b="0" dirty="0" err="1">
                <a:solidFill>
                  <a:schemeClr val="accent5"/>
                </a:solidFill>
                <a:latin typeface="Courier" pitchFamily="2" charset="0"/>
              </a:rPr>
              <a:t>substr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[] = “</a:t>
            </a:r>
            <a:r>
              <a:rPr lang="en-GB" sz="1800" u="sng" dirty="0">
                <a:solidFill>
                  <a:schemeClr val="accent5"/>
                </a:solidFill>
                <a:latin typeface="Courier" pitchFamily="2" charset="0"/>
              </a:rPr>
              <a:t>p</a:t>
            </a:r>
            <a:r>
              <a:rPr lang="en-GB" sz="1800" b="0" u="sng" dirty="0">
                <a:solidFill>
                  <a:schemeClr val="accent5"/>
                </a:solidFill>
                <a:latin typeface="Courier" pitchFamily="2" charset="0"/>
              </a:rPr>
              <a:t>es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”;</a:t>
            </a:r>
          </a:p>
          <a:p>
            <a:pPr marL="342900" indent="-342900">
              <a:buNone/>
            </a:pPr>
            <a:endParaRPr lang="en-GB" sz="1800" b="0" dirty="0">
              <a:latin typeface="Courier" pitchFamily="2" charset="0"/>
            </a:endParaRPr>
          </a:p>
          <a:p>
            <a:pPr marL="342900" indent="-342900">
              <a:buNone/>
            </a:pPr>
            <a:r>
              <a:rPr lang="en-GB" sz="1800" b="0" dirty="0">
                <a:latin typeface="Courier" pitchFamily="2" charset="0"/>
              </a:rPr>
              <a:t>int </a:t>
            </a:r>
            <a:r>
              <a:rPr lang="en-GB" sz="1800" dirty="0" err="1">
                <a:latin typeface="Courier" pitchFamily="2" charset="0"/>
              </a:rPr>
              <a:t>find_substr</a:t>
            </a:r>
            <a:r>
              <a:rPr lang="en-GB" sz="1800" b="0" dirty="0">
                <a:latin typeface="Courier" pitchFamily="2" charset="0"/>
              </a:rPr>
              <a:t>(char *str, char *</a:t>
            </a:r>
            <a:r>
              <a:rPr lang="en-GB" sz="1800" b="0" dirty="0" err="1">
                <a:latin typeface="Courier" pitchFamily="2" charset="0"/>
              </a:rPr>
              <a:t>substr</a:t>
            </a:r>
            <a:r>
              <a:rPr lang="en-GB" sz="1800" b="0" dirty="0">
                <a:latin typeface="Courier" pitchFamily="2" charset="0"/>
              </a:rPr>
              <a:t>) 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=&gt; 2</a:t>
            </a:r>
          </a:p>
          <a:p>
            <a:pPr marL="342900" indent="-342900">
              <a:buNone/>
            </a:pPr>
            <a:endParaRPr lang="en-GB" sz="1800" b="0" dirty="0">
              <a:latin typeface="Courier" pitchFamily="2" charset="0"/>
            </a:endParaRPr>
          </a:p>
          <a:p>
            <a:pPr marL="342900" indent="-342900">
              <a:buNone/>
            </a:pP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char </a:t>
            </a:r>
            <a:r>
              <a:rPr lang="en-GB" sz="1800" b="0" dirty="0" err="1">
                <a:solidFill>
                  <a:schemeClr val="accent5"/>
                </a:solidFill>
                <a:latin typeface="Courier" pitchFamily="2" charset="0"/>
              </a:rPr>
              <a:t>substr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[] = “</a:t>
            </a:r>
            <a:r>
              <a:rPr lang="en-GB" sz="1800" u="sng" dirty="0" err="1">
                <a:solidFill>
                  <a:schemeClr val="accent5"/>
                </a:solidFill>
                <a:latin typeface="Courier" pitchFamily="2" charset="0"/>
              </a:rPr>
              <a:t>lak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”;</a:t>
            </a:r>
            <a:endParaRPr lang="en-GB" sz="1800" b="0" dirty="0">
              <a:latin typeface="Courier" pitchFamily="2" charset="0"/>
            </a:endParaRPr>
          </a:p>
          <a:p>
            <a:pPr marL="342900" indent="-342900">
              <a:buNone/>
            </a:pPr>
            <a:r>
              <a:rPr lang="en-GB" sz="1800" b="0" dirty="0">
                <a:solidFill>
                  <a:schemeClr val="tx1"/>
                </a:solidFill>
                <a:latin typeface="Courier" pitchFamily="2" charset="0"/>
              </a:rPr>
              <a:t>void </a:t>
            </a:r>
            <a:r>
              <a:rPr lang="en-GB" sz="1800" dirty="0" err="1">
                <a:solidFill>
                  <a:schemeClr val="tx1"/>
                </a:solidFill>
                <a:latin typeface="Courier" pitchFamily="2" charset="0"/>
              </a:rPr>
              <a:t>replace_same_length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</a:rPr>
              <a:t>(char *str, char *</a:t>
            </a:r>
            <a:r>
              <a:rPr lang="en-GB" sz="1800" b="0" dirty="0" err="1">
                <a:solidFill>
                  <a:schemeClr val="tx1"/>
                </a:solidFill>
                <a:latin typeface="Courier" pitchFamily="2" charset="0"/>
              </a:rPr>
              <a:t>substr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</a:rPr>
              <a:t>, char *</a:t>
            </a:r>
            <a:r>
              <a:rPr lang="en-GB" sz="1800" b="0" dirty="0" err="1">
                <a:solidFill>
                  <a:schemeClr val="tx1"/>
                </a:solidFill>
                <a:latin typeface="Courier" pitchFamily="2" charset="0"/>
              </a:rPr>
              <a:t>new_substr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</a:rPr>
              <a:t>) 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=&gt; *</a:t>
            </a:r>
            <a:r>
              <a:rPr lang="en-GB" sz="1800" b="0" dirty="0" err="1">
                <a:solidFill>
                  <a:schemeClr val="accent5"/>
                </a:solidFill>
                <a:latin typeface="Courier" pitchFamily="2" charset="0"/>
              </a:rPr>
              <a:t>new_substr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 = ”</a:t>
            </a:r>
            <a:r>
              <a:rPr lang="en-GB" sz="1800" b="0" dirty="0" err="1">
                <a:solidFill>
                  <a:schemeClr val="accent5"/>
                </a:solidFill>
                <a:latin typeface="Courier" pitchFamily="2" charset="0"/>
              </a:rPr>
              <a:t>ka</a:t>
            </a:r>
            <a:r>
              <a:rPr lang="en-GB" sz="1800" u="sng" dirty="0" err="1">
                <a:solidFill>
                  <a:schemeClr val="accent5"/>
                </a:solidFill>
                <a:latin typeface="Courier" pitchFamily="2" charset="0"/>
              </a:rPr>
              <a:t>lak</a:t>
            </a:r>
            <a:r>
              <a:rPr lang="en-GB" sz="1800" b="0" dirty="0" err="1">
                <a:solidFill>
                  <a:schemeClr val="accent5"/>
                </a:solidFill>
                <a:latin typeface="Courier" pitchFamily="2" charset="0"/>
              </a:rPr>
              <a:t>nik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”</a:t>
            </a:r>
          </a:p>
          <a:p>
            <a:pPr marL="342900" indent="-342900">
              <a:buNone/>
            </a:pPr>
            <a:endParaRPr lang="en-GB" sz="1800" b="0" dirty="0">
              <a:solidFill>
                <a:schemeClr val="accent5"/>
              </a:solidFill>
              <a:latin typeface="Courier" pitchFamily="2" charset="0"/>
            </a:endParaRPr>
          </a:p>
          <a:p>
            <a:pPr marL="342900" indent="-342900">
              <a:buNone/>
            </a:pP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char </a:t>
            </a:r>
            <a:r>
              <a:rPr lang="en-GB" sz="1800" b="0" dirty="0" err="1">
                <a:solidFill>
                  <a:schemeClr val="accent5"/>
                </a:solidFill>
                <a:latin typeface="Courier" pitchFamily="2" charset="0"/>
              </a:rPr>
              <a:t>substr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[] = “</a:t>
            </a:r>
            <a:r>
              <a:rPr lang="en-GB" sz="1800" u="sng" dirty="0" err="1">
                <a:solidFill>
                  <a:schemeClr val="accent5"/>
                </a:solidFill>
                <a:latin typeface="Courier" pitchFamily="2" charset="0"/>
              </a:rPr>
              <a:t>lako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”;</a:t>
            </a:r>
          </a:p>
          <a:p>
            <a:pPr marL="342900" indent="-342900">
              <a:buNone/>
            </a:pPr>
            <a:r>
              <a:rPr lang="en-GB" sz="1800" b="0" dirty="0">
                <a:solidFill>
                  <a:schemeClr val="tx1"/>
                </a:solidFill>
                <a:latin typeface="Courier" pitchFamily="2" charset="0"/>
              </a:rPr>
              <a:t>void </a:t>
            </a:r>
            <a:r>
              <a:rPr lang="en-GB" sz="1800" dirty="0">
                <a:solidFill>
                  <a:schemeClr val="tx1"/>
                </a:solidFill>
                <a:latin typeface="Courier" pitchFamily="2" charset="0"/>
              </a:rPr>
              <a:t>replace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</a:rPr>
              <a:t>(char *str, char *</a:t>
            </a:r>
            <a:r>
              <a:rPr lang="en-GB" sz="1800" b="0" dirty="0" err="1">
                <a:solidFill>
                  <a:schemeClr val="tx1"/>
                </a:solidFill>
                <a:latin typeface="Courier" pitchFamily="2" charset="0"/>
              </a:rPr>
              <a:t>substr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</a:rPr>
              <a:t>, char *</a:t>
            </a:r>
            <a:r>
              <a:rPr lang="en-GB" sz="1800" b="0" dirty="0" err="1">
                <a:solidFill>
                  <a:schemeClr val="tx1"/>
                </a:solidFill>
                <a:latin typeface="Courier" pitchFamily="2" charset="0"/>
              </a:rPr>
              <a:t>new_substr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</a:rPr>
              <a:t>) 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=&gt; *</a:t>
            </a:r>
            <a:r>
              <a:rPr lang="en-GB" sz="1800" b="0" dirty="0" err="1">
                <a:solidFill>
                  <a:schemeClr val="accent5"/>
                </a:solidFill>
                <a:latin typeface="Courier" pitchFamily="2" charset="0"/>
              </a:rPr>
              <a:t>new_substr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 = ”</a:t>
            </a:r>
            <a:r>
              <a:rPr lang="en-GB" sz="1800" b="0" dirty="0" err="1">
                <a:solidFill>
                  <a:schemeClr val="accent5"/>
                </a:solidFill>
                <a:latin typeface="Courier" pitchFamily="2" charset="0"/>
              </a:rPr>
              <a:t>ka</a:t>
            </a:r>
            <a:r>
              <a:rPr lang="en-GB" sz="1800" u="sng" dirty="0" err="1">
                <a:solidFill>
                  <a:schemeClr val="accent5"/>
                </a:solidFill>
                <a:latin typeface="Courier" pitchFamily="2" charset="0"/>
              </a:rPr>
              <a:t>lako</a:t>
            </a:r>
            <a:r>
              <a:rPr lang="en-GB" sz="1800" b="0" dirty="0" err="1">
                <a:solidFill>
                  <a:schemeClr val="accent5"/>
                </a:solidFill>
                <a:latin typeface="Courier" pitchFamily="2" charset="0"/>
              </a:rPr>
              <a:t>nik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”</a:t>
            </a:r>
          </a:p>
          <a:p>
            <a:pPr marL="342900" indent="-342900">
              <a:buNone/>
            </a:pPr>
            <a:endParaRPr lang="en-GB" sz="1800" b="0" dirty="0">
              <a:solidFill>
                <a:schemeClr val="accent5"/>
              </a:solidFill>
              <a:latin typeface="Courier" pitchFamily="2" charset="0"/>
            </a:endParaRPr>
          </a:p>
          <a:p>
            <a:pPr marL="342900" indent="-342900">
              <a:buNone/>
            </a:pP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char </a:t>
            </a:r>
            <a:r>
              <a:rPr lang="en-GB" sz="1800" b="0" dirty="0" err="1">
                <a:solidFill>
                  <a:schemeClr val="accent5"/>
                </a:solidFill>
                <a:latin typeface="Courier" pitchFamily="2" charset="0"/>
              </a:rPr>
              <a:t>substr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[] = “</a:t>
            </a:r>
            <a:r>
              <a:rPr lang="en-GB" sz="1800" u="sng" dirty="0">
                <a:solidFill>
                  <a:schemeClr val="accent5"/>
                </a:solidFill>
                <a:latin typeface="Courier" pitchFamily="2" charset="0"/>
              </a:rPr>
              <a:t>la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”;</a:t>
            </a:r>
          </a:p>
          <a:p>
            <a:pPr marL="342900" indent="-342900">
              <a:buNone/>
            </a:pPr>
            <a:r>
              <a:rPr lang="en-GB" sz="1800" b="0" dirty="0">
                <a:solidFill>
                  <a:schemeClr val="tx1"/>
                </a:solidFill>
                <a:latin typeface="Courier" pitchFamily="2" charset="0"/>
              </a:rPr>
              <a:t>void </a:t>
            </a:r>
            <a:r>
              <a:rPr lang="en-GB" sz="1800" dirty="0">
                <a:solidFill>
                  <a:schemeClr val="tx1"/>
                </a:solidFill>
                <a:latin typeface="Courier" pitchFamily="2" charset="0"/>
              </a:rPr>
              <a:t>replace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</a:rPr>
              <a:t>(char *str, char *</a:t>
            </a:r>
            <a:r>
              <a:rPr lang="en-GB" sz="1800" b="0" dirty="0" err="1">
                <a:solidFill>
                  <a:schemeClr val="tx1"/>
                </a:solidFill>
                <a:latin typeface="Courier" pitchFamily="2" charset="0"/>
              </a:rPr>
              <a:t>substr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</a:rPr>
              <a:t>, char *</a:t>
            </a:r>
            <a:r>
              <a:rPr lang="en-GB" sz="1800" b="0" dirty="0" err="1">
                <a:solidFill>
                  <a:schemeClr val="tx1"/>
                </a:solidFill>
                <a:latin typeface="Courier" pitchFamily="2" charset="0"/>
              </a:rPr>
              <a:t>new_substr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</a:rPr>
              <a:t>) 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=&gt; *</a:t>
            </a:r>
            <a:r>
              <a:rPr lang="en-GB" sz="1800" b="0" dirty="0" err="1">
                <a:solidFill>
                  <a:schemeClr val="accent5"/>
                </a:solidFill>
                <a:latin typeface="Courier" pitchFamily="2" charset="0"/>
              </a:rPr>
              <a:t>new_substr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 = ”</a:t>
            </a:r>
            <a:r>
              <a:rPr lang="en-GB" sz="1800" b="0" dirty="0" err="1">
                <a:solidFill>
                  <a:schemeClr val="accent5"/>
                </a:solidFill>
                <a:latin typeface="Courier" pitchFamily="2" charset="0"/>
              </a:rPr>
              <a:t>ka</a:t>
            </a:r>
            <a:r>
              <a:rPr lang="en-GB" sz="1800" u="sng" dirty="0" err="1">
                <a:solidFill>
                  <a:schemeClr val="accent5"/>
                </a:solidFill>
                <a:latin typeface="Courier" pitchFamily="2" charset="0"/>
              </a:rPr>
              <a:t>la</a:t>
            </a:r>
            <a:r>
              <a:rPr lang="en-GB" sz="1800" b="0" dirty="0" err="1">
                <a:solidFill>
                  <a:schemeClr val="accent5"/>
                </a:solidFill>
                <a:latin typeface="Courier" pitchFamily="2" charset="0"/>
              </a:rPr>
              <a:t>nik</a:t>
            </a:r>
            <a:r>
              <a:rPr lang="en-GB" sz="1800" b="0" dirty="0">
                <a:solidFill>
                  <a:schemeClr val="accent5"/>
                </a:solidFill>
                <a:latin typeface="Courier" pitchFamily="2" charset="0"/>
              </a:rPr>
              <a:t>”</a:t>
            </a:r>
            <a:endParaRPr lang="cs-CZ" sz="1800" b="0" dirty="0">
              <a:solidFill>
                <a:schemeClr val="accent5"/>
              </a:solidFill>
              <a:latin typeface="Courier" pitchFamily="2" charset="0"/>
            </a:endParaRPr>
          </a:p>
          <a:p>
            <a:pPr marL="342900" indent="-342900">
              <a:buNone/>
            </a:pPr>
            <a:endParaRPr lang="cs-CZ" sz="1800" b="0" dirty="0">
              <a:solidFill>
                <a:schemeClr val="accent5"/>
              </a:solidFill>
              <a:latin typeface="Courier" pitchFamily="2" charset="0"/>
            </a:endParaRPr>
          </a:p>
          <a:p>
            <a:pPr marL="342900" indent="-342900">
              <a:buNone/>
            </a:pPr>
            <a:endParaRPr lang="cs-CZ" sz="1800" b="0" dirty="0">
              <a:solidFill>
                <a:schemeClr val="accent5"/>
              </a:solidFill>
              <a:latin typeface="Courier" pitchFamily="2" charset="0"/>
            </a:endParaRPr>
          </a:p>
          <a:p>
            <a:pPr marL="342900" indent="-342900">
              <a:buNone/>
            </a:pPr>
            <a:endParaRPr lang="cs-CZ" sz="1800" b="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23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88" y="105812"/>
            <a:ext cx="7699375" cy="453296"/>
          </a:xfrm>
        </p:spPr>
        <p:txBody>
          <a:bodyPr/>
          <a:lstStyle/>
          <a:p>
            <a:r>
              <a:rPr lang="cs-CZ" dirty="0"/>
              <a:t>Příklad č. 3 – bonusový viz wiki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dirty="0"/>
              <a:t>IZP </a:t>
            </a:r>
            <a:r>
              <a:rPr lang="en-US" altLang="cs-CZ" dirty="0" err="1"/>
              <a:t>cvičení</a:t>
            </a:r>
            <a:r>
              <a:rPr lang="en-US" altLang="cs-CZ" dirty="0"/>
              <a:t>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75256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3201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1A3A-971F-7B4C-9A2C-8F12967B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Organizační okénko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53041-91D1-9A4B-AFF4-AED29BBAB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CZ" dirty="0"/>
              <a:t>rojekt č. 2</a:t>
            </a:r>
          </a:p>
          <a:p>
            <a:pPr lvl="1"/>
            <a:r>
              <a:rPr lang="en-GB" dirty="0"/>
              <a:t>O</a:t>
            </a:r>
            <a:r>
              <a:rPr lang="en-CZ" dirty="0"/>
              <a:t>devzdání příští týden!</a:t>
            </a:r>
          </a:p>
          <a:p>
            <a:pPr lvl="1"/>
            <a:r>
              <a:rPr lang="en-GB" dirty="0"/>
              <a:t>V</a:t>
            </a:r>
            <a:r>
              <a:rPr lang="en-CZ" dirty="0"/>
              <a:t>šichni by už měli mít tým</a:t>
            </a:r>
          </a:p>
          <a:p>
            <a:r>
              <a:rPr lang="en-CZ" dirty="0"/>
              <a:t>Zábavný experiment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E25AA-EF98-4940-8406-FA4D4DC28C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AF8FA-44B6-B145-8E4A-EF0D21C7B7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9339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3A8CF-1A84-3542-B61A-B333AA49D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Náplň cvičení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EA81-8163-BD4B-B028-A2646E9BF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ovládat</a:t>
            </a:r>
            <a:r>
              <a:rPr lang="en-GB" dirty="0"/>
              <a:t> </a:t>
            </a:r>
            <a:r>
              <a:rPr lang="en-GB" dirty="0" err="1"/>
              <a:t>dynamickou</a:t>
            </a:r>
            <a:r>
              <a:rPr lang="en-GB" dirty="0"/>
              <a:t> </a:t>
            </a:r>
            <a:r>
              <a:rPr lang="en-GB" dirty="0" err="1"/>
              <a:t>alokaci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hromadě</a:t>
            </a:r>
            <a:r>
              <a:rPr lang="en-GB" dirty="0"/>
              <a:t> (malloc, free, </a:t>
            </a:r>
            <a:r>
              <a:rPr lang="en-GB" dirty="0" err="1"/>
              <a:t>realloc</a:t>
            </a:r>
            <a:r>
              <a:rPr lang="en-GB" dirty="0"/>
              <a:t>)</a:t>
            </a:r>
          </a:p>
          <a:p>
            <a:r>
              <a:rPr lang="en-GB" dirty="0" err="1"/>
              <a:t>ovládat</a:t>
            </a:r>
            <a:r>
              <a:rPr lang="en-GB" dirty="0"/>
              <a:t> </a:t>
            </a:r>
            <a:r>
              <a:rPr lang="en-GB" dirty="0" err="1"/>
              <a:t>ladění</a:t>
            </a:r>
            <a:r>
              <a:rPr lang="en-GB" dirty="0"/>
              <a:t> </a:t>
            </a:r>
            <a:r>
              <a:rPr lang="en-GB" dirty="0" err="1"/>
              <a:t>pomocí</a:t>
            </a:r>
            <a:r>
              <a:rPr lang="en-GB" dirty="0"/>
              <a:t> </a:t>
            </a:r>
            <a:r>
              <a:rPr lang="en-GB" dirty="0" err="1"/>
              <a:t>debuggeru</a:t>
            </a:r>
            <a:r>
              <a:rPr lang="en-GB" dirty="0"/>
              <a:t> (</a:t>
            </a:r>
            <a:r>
              <a:rPr lang="en-GB" dirty="0" err="1"/>
              <a:t>gdb</a:t>
            </a:r>
            <a:r>
              <a:rPr lang="en-GB" dirty="0"/>
              <a:t>, </a:t>
            </a:r>
            <a:r>
              <a:rPr lang="en-GB" dirty="0" err="1"/>
              <a:t>valgrind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CED125-3810-A84E-8CEA-DF63F37A14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1EA621-9B47-984D-BFD1-2248E07137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5613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Ladění pomocí </a:t>
            </a:r>
            <a:r>
              <a:rPr lang="cs-CZ" dirty="0" err="1"/>
              <a:t>gdb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6" y="765175"/>
            <a:ext cx="8640763" cy="561615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1. </a:t>
            </a:r>
            <a:r>
              <a:rPr lang="en-GB" dirty="0" err="1"/>
              <a:t>Přeložte</a:t>
            </a:r>
            <a:r>
              <a:rPr lang="en-GB" dirty="0"/>
              <a:t> program </a:t>
            </a:r>
            <a:r>
              <a:rPr lang="en-GB" dirty="0" err="1"/>
              <a:t>pomocí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2. </a:t>
            </a:r>
            <a:r>
              <a:rPr lang="en-GB" dirty="0" err="1"/>
              <a:t>Spusťte</a:t>
            </a:r>
            <a:r>
              <a:rPr lang="en-GB" dirty="0"/>
              <a:t> </a:t>
            </a:r>
            <a:r>
              <a:rPr lang="en-GB" dirty="0" err="1"/>
              <a:t>gdb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3. </a:t>
            </a:r>
            <a:r>
              <a:rPr lang="en-GB" dirty="0" err="1"/>
              <a:t>Nastavte</a:t>
            </a:r>
            <a:r>
              <a:rPr lang="en-GB" dirty="0"/>
              <a:t> breakpoint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funkci</a:t>
            </a:r>
            <a:r>
              <a:rPr lang="en-GB" dirty="0"/>
              <a:t> main: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/>
              <a:t>4. </a:t>
            </a:r>
            <a:r>
              <a:rPr lang="en-GB" dirty="0" err="1"/>
              <a:t>Spusťte</a:t>
            </a:r>
            <a:r>
              <a:rPr lang="en-GB" dirty="0"/>
              <a:t> program s </a:t>
            </a:r>
            <a:r>
              <a:rPr lang="en-GB" dirty="0" err="1"/>
              <a:t>argumenty</a:t>
            </a:r>
            <a:r>
              <a:rPr lang="en-GB" dirty="0"/>
              <a:t>: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4</a:t>
            </a:fld>
            <a:endParaRPr lang="en-US" altLang="cs-CZ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0D5B829A-81BF-AC45-8904-5831BB3BBF88}"/>
              </a:ext>
            </a:extLst>
          </p:cNvPr>
          <p:cNvSpPr txBox="1">
            <a:spLocks/>
          </p:cNvSpPr>
          <p:nvPr/>
        </p:nvSpPr>
        <p:spPr bwMode="auto">
          <a:xfrm>
            <a:off x="299464" y="1304826"/>
            <a:ext cx="8429684" cy="72072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GB" sz="2800" b="0" dirty="0" err="1">
                <a:latin typeface="Courier" pitchFamily="2" charset="0"/>
              </a:rPr>
              <a:t>gcc</a:t>
            </a:r>
            <a:r>
              <a:rPr lang="en-GB" sz="2800" b="0" dirty="0">
                <a:latin typeface="Courier" pitchFamily="2" charset="0"/>
              </a:rPr>
              <a:t> -std=c99 -g </a:t>
            </a:r>
            <a:r>
              <a:rPr lang="en-GB" sz="2800" b="0" dirty="0" err="1">
                <a:latin typeface="Courier" pitchFamily="2" charset="0"/>
              </a:rPr>
              <a:t>buggy.c</a:t>
            </a:r>
            <a:r>
              <a:rPr lang="en-GB" sz="2800" b="0" dirty="0">
                <a:latin typeface="Courier" pitchFamily="2" charset="0"/>
              </a:rPr>
              <a:t> -o buggy</a:t>
            </a:r>
            <a:endParaRPr lang="cs-CZ" sz="2800" b="0" dirty="0">
              <a:solidFill>
                <a:schemeClr val="tx1"/>
              </a:solidFill>
              <a:latin typeface="Courier" pitchFamily="2" charset="0"/>
              <a:cs typeface="Courier New" pitchFamily="49" charset="0"/>
            </a:endParaRP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E4FA387B-7B45-9842-AE79-F4BC7AAEDA40}"/>
              </a:ext>
            </a:extLst>
          </p:cNvPr>
          <p:cNvSpPr txBox="1">
            <a:spLocks/>
          </p:cNvSpPr>
          <p:nvPr/>
        </p:nvSpPr>
        <p:spPr bwMode="auto">
          <a:xfrm>
            <a:off x="179381" y="4184557"/>
            <a:ext cx="8429684" cy="72072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GB" sz="2800" b="0" dirty="0">
                <a:latin typeface="Courier" pitchFamily="2" charset="0"/>
              </a:rPr>
              <a:t>(</a:t>
            </a:r>
            <a:r>
              <a:rPr lang="en-GB" sz="2800" b="0" dirty="0" err="1">
                <a:latin typeface="Courier" pitchFamily="2" charset="0"/>
              </a:rPr>
              <a:t>gdb</a:t>
            </a:r>
            <a:r>
              <a:rPr lang="en-GB" sz="2800" b="0" dirty="0">
                <a:latin typeface="Courier" pitchFamily="2" charset="0"/>
              </a:rPr>
              <a:t>) break main</a:t>
            </a:r>
            <a:endParaRPr lang="cs-CZ" sz="2800" b="0" dirty="0">
              <a:solidFill>
                <a:schemeClr val="tx1"/>
              </a:solidFill>
              <a:latin typeface="Courier" pitchFamily="2" charset="0"/>
              <a:cs typeface="Courier New" pitchFamily="49" charset="0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EDAB467E-2C97-8347-8989-C255524F0395}"/>
              </a:ext>
            </a:extLst>
          </p:cNvPr>
          <p:cNvSpPr txBox="1">
            <a:spLocks/>
          </p:cNvSpPr>
          <p:nvPr/>
        </p:nvSpPr>
        <p:spPr bwMode="auto">
          <a:xfrm>
            <a:off x="206818" y="5584286"/>
            <a:ext cx="8429684" cy="72072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GB" sz="2800" b="0" dirty="0">
                <a:latin typeface="Courier" pitchFamily="2" charset="0"/>
              </a:rPr>
              <a:t>(</a:t>
            </a:r>
            <a:r>
              <a:rPr lang="en-GB" sz="2800" b="0" dirty="0" err="1">
                <a:latin typeface="Courier" pitchFamily="2" charset="0"/>
              </a:rPr>
              <a:t>gdb</a:t>
            </a:r>
            <a:r>
              <a:rPr lang="en-GB" sz="2800" b="0" dirty="0">
                <a:latin typeface="Courier" pitchFamily="2" charset="0"/>
              </a:rPr>
              <a:t>) run arg1 arg2 arg3</a:t>
            </a:r>
            <a:endParaRPr lang="cs-CZ" sz="2800" b="0" dirty="0">
              <a:solidFill>
                <a:schemeClr val="tx1"/>
              </a:solidFill>
              <a:latin typeface="Courier" pitchFamily="2" charset="0"/>
              <a:cs typeface="Courier New" pitchFamily="49" charset="0"/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FE4DF813-1BDD-5D4B-BDA9-C040025EEC34}"/>
              </a:ext>
            </a:extLst>
          </p:cNvPr>
          <p:cNvSpPr txBox="1">
            <a:spLocks/>
          </p:cNvSpPr>
          <p:nvPr/>
        </p:nvSpPr>
        <p:spPr bwMode="auto">
          <a:xfrm>
            <a:off x="206818" y="2708274"/>
            <a:ext cx="8429684" cy="72072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GB" sz="2800" b="0" dirty="0">
                <a:latin typeface="Courier" pitchFamily="2" charset="0"/>
              </a:rPr>
              <a:t>(</a:t>
            </a:r>
            <a:r>
              <a:rPr lang="en-GB" sz="2800" b="0" dirty="0" err="1">
                <a:latin typeface="Courier" pitchFamily="2" charset="0"/>
              </a:rPr>
              <a:t>gdb</a:t>
            </a:r>
            <a:r>
              <a:rPr lang="en-GB" sz="2800" b="0" dirty="0">
                <a:latin typeface="Courier" pitchFamily="2" charset="0"/>
              </a:rPr>
              <a:t>) </a:t>
            </a:r>
            <a:r>
              <a:rPr lang="en-GB" sz="2800" b="0" dirty="0" err="1">
                <a:latin typeface="Courier" pitchFamily="2" charset="0"/>
              </a:rPr>
              <a:t>gdb</a:t>
            </a:r>
            <a:r>
              <a:rPr lang="en-GB" sz="2800" b="0" dirty="0">
                <a:latin typeface="Courier" pitchFamily="2" charset="0"/>
              </a:rPr>
              <a:t> buggy</a:t>
            </a:r>
            <a:endParaRPr lang="cs-CZ" sz="2800" b="0" dirty="0">
              <a:solidFill>
                <a:schemeClr val="tx1"/>
              </a:solidFill>
              <a:latin typeface="Courier" pitchFamily="2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97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Ladění pomocí </a:t>
            </a:r>
            <a:r>
              <a:rPr lang="cs-CZ" dirty="0" err="1"/>
              <a:t>gdb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62" y="765175"/>
            <a:ext cx="8820157" cy="5759462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Pomocí</a:t>
            </a:r>
            <a:r>
              <a:rPr lang="en-GB" dirty="0"/>
              <a:t> </a:t>
            </a:r>
            <a:r>
              <a:rPr lang="en-GB" dirty="0" err="1"/>
              <a:t>příkazů</a:t>
            </a:r>
            <a:r>
              <a:rPr lang="en-GB" dirty="0"/>
              <a:t> next, step, finish, </a:t>
            </a:r>
            <a:r>
              <a:rPr lang="en-GB" dirty="0" err="1"/>
              <a:t>cont</a:t>
            </a:r>
            <a:r>
              <a:rPr lang="en-GB" dirty="0"/>
              <a:t> </a:t>
            </a:r>
            <a:r>
              <a:rPr lang="en-GB" dirty="0" err="1"/>
              <a:t>procházejte</a:t>
            </a:r>
            <a:r>
              <a:rPr lang="en-GB" dirty="0"/>
              <a:t> </a:t>
            </a:r>
            <a:r>
              <a:rPr lang="en-GB" dirty="0" err="1"/>
              <a:t>průběhem</a:t>
            </a:r>
            <a:r>
              <a:rPr lang="en-GB" dirty="0"/>
              <a:t> </a:t>
            </a:r>
            <a:r>
              <a:rPr lang="en-GB" dirty="0" err="1"/>
              <a:t>programu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Tisk</a:t>
            </a:r>
            <a:r>
              <a:rPr lang="en-GB" dirty="0"/>
              <a:t>/</a:t>
            </a:r>
            <a:r>
              <a:rPr lang="en-GB" dirty="0" err="1"/>
              <a:t>Zobrazení</a:t>
            </a:r>
            <a:r>
              <a:rPr lang="en-GB" dirty="0"/>
              <a:t> </a:t>
            </a:r>
            <a:r>
              <a:rPr lang="en-GB" dirty="0" err="1"/>
              <a:t>hodnoty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Ukončení</a:t>
            </a:r>
            <a:r>
              <a:rPr lang="en-GB" dirty="0"/>
              <a:t> </a:t>
            </a:r>
            <a:r>
              <a:rPr lang="en-GB" dirty="0" err="1"/>
              <a:t>gdb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5</a:t>
            </a:fld>
            <a:endParaRPr lang="en-US" altLang="cs-CZ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0D5B829A-81BF-AC45-8904-5831BB3BBF88}"/>
              </a:ext>
            </a:extLst>
          </p:cNvPr>
          <p:cNvSpPr txBox="1">
            <a:spLocks/>
          </p:cNvSpPr>
          <p:nvPr/>
        </p:nvSpPr>
        <p:spPr bwMode="auto">
          <a:xfrm>
            <a:off x="251619" y="1700808"/>
            <a:ext cx="8496846" cy="23042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GB" sz="2000" b="0" dirty="0"/>
              <a:t>(</a:t>
            </a:r>
            <a:r>
              <a:rPr lang="en-GB" sz="2000" b="0" dirty="0" err="1"/>
              <a:t>gdb</a:t>
            </a:r>
            <a:r>
              <a:rPr lang="en-GB" sz="2000" b="0" dirty="0"/>
              <a:t>) next 	- (</a:t>
            </a:r>
            <a:r>
              <a:rPr lang="en-GB" sz="2000" b="0" dirty="0" err="1"/>
              <a:t>nebo</a:t>
            </a:r>
            <a:r>
              <a:rPr lang="en-GB" sz="2000" b="0" dirty="0"/>
              <a:t> </a:t>
            </a:r>
            <a:r>
              <a:rPr lang="en-GB" sz="2000" b="0" dirty="0" err="1"/>
              <a:t>jen</a:t>
            </a:r>
            <a:r>
              <a:rPr lang="en-GB" sz="2000" b="0" dirty="0"/>
              <a:t> n) </a:t>
            </a:r>
            <a:r>
              <a:rPr lang="en-GB" sz="2000" b="0" dirty="0" err="1"/>
              <a:t>proveď</a:t>
            </a:r>
            <a:r>
              <a:rPr lang="en-GB" sz="2000" b="0" dirty="0"/>
              <a:t> </a:t>
            </a:r>
            <a:r>
              <a:rPr lang="en-GB" sz="2000" b="0" dirty="0" err="1"/>
              <a:t>další</a:t>
            </a:r>
            <a:r>
              <a:rPr lang="en-GB" sz="2000" b="0" dirty="0"/>
              <a:t> </a:t>
            </a:r>
            <a:r>
              <a:rPr lang="en-GB" sz="2000" b="0" dirty="0" err="1"/>
              <a:t>řádek</a:t>
            </a:r>
            <a:r>
              <a:rPr lang="en-GB" sz="2000" b="0" dirty="0"/>
              <a:t> </a:t>
            </a:r>
            <a:r>
              <a:rPr lang="en-GB" sz="2000" b="0" dirty="0" err="1"/>
              <a:t>programu</a:t>
            </a:r>
            <a:r>
              <a:rPr lang="en-GB" sz="2000" b="0" dirty="0"/>
              <a:t> </a:t>
            </a:r>
          </a:p>
          <a:p>
            <a:pPr marL="342900" indent="-342900">
              <a:buNone/>
            </a:pPr>
            <a:r>
              <a:rPr lang="en-GB" sz="2000" b="0" dirty="0"/>
              <a:t>(</a:t>
            </a:r>
            <a:r>
              <a:rPr lang="en-GB" sz="2000" b="0" dirty="0" err="1"/>
              <a:t>gdb</a:t>
            </a:r>
            <a:r>
              <a:rPr lang="en-GB" sz="2000" b="0" dirty="0"/>
              <a:t>) step 	- (</a:t>
            </a:r>
            <a:r>
              <a:rPr lang="en-GB" sz="2000" b="0" dirty="0" err="1"/>
              <a:t>nebo</a:t>
            </a:r>
            <a:r>
              <a:rPr lang="en-GB" sz="2000" b="0" dirty="0"/>
              <a:t> </a:t>
            </a:r>
            <a:r>
              <a:rPr lang="en-GB" sz="2000" b="0" dirty="0" err="1"/>
              <a:t>jen</a:t>
            </a:r>
            <a:r>
              <a:rPr lang="en-GB" sz="2000" b="0" dirty="0"/>
              <a:t> s) </a:t>
            </a:r>
            <a:r>
              <a:rPr lang="en-GB" sz="2000" b="0" dirty="0" err="1"/>
              <a:t>proveď</a:t>
            </a:r>
            <a:r>
              <a:rPr lang="en-GB" sz="2000" b="0" dirty="0"/>
              <a:t> </a:t>
            </a:r>
            <a:r>
              <a:rPr lang="en-GB" sz="2000" b="0" dirty="0" err="1"/>
              <a:t>další</a:t>
            </a:r>
            <a:r>
              <a:rPr lang="en-GB" sz="2000" b="0" dirty="0"/>
              <a:t> </a:t>
            </a:r>
            <a:r>
              <a:rPr lang="en-GB" sz="2000" b="0" dirty="0" err="1"/>
              <a:t>krok</a:t>
            </a:r>
            <a:r>
              <a:rPr lang="en-GB" sz="2000" b="0" dirty="0"/>
              <a:t> (do) </a:t>
            </a:r>
            <a:r>
              <a:rPr lang="en-GB" sz="2000" b="0" dirty="0" err="1"/>
              <a:t>podprogramu</a:t>
            </a:r>
            <a:r>
              <a:rPr lang="en-GB" sz="2000" b="0" dirty="0"/>
              <a:t> </a:t>
            </a:r>
          </a:p>
          <a:p>
            <a:pPr marL="342900" indent="-342900">
              <a:buNone/>
            </a:pPr>
            <a:r>
              <a:rPr lang="en-GB" sz="2000" b="0" dirty="0"/>
              <a:t>(</a:t>
            </a:r>
            <a:r>
              <a:rPr lang="en-GB" sz="2000" b="0" dirty="0" err="1"/>
              <a:t>gdb</a:t>
            </a:r>
            <a:r>
              <a:rPr lang="en-GB" sz="2000" b="0" dirty="0"/>
              <a:t>) finish 	- (</a:t>
            </a:r>
            <a:r>
              <a:rPr lang="en-GB" sz="2000" b="0" dirty="0" err="1"/>
              <a:t>nebo</a:t>
            </a:r>
            <a:r>
              <a:rPr lang="en-GB" sz="2000" b="0" dirty="0"/>
              <a:t> je fin) </a:t>
            </a:r>
            <a:r>
              <a:rPr lang="en-GB" sz="2000" b="0" dirty="0" err="1"/>
              <a:t>spusť</a:t>
            </a:r>
            <a:r>
              <a:rPr lang="en-GB" sz="2000" b="0" dirty="0"/>
              <a:t> </a:t>
            </a:r>
            <a:r>
              <a:rPr lang="en-GB" sz="2000" b="0" dirty="0" err="1"/>
              <a:t>funkci</a:t>
            </a:r>
            <a:r>
              <a:rPr lang="en-GB" sz="2000" b="0" dirty="0"/>
              <a:t> do </a:t>
            </a:r>
            <a:r>
              <a:rPr lang="en-GB" sz="2000" b="0" dirty="0" err="1"/>
              <a:t>jejího</a:t>
            </a:r>
            <a:r>
              <a:rPr lang="en-GB" sz="2000" b="0" dirty="0"/>
              <a:t> </a:t>
            </a:r>
            <a:r>
              <a:rPr lang="en-GB" sz="2000" b="0" dirty="0" err="1"/>
              <a:t>konce</a:t>
            </a:r>
            <a:endParaRPr lang="en-GB" sz="2000" b="0" dirty="0"/>
          </a:p>
          <a:p>
            <a:pPr marL="342900" indent="-342900">
              <a:buNone/>
            </a:pPr>
            <a:r>
              <a:rPr lang="en-GB" sz="2000" b="0" dirty="0"/>
              <a:t>(</a:t>
            </a:r>
            <a:r>
              <a:rPr lang="en-GB" sz="2000" b="0" dirty="0" err="1"/>
              <a:t>gdb</a:t>
            </a:r>
            <a:r>
              <a:rPr lang="en-GB" sz="2000" b="0" dirty="0"/>
              <a:t>) </a:t>
            </a:r>
            <a:r>
              <a:rPr lang="en-GB" sz="2000" b="0" dirty="0" err="1"/>
              <a:t>cont</a:t>
            </a:r>
            <a:r>
              <a:rPr lang="en-GB" sz="2000" b="0" dirty="0"/>
              <a:t> 	- </a:t>
            </a:r>
            <a:r>
              <a:rPr lang="en-GB" sz="2000" b="0" dirty="0" err="1"/>
              <a:t>pokračuj</a:t>
            </a:r>
            <a:r>
              <a:rPr lang="en-GB" sz="2000" b="0" dirty="0"/>
              <a:t> </a:t>
            </a:r>
            <a:r>
              <a:rPr lang="en-GB" sz="2000" b="0" dirty="0" err="1"/>
              <a:t>ve</a:t>
            </a:r>
            <a:r>
              <a:rPr lang="en-GB" sz="2000" b="0" dirty="0"/>
              <a:t> </a:t>
            </a:r>
            <a:r>
              <a:rPr lang="en-GB" sz="2000" b="0" dirty="0" err="1"/>
              <a:t>spuštění</a:t>
            </a:r>
            <a:r>
              <a:rPr lang="en-GB" sz="2000" b="0" dirty="0"/>
              <a:t> </a:t>
            </a:r>
            <a:r>
              <a:rPr lang="en-GB" sz="2000" b="0" dirty="0" err="1"/>
              <a:t>programu</a:t>
            </a:r>
            <a:r>
              <a:rPr lang="en-GB" sz="2000" b="0" dirty="0"/>
              <a:t> </a:t>
            </a:r>
          </a:p>
          <a:p>
            <a:pPr marL="342900" indent="-342900">
              <a:buNone/>
            </a:pPr>
            <a:r>
              <a:rPr lang="en-GB" sz="2000" b="0" dirty="0"/>
              <a:t>(</a:t>
            </a:r>
            <a:r>
              <a:rPr lang="en-GB" sz="2000" b="0" dirty="0" err="1"/>
              <a:t>gdb</a:t>
            </a:r>
            <a:r>
              <a:rPr lang="en-GB" sz="2000" b="0" dirty="0"/>
              <a:t>) list 	- (</a:t>
            </a:r>
            <a:r>
              <a:rPr lang="en-GB" sz="2000" b="0" dirty="0" err="1"/>
              <a:t>nebo</a:t>
            </a:r>
            <a:r>
              <a:rPr lang="en-GB" sz="2000" b="0" dirty="0"/>
              <a:t> </a:t>
            </a:r>
            <a:r>
              <a:rPr lang="en-GB" sz="2000" b="0" dirty="0" err="1"/>
              <a:t>jen</a:t>
            </a:r>
            <a:r>
              <a:rPr lang="en-GB" sz="2000" b="0" dirty="0"/>
              <a:t> l) </a:t>
            </a:r>
            <a:r>
              <a:rPr lang="en-GB" sz="2000" b="0" dirty="0" err="1"/>
              <a:t>zobraz</a:t>
            </a:r>
            <a:r>
              <a:rPr lang="en-GB" sz="2000" b="0" dirty="0"/>
              <a:t> 10 </a:t>
            </a:r>
            <a:r>
              <a:rPr lang="en-GB" sz="2000" b="0" dirty="0" err="1"/>
              <a:t>dalších</a:t>
            </a:r>
            <a:r>
              <a:rPr lang="en-GB" sz="2000" b="0" dirty="0"/>
              <a:t> </a:t>
            </a:r>
            <a:r>
              <a:rPr lang="en-GB" sz="2000" b="0" dirty="0" err="1"/>
              <a:t>řádků</a:t>
            </a:r>
            <a:r>
              <a:rPr lang="en-GB" sz="2000" b="0" dirty="0"/>
              <a:t> </a:t>
            </a:r>
            <a:r>
              <a:rPr lang="en-GB" sz="2000" b="0" dirty="0" err="1"/>
              <a:t>kódu</a:t>
            </a:r>
            <a:r>
              <a:rPr lang="en-GB" sz="2000" b="0" dirty="0"/>
              <a:t> </a:t>
            </a:r>
            <a:r>
              <a:rPr lang="en-GB" sz="2000" b="0" dirty="0" err="1"/>
              <a:t>blízko</a:t>
            </a:r>
            <a:r>
              <a:rPr lang="en-GB" sz="2000" b="0" dirty="0"/>
              <a:t> </a:t>
            </a:r>
            <a:r>
              <a:rPr lang="en-GB" sz="2000" b="0" dirty="0" err="1"/>
              <a:t>aktuálnímu</a:t>
            </a:r>
            <a:r>
              <a:rPr lang="en-GB" sz="2000" b="0" dirty="0"/>
              <a:t>.</a:t>
            </a:r>
            <a:endParaRPr lang="cs-CZ" sz="2000" b="0" dirty="0">
              <a:solidFill>
                <a:schemeClr val="tx1"/>
              </a:solidFill>
              <a:latin typeface="Courier" pitchFamily="2" charset="0"/>
              <a:cs typeface="Courier New" pitchFamily="49" charset="0"/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53209E1F-A07C-C14A-95F1-7C79EB018672}"/>
              </a:ext>
            </a:extLst>
          </p:cNvPr>
          <p:cNvSpPr txBox="1">
            <a:spLocks/>
          </p:cNvSpPr>
          <p:nvPr/>
        </p:nvSpPr>
        <p:spPr bwMode="auto">
          <a:xfrm>
            <a:off x="236914" y="5635884"/>
            <a:ext cx="8496846" cy="4956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GB" sz="20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(</a:t>
            </a:r>
            <a:r>
              <a:rPr lang="en-GB" sz="2000" b="0" dirty="0" err="1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gdb</a:t>
            </a:r>
            <a:r>
              <a:rPr lang="en-GB" sz="20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) quit</a:t>
            </a:r>
            <a:endParaRPr lang="cs-CZ" sz="2000" b="0" dirty="0">
              <a:solidFill>
                <a:schemeClr val="tx1"/>
              </a:solidFill>
              <a:latin typeface="Courier" pitchFamily="2" charset="0"/>
              <a:cs typeface="Courier New" pitchFamily="49" charset="0"/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BBB5DB74-1F09-BE4B-97E0-2AA02B2CFC4E}"/>
              </a:ext>
            </a:extLst>
          </p:cNvPr>
          <p:cNvSpPr txBox="1">
            <a:spLocks/>
          </p:cNvSpPr>
          <p:nvPr/>
        </p:nvSpPr>
        <p:spPr bwMode="auto">
          <a:xfrm>
            <a:off x="236914" y="4482352"/>
            <a:ext cx="8424608" cy="4078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GB" sz="2000" b="0" dirty="0">
                <a:latin typeface="Courier" pitchFamily="2" charset="0"/>
              </a:rPr>
              <a:t>print/display EXPR</a:t>
            </a:r>
            <a:endParaRPr lang="cs-CZ" sz="2000" b="0" dirty="0">
              <a:solidFill>
                <a:schemeClr val="tx1"/>
              </a:solidFill>
              <a:latin typeface="Courier" pitchFamily="2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3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Valgrind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Spuštění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Pro detailní popis chyb: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6</a:t>
            </a:fld>
            <a:endParaRPr lang="en-US" alt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CBD630-2992-FE40-A2E8-456FA65B8E34}"/>
              </a:ext>
            </a:extLst>
          </p:cNvPr>
          <p:cNvSpPr txBox="1">
            <a:spLocks/>
          </p:cNvSpPr>
          <p:nvPr/>
        </p:nvSpPr>
        <p:spPr bwMode="auto">
          <a:xfrm>
            <a:off x="325756" y="1412776"/>
            <a:ext cx="8424608" cy="53082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GB" b="0" dirty="0" err="1">
                <a:latin typeface="Courier" pitchFamily="2" charset="0"/>
              </a:rPr>
              <a:t>valgrind</a:t>
            </a:r>
            <a:r>
              <a:rPr lang="en-GB" b="0" dirty="0">
                <a:latin typeface="Courier" pitchFamily="2" charset="0"/>
              </a:rPr>
              <a:t> ./2_replace</a:t>
            </a:r>
            <a:endParaRPr lang="cs-CZ" sz="2000" b="0" dirty="0">
              <a:solidFill>
                <a:schemeClr val="tx1"/>
              </a:solidFill>
              <a:latin typeface="Courier" pitchFamily="2" charset="0"/>
              <a:cs typeface="Courier New" pitchFamily="49" charset="0"/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8D3E1A2-5034-D344-9DF0-6BBE2B6B06FF}"/>
              </a:ext>
            </a:extLst>
          </p:cNvPr>
          <p:cNvSpPr txBox="1">
            <a:spLocks/>
          </p:cNvSpPr>
          <p:nvPr/>
        </p:nvSpPr>
        <p:spPr bwMode="auto">
          <a:xfrm>
            <a:off x="325756" y="2780928"/>
            <a:ext cx="8424608" cy="53082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GB" b="0" dirty="0" err="1">
                <a:latin typeface="Courier" pitchFamily="2" charset="0"/>
              </a:rPr>
              <a:t>valgrind</a:t>
            </a:r>
            <a:r>
              <a:rPr lang="en-GB" b="0" dirty="0">
                <a:latin typeface="Courier" pitchFamily="2" charset="0"/>
              </a:rPr>
              <a:t> --leak-check=full ./2_replace</a:t>
            </a:r>
            <a:endParaRPr lang="cs-CZ" sz="2000" b="0" dirty="0">
              <a:solidFill>
                <a:schemeClr val="tx1"/>
              </a:solidFill>
              <a:latin typeface="Courier" pitchFamily="2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3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88" y="105812"/>
            <a:ext cx="7699375" cy="453296"/>
          </a:xfrm>
        </p:spPr>
        <p:txBody>
          <a:bodyPr/>
          <a:lstStyle/>
          <a:p>
            <a:r>
              <a:rPr lang="cs-CZ" dirty="0" err="1"/>
              <a:t>Valgrind</a:t>
            </a:r>
            <a:endParaRPr lang="cs-CZ" dirty="0"/>
          </a:p>
        </p:txBody>
      </p:sp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3B8D4618-B6C6-1E41-9AAE-84EC8A4BAC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39" y="1484784"/>
            <a:ext cx="8538358" cy="468049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7</a:t>
            </a:fld>
            <a:endParaRPr lang="en-US" altLang="cs-CZ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A76D80-9DA7-EE4C-9EDB-02B1B27CCB5D}"/>
              </a:ext>
            </a:extLst>
          </p:cNvPr>
          <p:cNvSpPr txBox="1"/>
          <p:nvPr/>
        </p:nvSpPr>
        <p:spPr>
          <a:xfrm>
            <a:off x="395536" y="813450"/>
            <a:ext cx="40198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CZ" sz="2600" b="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itchFamily="34" charset="0"/>
              </a:rPr>
              <a:t>Kolik bylo ztraceno bytů?</a:t>
            </a:r>
          </a:p>
        </p:txBody>
      </p:sp>
    </p:spTree>
    <p:extLst>
      <p:ext uri="{BB962C8B-B14F-4D97-AF65-F5344CB8AC3E}">
        <p14:creationId xmlns:p14="http://schemas.microsoft.com/office/powerpoint/2010/main" val="411082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88" y="105812"/>
            <a:ext cx="7699375" cy="453296"/>
          </a:xfrm>
        </p:spPr>
        <p:txBody>
          <a:bodyPr/>
          <a:lstStyle/>
          <a:p>
            <a:r>
              <a:rPr lang="cs-CZ" dirty="0" err="1"/>
              <a:t>Malloc</a:t>
            </a:r>
            <a:r>
              <a:rPr lang="cs-CZ" dirty="0"/>
              <a:t> a </a:t>
            </a:r>
            <a:r>
              <a:rPr lang="cs-CZ" dirty="0" err="1"/>
              <a:t>realloc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8</a:t>
            </a:fld>
            <a:endParaRPr lang="en-US" altLang="cs-CZ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A76D80-9DA7-EE4C-9EDB-02B1B27CCB5D}"/>
              </a:ext>
            </a:extLst>
          </p:cNvPr>
          <p:cNvSpPr txBox="1"/>
          <p:nvPr/>
        </p:nvSpPr>
        <p:spPr>
          <a:xfrm>
            <a:off x="395536" y="813450"/>
            <a:ext cx="67002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CZ" sz="2600" b="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itchFamily="34" charset="0"/>
              </a:rPr>
              <a:t>Jak alokujeme paměť  pro řetězec “Hello” ?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985729DA-608C-EE4A-9B05-0FCBEC87F013}"/>
              </a:ext>
            </a:extLst>
          </p:cNvPr>
          <p:cNvSpPr txBox="1">
            <a:spLocks/>
          </p:cNvSpPr>
          <p:nvPr/>
        </p:nvSpPr>
        <p:spPr bwMode="auto">
          <a:xfrm>
            <a:off x="107950" y="1394327"/>
            <a:ext cx="8820311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GB" sz="18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char *ret = (char *)malloc((</a:t>
            </a:r>
            <a:r>
              <a:rPr lang="en-GB" sz="1800" b="0" dirty="0" err="1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strlen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(“Hello”) + 1)*</a:t>
            </a:r>
            <a:r>
              <a:rPr lang="en-GB" sz="1800" b="0" dirty="0" err="1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sizeof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(char))</a:t>
            </a:r>
            <a:endParaRPr lang="cs-CZ" sz="1800" b="0" dirty="0">
              <a:solidFill>
                <a:schemeClr val="tx1"/>
              </a:solidFill>
              <a:latin typeface="Courier" pitchFamily="2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97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88" y="105812"/>
            <a:ext cx="7699375" cy="453296"/>
          </a:xfrm>
        </p:spPr>
        <p:txBody>
          <a:bodyPr/>
          <a:lstStyle/>
          <a:p>
            <a:r>
              <a:rPr lang="cs-CZ" dirty="0" err="1"/>
              <a:t>Malloc</a:t>
            </a:r>
            <a:r>
              <a:rPr lang="cs-CZ" dirty="0"/>
              <a:t> a </a:t>
            </a:r>
            <a:r>
              <a:rPr lang="cs-CZ" dirty="0" err="1"/>
              <a:t>realloc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2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9</a:t>
            </a:fld>
            <a:endParaRPr lang="en-US" altLang="cs-CZ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DC23EC-38C5-E244-82B1-28B549699CF0}"/>
              </a:ext>
            </a:extLst>
          </p:cNvPr>
          <p:cNvSpPr txBox="1"/>
          <p:nvPr/>
        </p:nvSpPr>
        <p:spPr>
          <a:xfrm>
            <a:off x="180511" y="692696"/>
            <a:ext cx="84249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CZ" sz="2600" b="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itchFamily="34" charset="0"/>
              </a:rPr>
              <a:t>Co když v půlce programu si uvědomíme, že budeme potřebovat více paměti např. </a:t>
            </a:r>
            <a:r>
              <a:rPr lang="en-GB" sz="2600" b="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itchFamily="34" charset="0"/>
              </a:rPr>
              <a:t>pro “Hello world”</a:t>
            </a:r>
            <a:r>
              <a:rPr lang="en-CZ" sz="2600" b="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itchFamily="34" charset="0"/>
              </a:rPr>
              <a:t>?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52504339-E7E9-6442-A8C8-D8150B4B3838}"/>
              </a:ext>
            </a:extLst>
          </p:cNvPr>
          <p:cNvSpPr txBox="1">
            <a:spLocks/>
          </p:cNvSpPr>
          <p:nvPr/>
        </p:nvSpPr>
        <p:spPr bwMode="auto">
          <a:xfrm>
            <a:off x="215739" y="1718837"/>
            <a:ext cx="8712522" cy="444646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en-GB" sz="18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char *</a:t>
            </a:r>
            <a:r>
              <a:rPr lang="en-GB" sz="1800" b="0" dirty="0" err="1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new_ret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 = </a:t>
            </a:r>
            <a:r>
              <a:rPr lang="en-GB" sz="1800" b="0" dirty="0" err="1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realloc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(ret, </a:t>
            </a:r>
            <a:r>
              <a:rPr lang="en-GB" sz="1800" b="0" dirty="0" err="1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strlen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(”Hello world”) + 1);</a:t>
            </a:r>
          </a:p>
          <a:p>
            <a:pPr marL="342900" indent="-342900">
              <a:buNone/>
            </a:pPr>
            <a:r>
              <a:rPr lang="en-GB" sz="18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If (</a:t>
            </a:r>
            <a:r>
              <a:rPr lang="en-GB" sz="1800" b="0" dirty="0" err="1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new_ret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 == NULL){</a:t>
            </a:r>
          </a:p>
          <a:p>
            <a:pPr marL="342900" indent="-342900">
              <a:buNone/>
            </a:pPr>
            <a:r>
              <a:rPr lang="en-GB" sz="18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	</a:t>
            </a:r>
            <a:r>
              <a:rPr lang="en-GB" sz="1800" b="0" dirty="0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// </a:t>
            </a:r>
            <a:r>
              <a:rPr lang="en-GB" sz="1800" b="0" dirty="0" err="1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nepovedlo</a:t>
            </a:r>
            <a:r>
              <a:rPr lang="en-GB" sz="1800" b="0" dirty="0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 se </a:t>
            </a:r>
            <a:r>
              <a:rPr lang="en-GB" sz="1800" b="0" dirty="0" err="1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alokovat</a:t>
            </a:r>
            <a:r>
              <a:rPr lang="en-GB" sz="1800" b="0" dirty="0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 </a:t>
            </a:r>
            <a:r>
              <a:rPr lang="en-GB" sz="1800" b="0" dirty="0" err="1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více</a:t>
            </a:r>
            <a:r>
              <a:rPr lang="en-GB" sz="1800" b="0" dirty="0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 </a:t>
            </a:r>
            <a:r>
              <a:rPr lang="en-GB" sz="1800" b="0" dirty="0" err="1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paměti</a:t>
            </a:r>
            <a:r>
              <a:rPr lang="en-GB" sz="1800" b="0" dirty="0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, ale POZOR </a:t>
            </a:r>
            <a:r>
              <a:rPr lang="en-GB" sz="1800" b="0" dirty="0" err="1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starý</a:t>
            </a:r>
            <a:r>
              <a:rPr lang="en-GB" sz="1800" b="0" dirty="0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 pointer ret je </a:t>
            </a:r>
            <a:r>
              <a:rPr lang="en-GB" sz="1800" b="0" dirty="0" err="1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pořád</a:t>
            </a:r>
            <a:r>
              <a:rPr lang="en-GB" sz="1800" b="0" dirty="0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 </a:t>
            </a:r>
            <a:r>
              <a:rPr lang="en-GB" sz="1800" b="0" dirty="0" err="1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platný</a:t>
            </a:r>
            <a:r>
              <a:rPr lang="en-GB" sz="1800" b="0" dirty="0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 a </a:t>
            </a:r>
            <a:r>
              <a:rPr lang="en-GB" sz="1800" b="0" dirty="0" err="1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musí</a:t>
            </a:r>
            <a:r>
              <a:rPr lang="en-GB" sz="1800" b="0" dirty="0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 </a:t>
            </a:r>
            <a:r>
              <a:rPr lang="en-GB" sz="1800" b="0" dirty="0" err="1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být</a:t>
            </a:r>
            <a:r>
              <a:rPr lang="en-GB" sz="1800" b="0" dirty="0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 </a:t>
            </a:r>
            <a:r>
              <a:rPr lang="en-GB" sz="1800" b="0" dirty="0" err="1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uvolněn</a:t>
            </a:r>
            <a:r>
              <a:rPr lang="en-GB" sz="1800" b="0" dirty="0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 </a:t>
            </a:r>
            <a:r>
              <a:rPr lang="en-GB" sz="1800" b="0" dirty="0" err="1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pomocí</a:t>
            </a:r>
            <a:r>
              <a:rPr lang="en-GB" sz="1800" b="0" dirty="0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 free()</a:t>
            </a:r>
          </a:p>
          <a:p>
            <a:pPr marL="342900" indent="-342900">
              <a:buNone/>
            </a:pPr>
            <a:r>
              <a:rPr lang="en-GB" sz="1800" b="0" dirty="0">
                <a:solidFill>
                  <a:srgbClr val="FF0000"/>
                </a:solidFill>
                <a:latin typeface="Courier" pitchFamily="2" charset="0"/>
                <a:cs typeface="Courier New" pitchFamily="49" charset="0"/>
              </a:rPr>
              <a:t>	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free(ret);</a:t>
            </a:r>
          </a:p>
          <a:p>
            <a:pPr marL="342900" indent="-342900">
              <a:buNone/>
            </a:pPr>
            <a:r>
              <a:rPr lang="en-GB" sz="18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	return;</a:t>
            </a:r>
          </a:p>
          <a:p>
            <a:pPr marL="342900" indent="-342900">
              <a:buNone/>
            </a:pPr>
            <a:r>
              <a:rPr lang="en-GB" sz="18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}</a:t>
            </a:r>
          </a:p>
          <a:p>
            <a:pPr marL="342900" indent="-342900">
              <a:buNone/>
            </a:pPr>
            <a:r>
              <a:rPr lang="en-GB" sz="1800" b="0" dirty="0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// </a:t>
            </a:r>
            <a:r>
              <a:rPr lang="en-GB" sz="1800" b="0" dirty="0" err="1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povedlo</a:t>
            </a:r>
            <a:r>
              <a:rPr lang="en-GB" sz="1800" b="0" dirty="0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 se </a:t>
            </a:r>
            <a:r>
              <a:rPr lang="en-GB" sz="1800" b="0" dirty="0" err="1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realokovat</a:t>
            </a:r>
            <a:r>
              <a:rPr lang="en-GB" sz="1800" b="0" dirty="0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, POZOR </a:t>
            </a:r>
            <a:r>
              <a:rPr lang="en-GB" sz="1800" b="0" dirty="0">
                <a:solidFill>
                  <a:schemeClr val="accent1"/>
                </a:solidFill>
                <a:latin typeface="Courier" pitchFamily="2" charset="0"/>
                <a:cs typeface="Courier New" pitchFamily="49" charset="0"/>
              </a:rPr>
              <a:t>ret je </a:t>
            </a:r>
            <a:r>
              <a:rPr lang="en-GB" sz="1800" b="0" dirty="0" err="1">
                <a:solidFill>
                  <a:schemeClr val="accent1"/>
                </a:solidFill>
                <a:latin typeface="Courier" pitchFamily="2" charset="0"/>
                <a:cs typeface="Courier New" pitchFamily="49" charset="0"/>
              </a:rPr>
              <a:t>invalidní</a:t>
            </a:r>
            <a:r>
              <a:rPr lang="en-GB" sz="1800" b="0" dirty="0">
                <a:solidFill>
                  <a:schemeClr val="accent1"/>
                </a:solidFill>
                <a:latin typeface="Courier" pitchFamily="2" charset="0"/>
                <a:cs typeface="Courier New" pitchFamily="49" charset="0"/>
              </a:rPr>
              <a:t> </a:t>
            </a:r>
            <a:r>
              <a:rPr lang="en-GB" sz="1800" b="0" dirty="0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v </a:t>
            </a:r>
            <a:r>
              <a:rPr lang="en-GB" sz="1800" b="0" dirty="0" err="1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tento</a:t>
            </a:r>
            <a:r>
              <a:rPr lang="en-GB" sz="1800" b="0" dirty="0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 moment, </a:t>
            </a:r>
            <a:r>
              <a:rPr lang="en-GB" sz="1800" b="0" dirty="0" err="1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new_ret</a:t>
            </a:r>
            <a:r>
              <a:rPr lang="en-GB" sz="1800" b="0" dirty="0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 </a:t>
            </a:r>
            <a:r>
              <a:rPr lang="en-GB" sz="1800" b="0" dirty="0" err="1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pak</a:t>
            </a:r>
            <a:r>
              <a:rPr lang="en-GB" sz="1800" b="0" dirty="0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 </a:t>
            </a:r>
            <a:r>
              <a:rPr lang="en-GB" sz="1800" b="0" dirty="0" err="1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musí</a:t>
            </a:r>
            <a:r>
              <a:rPr lang="en-GB" sz="1800" b="0" dirty="0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 </a:t>
            </a:r>
            <a:r>
              <a:rPr lang="en-GB" sz="1800" b="0" dirty="0" err="1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být</a:t>
            </a:r>
            <a:r>
              <a:rPr lang="en-GB" sz="1800" b="0" dirty="0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 </a:t>
            </a:r>
            <a:r>
              <a:rPr lang="en-GB" sz="1800" b="0" dirty="0" err="1">
                <a:solidFill>
                  <a:schemeClr val="bg2"/>
                </a:solidFill>
                <a:latin typeface="Courier" pitchFamily="2" charset="0"/>
                <a:cs typeface="Courier New" pitchFamily="49" charset="0"/>
              </a:rPr>
              <a:t>uvolněn</a:t>
            </a:r>
            <a:endParaRPr lang="en-GB" sz="1800" b="0" dirty="0">
              <a:solidFill>
                <a:schemeClr val="bg2"/>
              </a:solidFill>
              <a:latin typeface="Courier" pitchFamily="2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en-GB" sz="1800" b="0" strike="sngStrike" dirty="0" err="1">
                <a:solidFill>
                  <a:schemeClr val="accent1"/>
                </a:solidFill>
                <a:latin typeface="Courier" pitchFamily="2" charset="0"/>
                <a:cs typeface="Courier New" pitchFamily="49" charset="0"/>
              </a:rPr>
              <a:t>printf</a:t>
            </a:r>
            <a:r>
              <a:rPr lang="en-GB" sz="1800" b="0" strike="sngStrike" dirty="0">
                <a:solidFill>
                  <a:schemeClr val="accent1"/>
                </a:solidFill>
                <a:latin typeface="Courier" pitchFamily="2" charset="0"/>
                <a:cs typeface="Courier New" pitchFamily="49" charset="0"/>
              </a:rPr>
              <a:t>(”%c”, ret[2]);</a:t>
            </a:r>
            <a:r>
              <a:rPr lang="en-GB" sz="1800" b="0" dirty="0">
                <a:solidFill>
                  <a:schemeClr val="accent1"/>
                </a:solidFill>
                <a:latin typeface="Courier" pitchFamily="2" charset="0"/>
                <a:cs typeface="Courier New" pitchFamily="49" charset="0"/>
              </a:rPr>
              <a:t> // </a:t>
            </a:r>
            <a:r>
              <a:rPr lang="en-GB" sz="1800" b="0" dirty="0" err="1">
                <a:solidFill>
                  <a:schemeClr val="accent1"/>
                </a:solidFill>
                <a:latin typeface="Courier" pitchFamily="2" charset="0"/>
                <a:cs typeface="Courier New" pitchFamily="49" charset="0"/>
              </a:rPr>
              <a:t>nelze</a:t>
            </a:r>
            <a:endParaRPr lang="en-GB" sz="1800" b="0" dirty="0">
              <a:solidFill>
                <a:schemeClr val="accent1"/>
              </a:solidFill>
              <a:latin typeface="Courier" pitchFamily="2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en-GB" sz="1800" b="0" strike="sngStrike" dirty="0">
                <a:solidFill>
                  <a:schemeClr val="accent1"/>
                </a:solidFill>
                <a:latin typeface="Courier" pitchFamily="2" charset="0"/>
                <a:cs typeface="Courier New" pitchFamily="49" charset="0"/>
              </a:rPr>
              <a:t>free(ret)</a:t>
            </a:r>
            <a:r>
              <a:rPr lang="en-GB" sz="1800" b="0" dirty="0">
                <a:solidFill>
                  <a:schemeClr val="accent1"/>
                </a:solidFill>
                <a:latin typeface="Courier" pitchFamily="2" charset="0"/>
                <a:cs typeface="Courier New" pitchFamily="49" charset="0"/>
              </a:rPr>
              <a:t> // co by se </a:t>
            </a:r>
            <a:r>
              <a:rPr lang="en-GB" sz="1800" b="0" dirty="0" err="1">
                <a:solidFill>
                  <a:schemeClr val="accent1"/>
                </a:solidFill>
                <a:latin typeface="Courier" pitchFamily="2" charset="0"/>
                <a:cs typeface="Courier New" pitchFamily="49" charset="0"/>
              </a:rPr>
              <a:t>stalo</a:t>
            </a:r>
            <a:r>
              <a:rPr lang="en-GB" sz="1800" b="0" dirty="0">
                <a:solidFill>
                  <a:schemeClr val="accent1"/>
                </a:solidFill>
                <a:latin typeface="Courier" pitchFamily="2" charset="0"/>
                <a:cs typeface="Courier New" pitchFamily="49" charset="0"/>
              </a:rPr>
              <a:t>?</a:t>
            </a:r>
          </a:p>
          <a:p>
            <a:pPr marL="342900" indent="-342900">
              <a:buNone/>
            </a:pPr>
            <a:r>
              <a:rPr lang="en-GB" sz="18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free(</a:t>
            </a:r>
            <a:r>
              <a:rPr lang="en-GB" sz="1800" b="0" dirty="0" err="1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new_ret</a:t>
            </a:r>
            <a:r>
              <a:rPr lang="en-GB" sz="1800" b="0" dirty="0">
                <a:solidFill>
                  <a:schemeClr val="tx1"/>
                </a:solidFill>
                <a:latin typeface="Courier" pitchFamily="2" charset="0"/>
                <a:cs typeface="Courier New" pitchFamily="49" charset="0"/>
              </a:rPr>
              <a:t>); </a:t>
            </a:r>
            <a:endParaRPr lang="cs-CZ" sz="1800" b="0" dirty="0">
              <a:solidFill>
                <a:schemeClr val="tx1"/>
              </a:solidFill>
              <a:latin typeface="Courier" pitchFamily="2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86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101021 FIT Calibri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 w="19050"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 bwMode="auto">
        <a:ln w="19050"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buNone/>
          <a:defRPr sz="2600" b="0" dirty="0" err="1" smtClean="0">
            <a:solidFill>
              <a:schemeClr val="tx1"/>
            </a:solidFill>
            <a:latin typeface="+mn-lt"/>
            <a:ea typeface="Calibri" panose="020F0502020204030204" pitchFamily="34" charset="0"/>
            <a:cs typeface="Calibri" pitchFamily="34" charset="0"/>
          </a:defRPr>
        </a:defPPr>
      </a:lstStyle>
    </a:tx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IT novy styl 4x3 EN opensans.potx" id="{8CDC9E57-8740-457D-B4C3-5FC6D09EDDC8}" vid="{32759800-36CC-4898-AA93-1572E0B20452}"/>
    </a:ext>
  </a:extLst>
</a:theme>
</file>

<file path=ppt/theme/theme2.xml><?xml version="1.0" encoding="utf-8"?>
<a:theme xmlns:a="http://schemas.openxmlformats.org/drawingml/2006/main" name="1_101021 FIT Calibri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IT novy styl 4x3 EN opensans.potx" id="{8CDC9E57-8740-457D-B4C3-5FC6D09EDDC8}" vid="{800650FF-D552-4972-98D7-A2D9C4A2C4F9}"/>
    </a:ext>
  </a:ext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A8C10AE30CD24AAA71ACBD8CF1B50F" ma:contentTypeVersion="9" ma:contentTypeDescription="Vytvoří nový dokument" ma:contentTypeScope="" ma:versionID="9c4f21ed280d6b55c8b5daf5faacddc1">
  <xsd:schema xmlns:xsd="http://www.w3.org/2001/XMLSchema" xmlns:xs="http://www.w3.org/2001/XMLSchema" xmlns:p="http://schemas.microsoft.com/office/2006/metadata/properties" xmlns:ns2="e9377578-45f5-4b0c-983b-29b73dfb6f5c" targetNamespace="http://schemas.microsoft.com/office/2006/metadata/properties" ma:root="true" ma:fieldsID="4d67bedaf10f1177102488501813fb6d" ns2:_="">
    <xsd:import namespace="e9377578-45f5-4b0c-983b-29b73dfb6f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77578-45f5-4b0c-983b-29b73dfb6f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F972ED-EFCD-40E0-ABFE-07DA576A17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2107AF-50E3-4468-A11D-493DCCBF3C6B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e9377578-45f5-4b0c-983b-29b73dfb6f5c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C20F271-B64A-4081-80EB-A98EA1D6F5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377578-45f5-4b0c-983b-29b73dfb6f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FIT novy styl 4x3 EN opensans</Template>
  <TotalTime>7999</TotalTime>
  <Words>834</Words>
  <Application>Microsoft Macintosh PowerPoint</Application>
  <PresentationFormat>On-screen Show (4:3)</PresentationFormat>
  <Paragraphs>135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Century Gothic</vt:lpstr>
      <vt:lpstr>Courier</vt:lpstr>
      <vt:lpstr>Open Sans</vt:lpstr>
      <vt:lpstr>Tahoma</vt:lpstr>
      <vt:lpstr>101021 FIT Calibri</vt:lpstr>
      <vt:lpstr>1_101021 FIT Calibri</vt:lpstr>
      <vt:lpstr>Základy programování (IZP)</vt:lpstr>
      <vt:lpstr>Organizační okénko</vt:lpstr>
      <vt:lpstr>Náplň cvičení</vt:lpstr>
      <vt:lpstr>Ladění pomocí gdb</vt:lpstr>
      <vt:lpstr>Ladění pomocí gdb</vt:lpstr>
      <vt:lpstr>Valgrind</vt:lpstr>
      <vt:lpstr>Valgrind</vt:lpstr>
      <vt:lpstr>Malloc a realloc</vt:lpstr>
      <vt:lpstr>Malloc a realloc</vt:lpstr>
      <vt:lpstr>Příklad č. 1</vt:lpstr>
      <vt:lpstr>Příklad č. 2 – kostra na wiki</vt:lpstr>
      <vt:lpstr>Příklad</vt:lpstr>
      <vt:lpstr>Příklad č. 3 – bonusový viz wiki</vt:lpstr>
      <vt:lpstr>PowerPoint Presentation</vt:lpstr>
    </vt:vector>
  </TitlesOfParts>
  <Company>FIT 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Veigend</dc:creator>
  <cp:lastModifiedBy>Tesařová Alena (196276)</cp:lastModifiedBy>
  <cp:revision>33</cp:revision>
  <dcterms:created xsi:type="dcterms:W3CDTF">2016-08-24T11:19:59Z</dcterms:created>
  <dcterms:modified xsi:type="dcterms:W3CDTF">2021-11-26T10:04:33Z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0x01010084A8C10AE30CD24AAA71ACBD8CF1B50F</vt:lpwstr>
  </property>
</Properties>
</file>