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713" r:id="rId5"/>
  </p:sldMasterIdLst>
  <p:notesMasterIdLst>
    <p:notesMasterId r:id="rId21"/>
  </p:notesMasterIdLst>
  <p:handoutMasterIdLst>
    <p:handoutMasterId r:id="rId22"/>
  </p:handoutMasterIdLst>
  <p:sldIdLst>
    <p:sldId id="256" r:id="rId6"/>
    <p:sldId id="407" r:id="rId7"/>
    <p:sldId id="681" r:id="rId8"/>
    <p:sldId id="683" r:id="rId9"/>
    <p:sldId id="682" r:id="rId10"/>
    <p:sldId id="684" r:id="rId11"/>
    <p:sldId id="686" r:id="rId12"/>
    <p:sldId id="678" r:id="rId13"/>
    <p:sldId id="687" r:id="rId14"/>
    <p:sldId id="679" r:id="rId15"/>
    <p:sldId id="685" r:id="rId16"/>
    <p:sldId id="680" r:id="rId17"/>
    <p:sldId id="688" r:id="rId18"/>
    <p:sldId id="689" r:id="rId19"/>
    <p:sldId id="25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9E0"/>
    <a:srgbClr val="EB0028"/>
    <a:srgbClr val="E4002B"/>
    <a:srgbClr val="4D4D4D"/>
    <a:srgbClr val="FE000C"/>
    <a:srgbClr val="B9000C"/>
    <a:srgbClr val="1B85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C0A58-4161-41C8-9646-6E75AD91BBDD}" v="42" dt="2021-11-30T12:56:33.61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6197" autoAdjust="0"/>
  </p:normalViewPr>
  <p:slideViewPr>
    <p:cSldViewPr showGuides="1">
      <p:cViewPr varScale="1">
        <p:scale>
          <a:sx n="119" d="100"/>
          <a:sy n="119" d="100"/>
        </p:scale>
        <p:origin x="13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5" d="100"/>
          <a:sy n="105" d="100"/>
        </p:scale>
        <p:origin x="23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CF3FF1D-F075-41F6-B290-07919A4348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782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511FA9D6-BDC7-4110-B055-029A3A5CC9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504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18B-A6F6-45FB-B0EA-3A4F7A6FC69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592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8E8744-0EE0-418F-9F78-FB0E984CBE6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0021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8555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48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7587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24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26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34226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08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5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9695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1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8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0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 userDrawn="1"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9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728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2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173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3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5334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 userDrawn="1"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 userDrawn="1"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2" r:id="rId2"/>
    <p:sldLayoutId id="2147483702" r:id="rId3"/>
    <p:sldLayoutId id="2147483703" r:id="rId4"/>
    <p:sldLayoutId id="2147483704" r:id="rId5"/>
    <p:sldLayoutId id="2147483705" r:id="rId6"/>
    <p:sldLayoutId id="2147483707" r:id="rId7"/>
    <p:sldLayoutId id="2147483710" r:id="rId8"/>
    <p:sldLayoutId id="2147483711" r:id="rId9"/>
    <p:sldLayoutId id="2147483708" r:id="rId10"/>
    <p:sldLayoutId id="2147483712" r:id="rId11"/>
    <p:sldLayoutId id="2147483725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3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br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694115"/>
            <a:ext cx="6337500" cy="455612"/>
          </a:xfrm>
        </p:spPr>
        <p:txBody>
          <a:bodyPr/>
          <a:lstStyle/>
          <a:p>
            <a:r>
              <a:rPr lang="cs-CZ" altLang="cs-CZ" dirty="0"/>
              <a:t>Deváté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-1044624" y="4149731"/>
            <a:ext cx="7938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Tesařová, 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atesarova@fit.vutbr.cz</a:t>
            </a:r>
            <a:r>
              <a:rPr lang="en-US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2976" y="6453336"/>
            <a:ext cx="9605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11.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Algoritmus</a:t>
            </a:r>
            <a:r>
              <a:rPr lang="en-US" dirty="0"/>
              <a:t> Selection sort – p</a:t>
            </a:r>
            <a:r>
              <a:rPr lang="cs-CZ" dirty="0" err="1"/>
              <a:t>říklad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35696" y="1844824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35696" y="2348880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835696" y="2852936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835696" y="3356992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E000C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E000C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35696" y="3861048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35696" y="4365104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1B85B9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35696" y="4869160"/>
          <a:ext cx="5159898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9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rgbClr val="00B050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5536" y="908724"/>
            <a:ext cx="280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Neseřazená část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97906" y="917331"/>
            <a:ext cx="241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00B050"/>
                </a:solidFill>
              </a:rPr>
              <a:t>Seřazená část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17162" y="917331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dirty="0">
                <a:solidFill>
                  <a:srgbClr val="1B85B9"/>
                </a:solidFill>
              </a:rPr>
              <a:t>Nejmenší prvek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</p:spTree>
    <p:extLst>
      <p:ext uri="{BB962C8B-B14F-4D97-AF65-F5344CB8AC3E}">
        <p14:creationId xmlns:p14="http://schemas.microsoft.com/office/powerpoint/2010/main" val="377967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chyb pomocí nástroje </a:t>
            </a:r>
            <a:r>
              <a:rPr lang="cs-CZ" dirty="0" err="1"/>
              <a:t>valgrind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arenR"/>
            </a:pPr>
            <a:r>
              <a:rPr lang="cs-CZ" dirty="0"/>
              <a:t>Stáhněte si soubor </a:t>
            </a:r>
            <a:r>
              <a:rPr lang="cs-CZ" dirty="0" err="1"/>
              <a:t>array.c</a:t>
            </a:r>
            <a:r>
              <a:rPr lang="cs-CZ" dirty="0"/>
              <a:t> na wiki</a:t>
            </a:r>
            <a:endParaRPr lang="en-US" dirty="0"/>
          </a:p>
          <a:p>
            <a:pPr marL="514350" indent="-457200">
              <a:buFont typeface="+mj-lt"/>
              <a:buAutoNum type="arabicParenR"/>
            </a:pPr>
            <a:r>
              <a:rPr lang="en-US" dirty="0" err="1"/>
              <a:t>Postupujte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wiki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</p:spTree>
    <p:extLst>
      <p:ext uri="{BB962C8B-B14F-4D97-AF65-F5344CB8AC3E}">
        <p14:creationId xmlns:p14="http://schemas.microsoft.com/office/powerpoint/2010/main" val="358026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B5B3-3582-48D7-B20C-549575F0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Rekurze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1CFA-5D48-488A-9136-152761B2E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Implementujte program pro výpočet </a:t>
            </a:r>
            <a:r>
              <a:rPr lang="cs-CZ" dirty="0" err="1"/>
              <a:t>Fibbonaciho</a:t>
            </a:r>
            <a:r>
              <a:rPr lang="cs-CZ" dirty="0"/>
              <a:t> čísel</a:t>
            </a:r>
            <a:r>
              <a:rPr lang="en-US" dirty="0"/>
              <a:t> (</a:t>
            </a:r>
            <a:r>
              <a:rPr lang="en-US" dirty="0" err="1"/>
              <a:t>kostra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wiki)</a:t>
            </a:r>
            <a:endParaRPr lang="cs-CZ" dirty="0"/>
          </a:p>
          <a:p>
            <a:pPr lvl="1"/>
            <a:r>
              <a:rPr lang="cs-CZ" dirty="0"/>
              <a:t>Algoritmus v komentáři zdrojového kódu</a:t>
            </a:r>
          </a:p>
          <a:p>
            <a:r>
              <a:rPr lang="cs-CZ" dirty="0"/>
              <a:t>Zjistěte, kolikrát byla funkce volána (výjimečně můžete použít globální proměnnou)</a:t>
            </a:r>
          </a:p>
          <a:p>
            <a:r>
              <a:rPr lang="cs-CZ" dirty="0"/>
              <a:t>Pokuste se zrychlit výpočet s použitím globálního pole již vypočítaných výsledků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5E56A-F579-4743-BB42-7A5A46F4A0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152F3-C00C-48B3-8794-7B5D8A2BD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EE7AB6-C933-44F8-A789-59EFD45E0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005064"/>
            <a:ext cx="7792433" cy="7920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C5A3E1-F7F3-4E6D-9A2E-CD3E2C69D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54" y="4941614"/>
            <a:ext cx="4784963" cy="112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58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B5B3-3582-48D7-B20C-549575F0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– binární vyhledávání</a:t>
            </a:r>
            <a:r>
              <a:rPr lang="en-US" dirty="0"/>
              <a:t> (pole je se</a:t>
            </a:r>
            <a:r>
              <a:rPr lang="cs-CZ" dirty="0"/>
              <a:t>řazené</a:t>
            </a:r>
            <a:r>
              <a:rPr lang="en-US" dirty="0"/>
              <a:t>)</a:t>
            </a:r>
            <a:endParaRPr lang="cs-CZ" dirty="0"/>
          </a:p>
        </p:txBody>
      </p:sp>
      <p:pic>
        <p:nvPicPr>
          <p:cNvPr id="8" name="Content Placeholder 7" descr="Timeline&#10;&#10;Description automatically generated">
            <a:extLst>
              <a:ext uri="{FF2B5EF4-FFF2-40B4-BE49-F238E27FC236}">
                <a16:creationId xmlns:a16="http://schemas.microsoft.com/office/drawing/2014/main" id="{5A618FD9-3EE1-4EDA-A518-9929DB2C81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2736"/>
            <a:ext cx="7776864" cy="5184576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5E56A-F579-4743-BB42-7A5A46F4A0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152F3-C00C-48B3-8794-7B5D8A2BD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8480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FB5B3-3582-48D7-B20C-549575F01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– binární vyhledávání (</a:t>
            </a:r>
            <a:r>
              <a:rPr lang="cs-CZ" dirty="0" err="1"/>
              <a:t>hint</a:t>
            </a:r>
            <a:r>
              <a:rPr lang="cs-CZ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5E56A-F579-4743-BB42-7A5A46F4A0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152F3-C00C-48B3-8794-7B5D8A2BD2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711B57DB-D8C5-457D-AC1B-6434793433B3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323854" y="1340780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binary_search_rec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ursive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items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leftIndex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rightIndex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rightIndex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leftIndex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-1;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middleIndex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??	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FF694A-B373-4C52-86D5-4BCA71CBB4BA}"/>
              </a:ext>
            </a:extLst>
          </p:cNvPr>
          <p:cNvSpPr txBox="1"/>
          <p:nvPr/>
        </p:nvSpPr>
        <p:spPr>
          <a:xfrm>
            <a:off x="290710" y="761183"/>
            <a:ext cx="83526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600" b="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- Implementujte rekurzivní a nerekurzivní variantu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2F284743-B9D5-49C4-A757-DD8F1A55721C}"/>
              </a:ext>
            </a:extLst>
          </p:cNvPr>
          <p:cNvSpPr txBox="1">
            <a:spLocks/>
          </p:cNvSpPr>
          <p:nvPr/>
        </p:nvSpPr>
        <p:spPr bwMode="auto">
          <a:xfrm>
            <a:off x="323854" y="3982317"/>
            <a:ext cx="8640762" cy="25423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-228584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-228584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-228584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-228584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binary_search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items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int length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leftIndex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??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rightIndex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= ??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// middle = ??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while(..){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indent="-342900"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99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3201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Organizační okénko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Odevzdání druhého projektu</a:t>
            </a:r>
          </a:p>
          <a:p>
            <a:pPr lvl="1"/>
            <a:r>
              <a:rPr lang="cs-CZ" dirty="0"/>
              <a:t>Odevzdávají všichni členové týmu</a:t>
            </a:r>
          </a:p>
          <a:p>
            <a:pPr lvl="1"/>
            <a:r>
              <a:rPr lang="cs-CZ" dirty="0"/>
              <a:t>Porovnávají se výsledky pomocí </a:t>
            </a:r>
            <a:r>
              <a:rPr lang="cs-CZ" dirty="0" err="1"/>
              <a:t>diff</a:t>
            </a:r>
            <a:endParaRPr lang="cs-CZ" dirty="0"/>
          </a:p>
          <a:p>
            <a:pPr lvl="1"/>
            <a:r>
              <a:rPr lang="cs-CZ" dirty="0"/>
              <a:t>Každý test bude spouštěný s </a:t>
            </a:r>
            <a:r>
              <a:rPr lang="cs-CZ" dirty="0" err="1"/>
              <a:t>valgrindem</a:t>
            </a:r>
            <a:endParaRPr lang="cs-CZ" dirty="0"/>
          </a:p>
          <a:p>
            <a:r>
              <a:rPr lang="cs-CZ" dirty="0"/>
              <a:t>Obhajoba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9339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minulého cvičení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tady špatně?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C42BE-A9BA-41DD-A7B5-001D596C5BE8}"/>
              </a:ext>
            </a:extLst>
          </p:cNvPr>
          <p:cNvSpPr txBox="1">
            <a:spLocks/>
          </p:cNvSpPr>
          <p:nvPr/>
        </p:nvSpPr>
        <p:spPr bwMode="auto">
          <a:xfrm>
            <a:off x="467544" y="1340768"/>
            <a:ext cx="7857386" cy="2952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cs-CZ" sz="2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_ctor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v-&gt;size = 0;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v-&gt;items = NULL;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&amp;v;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34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minulého cvičení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tady špatně?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pouze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lok</a:t>
            </a:r>
            <a:r>
              <a:rPr lang="cs-CZ" dirty="0" err="1">
                <a:solidFill>
                  <a:srgbClr val="FF0000"/>
                </a:solidFill>
              </a:rPr>
              <a:t>ální</a:t>
            </a:r>
            <a:r>
              <a:rPr lang="cs-CZ" dirty="0">
                <a:solidFill>
                  <a:srgbClr val="FF0000"/>
                </a:solidFill>
              </a:rPr>
              <a:t> proměnná alokovaná na zásobníku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V moment</a:t>
            </a:r>
            <a:r>
              <a:rPr lang="cs-CZ" dirty="0">
                <a:solidFill>
                  <a:srgbClr val="FF0000"/>
                </a:solidFill>
              </a:rPr>
              <a:t>ě ukončení funkce zanikne.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C42BE-A9BA-41DD-A7B5-001D596C5BE8}"/>
              </a:ext>
            </a:extLst>
          </p:cNvPr>
          <p:cNvSpPr txBox="1">
            <a:spLocks/>
          </p:cNvSpPr>
          <p:nvPr/>
        </p:nvSpPr>
        <p:spPr bwMode="auto">
          <a:xfrm>
            <a:off x="467544" y="1340768"/>
            <a:ext cx="7857386" cy="29523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cs-CZ" sz="2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cs-CZ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_ctor</a:t>
            </a:r>
            <a:r>
              <a:rPr lang="cs-CZ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v-&gt;size = 0;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v-&gt;items = NULL;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&amp;v;</a:t>
            </a:r>
          </a:p>
          <a:p>
            <a:pPr marL="342900" indent="-34290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2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0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minulého cvičení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tady špatně?</a:t>
            </a:r>
            <a:endParaRPr lang="en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C42BE-A9BA-41DD-A7B5-001D596C5BE8}"/>
              </a:ext>
            </a:extLst>
          </p:cNvPr>
          <p:cNvSpPr txBox="1">
            <a:spLocks/>
          </p:cNvSpPr>
          <p:nvPr/>
        </p:nvSpPr>
        <p:spPr bwMode="auto">
          <a:xfrm>
            <a:off x="245908" y="1412776"/>
            <a:ext cx="8718710" cy="30963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 =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-&gt;items, (v-&gt;size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1)*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(int));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 == NULL) 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-&gt;items[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-&gt;size] = value;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-&gt;size += 1;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1;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56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minulého cvičení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765175"/>
            <a:ext cx="8640763" cy="5544145"/>
          </a:xfrm>
        </p:spPr>
        <p:txBody>
          <a:bodyPr/>
          <a:lstStyle/>
          <a:p>
            <a:r>
              <a:rPr lang="cs-CZ" dirty="0"/>
              <a:t>Co je tady špatně?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V případě, že by </a:t>
            </a:r>
            <a:r>
              <a:rPr lang="cs-CZ" b="1" dirty="0" err="1">
                <a:solidFill>
                  <a:srgbClr val="FF0000"/>
                </a:solidFill>
              </a:rPr>
              <a:t>items</a:t>
            </a:r>
            <a:r>
              <a:rPr lang="cs-CZ" dirty="0">
                <a:solidFill>
                  <a:srgbClr val="FF0000"/>
                </a:solidFill>
              </a:rPr>
              <a:t> obsahovalo nějaké položky, tak ztratíme na ně ukazatel (bude </a:t>
            </a:r>
            <a:r>
              <a:rPr lang="cs-CZ" b="1" dirty="0">
                <a:solidFill>
                  <a:srgbClr val="FF0000"/>
                </a:solidFill>
              </a:rPr>
              <a:t>NULL</a:t>
            </a:r>
            <a:r>
              <a:rPr lang="cs-CZ" dirty="0">
                <a:solidFill>
                  <a:srgbClr val="FF0000"/>
                </a:solidFill>
              </a:rPr>
              <a:t>) a nebude možné položky uvolnit pomocí free </a:t>
            </a:r>
            <a:r>
              <a:rPr lang="en-US" dirty="0">
                <a:solidFill>
                  <a:srgbClr val="FF0000"/>
                </a:solidFill>
              </a:rPr>
              <a:t>-&gt; </a:t>
            </a:r>
            <a:r>
              <a:rPr lang="en-US" b="1" dirty="0">
                <a:solidFill>
                  <a:srgbClr val="FF0000"/>
                </a:solidFill>
              </a:rPr>
              <a:t>memory leak!</a:t>
            </a:r>
            <a:endParaRPr lang="en-CZ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C42BE-A9BA-41DD-A7B5-001D596C5BE8}"/>
              </a:ext>
            </a:extLst>
          </p:cNvPr>
          <p:cNvSpPr txBox="1">
            <a:spLocks/>
          </p:cNvSpPr>
          <p:nvPr/>
        </p:nvSpPr>
        <p:spPr bwMode="auto">
          <a:xfrm>
            <a:off x="392730" y="1340768"/>
            <a:ext cx="8358540" cy="30963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 =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-&gt;items, (v-&gt;size+1)*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(int));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 == NULL) 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-&gt;items[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-&gt;size] = value;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-&gt;size += 1;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1;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42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1A3A-971F-7B4C-9A2C-8F12967B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 minulého cvičení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53041-91D1-9A4B-AFF4-AED29BBA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620713"/>
            <a:ext cx="8640763" cy="5688607"/>
          </a:xfrm>
        </p:spPr>
        <p:txBody>
          <a:bodyPr/>
          <a:lstStyle/>
          <a:p>
            <a:r>
              <a:rPr lang="cs-CZ" dirty="0"/>
              <a:t>Hledali jste někdo chyby, co pro vás byly nachystané na wiki?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>
                <a:solidFill>
                  <a:schemeClr val="accent1"/>
                </a:solidFill>
              </a:rPr>
              <a:t>Do</a:t>
            </a:r>
            <a:r>
              <a:rPr lang="cs-CZ" sz="2400" b="1" dirty="0">
                <a:solidFill>
                  <a:schemeClr val="accent1"/>
                </a:solidFill>
              </a:rPr>
              <a:t>u</a:t>
            </a:r>
            <a:r>
              <a:rPr lang="en-US" sz="2400" b="1" dirty="0" err="1">
                <a:solidFill>
                  <a:schemeClr val="accent1"/>
                </a:solidFill>
              </a:rPr>
              <a:t>ble</a:t>
            </a:r>
            <a:r>
              <a:rPr lang="en-US" sz="2400" b="1" dirty="0">
                <a:solidFill>
                  <a:schemeClr val="accent1"/>
                </a:solidFill>
              </a:rPr>
              <a:t> free </a:t>
            </a:r>
            <a:r>
              <a:rPr lang="en-US" sz="2400" b="1" dirty="0" err="1">
                <a:solidFill>
                  <a:schemeClr val="accent1"/>
                </a:solidFill>
              </a:rPr>
              <a:t>zp</a:t>
            </a:r>
            <a:r>
              <a:rPr lang="cs-CZ" sz="2400" b="1" dirty="0" err="1">
                <a:solidFill>
                  <a:schemeClr val="accent1"/>
                </a:solidFill>
              </a:rPr>
              <a:t>ůsobuje</a:t>
            </a:r>
            <a:r>
              <a:rPr lang="cs-CZ" sz="2400" b="1" dirty="0">
                <a:solidFill>
                  <a:schemeClr val="accent1"/>
                </a:solidFill>
              </a:rPr>
              <a:t> nedefinované chování</a:t>
            </a:r>
            <a:r>
              <a:rPr lang="en-US" sz="2400" b="1" dirty="0">
                <a:solidFill>
                  <a:schemeClr val="accent1"/>
                </a:solidFill>
              </a:rPr>
              <a:t>!! </a:t>
            </a:r>
            <a:endParaRPr lang="cs-CZ" sz="2400" b="1" dirty="0">
              <a:solidFill>
                <a:schemeClr val="accent1"/>
              </a:solidFill>
            </a:endParaRPr>
          </a:p>
          <a:p>
            <a:r>
              <a:rPr lang="en-US" sz="2400" dirty="0">
                <a:solidFill>
                  <a:schemeClr val="accent1"/>
                </a:solidFill>
              </a:rPr>
              <a:t>M</a:t>
            </a:r>
            <a:r>
              <a:rPr lang="cs-CZ" sz="2400" dirty="0" err="1">
                <a:solidFill>
                  <a:schemeClr val="accent1"/>
                </a:solidFill>
              </a:rPr>
              <a:t>ůže</a:t>
            </a:r>
            <a:r>
              <a:rPr lang="cs-CZ" sz="2400" dirty="0">
                <a:solidFill>
                  <a:schemeClr val="accent1"/>
                </a:solidFill>
              </a:rPr>
              <a:t> poškodit správu paměti a způsobit poškození stávajících bloků paměti nebo selhání budoucích alokacím paměti.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E25AA-EF98-4940-8406-FA4D4DC28C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AF8FA-44B6-B145-8E4A-EF0D21C7B7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C42BE-A9BA-41DD-A7B5-001D596C5BE8}"/>
              </a:ext>
            </a:extLst>
          </p:cNvPr>
          <p:cNvSpPr txBox="1">
            <a:spLocks/>
          </p:cNvSpPr>
          <p:nvPr/>
        </p:nvSpPr>
        <p:spPr bwMode="auto">
          <a:xfrm>
            <a:off x="461605" y="1529787"/>
            <a:ext cx="8358540" cy="32581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Initial string content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const char 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str_init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"Hello World!";</a:t>
            </a:r>
          </a:p>
          <a:p>
            <a:pPr marL="342900" indent="-34290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main(){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c</a:t>
            </a:r>
            <a:r>
              <a:rPr lang="cs-CZ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har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*str = (char *) malloc(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str_init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)+1);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trcpy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str_init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("%s\n", str);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free(str);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free(str); 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double free</a:t>
            </a:r>
            <a:r>
              <a:rPr lang="cs-CZ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342900" indent="-34290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424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áplň</a:t>
            </a:r>
            <a:r>
              <a:rPr lang="cs-CZ" dirty="0"/>
              <a:t>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ovládat základní metody vyhledávání a řazení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vyjádřit řešení problémů pomocí rekurze</a:t>
            </a:r>
          </a:p>
          <a:p>
            <a:pPr marL="57150" indent="0">
              <a:buNone/>
            </a:pP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</p:spTree>
    <p:extLst>
      <p:ext uri="{BB962C8B-B14F-4D97-AF65-F5344CB8AC3E}">
        <p14:creationId xmlns:p14="http://schemas.microsoft.com/office/powerpoint/2010/main" val="348221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 </a:t>
            </a:r>
            <a:r>
              <a:rPr lang="cs-CZ" dirty="0" err="1"/>
              <a:t>Selection</a:t>
            </a:r>
            <a:r>
              <a:rPr lang="cs-CZ" dirty="0"/>
              <a:t>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arenR"/>
            </a:pPr>
            <a:r>
              <a:rPr lang="cs-CZ" dirty="0"/>
              <a:t>Pole je rozděleno na </a:t>
            </a:r>
            <a:r>
              <a:rPr lang="cs-CZ" b="1" dirty="0"/>
              <a:t>seřazenou část </a:t>
            </a:r>
            <a:r>
              <a:rPr lang="cs-CZ" dirty="0"/>
              <a:t>a </a:t>
            </a:r>
            <a:r>
              <a:rPr lang="cs-CZ" b="1" dirty="0"/>
              <a:t>neseřazenou část</a:t>
            </a:r>
            <a:endParaRPr lang="cs-CZ" dirty="0"/>
          </a:p>
          <a:p>
            <a:pPr marL="514350" indent="-457200">
              <a:buFont typeface="+mj-lt"/>
              <a:buAutoNum type="arabicParenR"/>
            </a:pPr>
            <a:endParaRPr lang="cs-CZ" dirty="0"/>
          </a:p>
          <a:p>
            <a:pPr marL="514350" indent="-457200" algn="just">
              <a:buFont typeface="+mj-lt"/>
              <a:buAutoNum type="arabicParenR"/>
            </a:pPr>
            <a:r>
              <a:rPr lang="cs-CZ" dirty="0"/>
              <a:t>V neseřazené části se nalezne minimum a</a:t>
            </a:r>
            <a:br>
              <a:rPr lang="cs-CZ" dirty="0"/>
            </a:br>
            <a:r>
              <a:rPr lang="cs-CZ" dirty="0"/>
              <a:t>vymění se s prvkem bezprostředně následujícím za seřazenou částí a tento prvek se do ní zahrne</a:t>
            </a:r>
          </a:p>
          <a:p>
            <a:pPr marL="514350" indent="-457200">
              <a:buFont typeface="+mj-lt"/>
              <a:buAutoNum type="arabicParenR"/>
            </a:pPr>
            <a:endParaRPr lang="cs-CZ" dirty="0"/>
          </a:p>
          <a:p>
            <a:pPr marL="514350" indent="-457200">
              <a:buFont typeface="+mj-lt"/>
              <a:buAutoNum type="arabicParenR"/>
            </a:pPr>
            <a:r>
              <a:rPr lang="cs-CZ" dirty="0"/>
              <a:t>Na začátku má seřazená část délku nula, </a:t>
            </a:r>
            <a:br>
              <a:rPr lang="cs-CZ" dirty="0"/>
            </a:br>
            <a:r>
              <a:rPr lang="cs-CZ" dirty="0"/>
              <a:t>na konci má délku pole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9</a:t>
            </a:r>
          </a:p>
        </p:txBody>
      </p:sp>
    </p:spTree>
    <p:extLst>
      <p:ext uri="{BB962C8B-B14F-4D97-AF65-F5344CB8AC3E}">
        <p14:creationId xmlns:p14="http://schemas.microsoft.com/office/powerpoint/2010/main" val="1067731658"/>
      </p:ext>
    </p:extLst>
  </p:cSld>
  <p:clrMapOvr>
    <a:masterClrMapping/>
  </p:clrMapOvr>
</p:sld>
</file>

<file path=ppt/theme/theme1.xml><?xml version="1.0" encoding="utf-8"?>
<a:theme xmlns:a="http://schemas.openxmlformats.org/drawingml/2006/main" name="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32759800-36CC-4898-AA93-1572E0B20452}"/>
    </a:ext>
  </a:extLst>
</a:theme>
</file>

<file path=ppt/theme/theme2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IT novy styl 4x3 EN opensans.potx" id="{8CDC9E57-8740-457D-B4C3-5FC6D09EDDC8}" vid="{800650FF-D552-4972-98D7-A2D9C4A2C4F9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0B83676BD02441A4241E79B2866211" ma:contentTypeVersion="11" ma:contentTypeDescription="Vytvoří nový dokument" ma:contentTypeScope="" ma:versionID="dd72917afd0a2dc15381f7e7ec00266e">
  <xsd:schema xmlns:xsd="http://www.w3.org/2001/XMLSchema" xmlns:xs="http://www.w3.org/2001/XMLSchema" xmlns:p="http://schemas.microsoft.com/office/2006/metadata/properties" xmlns:ns3="0a831583-ce9c-4037-8f91-15cb6b4a224f" xmlns:ns4="65059cc1-5a9a-4294-ae4c-cb6b96619f6e" targetNamespace="http://schemas.microsoft.com/office/2006/metadata/properties" ma:root="true" ma:fieldsID="b5c5cead7b2271e1594e95a087d3ee45" ns3:_="" ns4:_="">
    <xsd:import namespace="0a831583-ce9c-4037-8f91-15cb6b4a224f"/>
    <xsd:import namespace="65059cc1-5a9a-4294-ae4c-cb6b96619f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31583-ce9c-4037-8f91-15cb6b4a22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59cc1-5a9a-4294-ae4c-cb6b96619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F972ED-EFCD-40E0-ABFE-07DA576A17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42F2C-2501-4303-8570-168BE1F39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831583-ce9c-4037-8f91-15cb6b4a224f"/>
    <ds:schemaRef ds:uri="65059cc1-5a9a-4294-ae4c-cb6b96619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2107AF-50E3-4468-A11D-493DCCBF3C6B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65059cc1-5a9a-4294-ae4c-cb6b96619f6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a831583-ce9c-4037-8f91-15cb6b4a22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FIT novy styl 4x3 EN opensans</Template>
  <TotalTime>7025</TotalTime>
  <Words>835</Words>
  <Application>Microsoft Macintosh PowerPoint</Application>
  <PresentationFormat>On-screen Show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Open Sans</vt:lpstr>
      <vt:lpstr>Tahoma</vt:lpstr>
      <vt:lpstr>101021 FIT Calibri</vt:lpstr>
      <vt:lpstr>1_101021 FIT Calibri</vt:lpstr>
      <vt:lpstr>Základy programování (IZP)</vt:lpstr>
      <vt:lpstr>Organizační okénko</vt:lpstr>
      <vt:lpstr>Opakování z minulého cvičení</vt:lpstr>
      <vt:lpstr>Opakování z minulého cvičení</vt:lpstr>
      <vt:lpstr>Opakování z minulého cvičení</vt:lpstr>
      <vt:lpstr>Opakování z minulého cvičení</vt:lpstr>
      <vt:lpstr>Opakování z minulého cvičení</vt:lpstr>
      <vt:lpstr>Náplň cvičení</vt:lpstr>
      <vt:lpstr>Algoritmus Selection Sort</vt:lpstr>
      <vt:lpstr>Algoritmus Selection sort – příklad</vt:lpstr>
      <vt:lpstr>Hledání chyb pomocí nástroje valgrind</vt:lpstr>
      <vt:lpstr>Rekurze</vt:lpstr>
      <vt:lpstr>Úkol – binární vyhledávání (pole je seřazené)</vt:lpstr>
      <vt:lpstr>Úkol – binární vyhledávání (hint)</vt:lpstr>
      <vt:lpstr>PowerPoint Presentation</vt:lpstr>
    </vt:vector>
  </TitlesOfParts>
  <Company>FIT 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Tesařová Alena (196276)</cp:lastModifiedBy>
  <cp:revision>29</cp:revision>
  <dcterms:created xsi:type="dcterms:W3CDTF">2016-08-24T11:19:59Z</dcterms:created>
  <dcterms:modified xsi:type="dcterms:W3CDTF">2021-12-02T11:55:30Z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0x010100BB0B83676BD02441A4241E79B2866211</vt:lpwstr>
  </property>
</Properties>
</file>