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713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690" r:id="rId16"/>
    <p:sldId id="699" r:id="rId17"/>
    <p:sldId id="692" r:id="rId18"/>
    <p:sldId id="700" r:id="rId19"/>
    <p:sldId id="694" r:id="rId20"/>
    <p:sldId id="695" r:id="rId21"/>
    <p:sldId id="696" r:id="rId22"/>
    <p:sldId id="697" r:id="rId23"/>
    <p:sldId id="70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96D8AA-3645-3F7B-53A6-3B3105A60455}" name="Herout Adam (11830)" initials="H(" userId="S::herout@vutbr.cz::815bc6ef-7eb1-4b24-af05-9d3eb0f8ca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ařová Alena (196276)" initials="TA(" lastIdx="1" clrIdx="0">
    <p:extLst>
      <p:ext uri="{19B8F6BF-5375-455C-9EA6-DF929625EA0E}">
        <p15:presenceInfo xmlns:p15="http://schemas.microsoft.com/office/powerpoint/2012/main" userId="S::xtesar36@vutbr.cz::46b406ea-2614-4721-b32e-30d3e3984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9E0"/>
    <a:srgbClr val="EB0028"/>
    <a:srgbClr val="E4002B"/>
    <a:srgbClr val="4D4D4D"/>
    <a:srgbClr val="FE000C"/>
    <a:srgbClr val="B9000C"/>
    <a:srgbClr val="1B85B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EC6F9-5F59-4CDF-AD41-507C4F298626}" v="14" dt="2021-12-16T08:03:51.526"/>
    <p1510:client id="{FAB5A2BC-D1E1-F848-B387-A7F66AD3E5B2}" v="79" dt="2021-12-16T08:15:31.14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 autoAdjust="0"/>
    <p:restoredTop sz="76093" autoAdjust="0"/>
  </p:normalViewPr>
  <p:slideViewPr>
    <p:cSldViewPr snapToGrid="0">
      <p:cViewPr varScale="1">
        <p:scale>
          <a:sx n="137" d="100"/>
          <a:sy n="137" d="100"/>
        </p:scale>
        <p:origin x="872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CF3FF1D-F075-41F6-B290-07919A4348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82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11FA9D6-BDC7-4110-B055-029A3A5CC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cs-CZ" dirty="0"/>
              <a:t>, </a:t>
            </a:r>
          </a:p>
          <a:p>
            <a:r>
              <a:rPr lang="cs-CZ" dirty="0"/>
              <a:t>Let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intruduce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my </a:t>
            </a:r>
            <a:r>
              <a:rPr lang="cs-CZ" dirty="0" err="1"/>
              <a:t>project</a:t>
            </a:r>
            <a:r>
              <a:rPr lang="cs-CZ" dirty="0"/>
              <a:t>:</a:t>
            </a:r>
            <a:r>
              <a:rPr lang="en-US" dirty="0"/>
              <a:t> Artificial Intelligence for MOTIVATION and EXCELLENCE in Individual Sports.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----------------------------------------------------------------------------------------------------------------------------------------------------------</a:t>
            </a:r>
          </a:p>
          <a:p>
            <a:r>
              <a:rPr lang="cs-CZ" dirty="0"/>
              <a:t>Ráda bych vám představila téma moji disertační práce, kterou je umělá inteligence k motivace a excelenci v individuálních sportech. I Když v názvu slyšíte umělá inteligence, nepůjde v mém výzkumu zas až tak o umělou inteligence, ale hlavně o vytvoření uživatelské rozhraní k mobilní aplikaci sloužící ke zlepšení a motivaci v individuálních sportech. Individuálním sportem si představujte například jógu nebo posilování nebo rehabilitační cvičení. </a:t>
            </a:r>
            <a:endParaRPr lang="en-US" dirty="0"/>
          </a:p>
          <a:p>
            <a:endParaRPr lang="en-US" dirty="0"/>
          </a:p>
          <a:p>
            <a:r>
              <a:rPr lang="en-US" dirty="0"/>
              <a:t>Moje role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je UX, jak </a:t>
            </a:r>
            <a:r>
              <a:rPr lang="en-US" dirty="0" err="1"/>
              <a:t>si</a:t>
            </a:r>
            <a:r>
              <a:rPr lang="en-US" dirty="0"/>
              <a:t> m</a:t>
            </a:r>
            <a:r>
              <a:rPr lang="cs-CZ" dirty="0"/>
              <a:t>á povídat s umělou inteligencí. Mám ten background v UX a v mobilních aplikacích, ve škole aplikace …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Neříkat Nepůjde, </a:t>
            </a:r>
            <a:r>
              <a:rPr lang="cs-CZ" dirty="0" err="1"/>
              <a:t>NEzaměří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68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43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171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824682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6085" y="-26639"/>
            <a:ext cx="12198085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9191328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6"/>
            <a:ext cx="9191328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0" y="5013176"/>
            <a:ext cx="5294718" cy="10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E718B-A6F6-45FB-B0EA-3A4F7A6FC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92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74153" y="620714"/>
            <a:ext cx="2878667" cy="5475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7" y="620714"/>
            <a:ext cx="8439151" cy="54752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E8744-0EE0-418F-9F78-FB0E984CBE6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2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824682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6085" y="-26639"/>
            <a:ext cx="12198085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84161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9191328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6"/>
            <a:ext cx="9191328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48" y="5157192"/>
            <a:ext cx="427247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977" y="3087230"/>
            <a:ext cx="10560049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Thank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attention</a:t>
            </a:r>
            <a:r>
              <a:rPr lang="cs-CZ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758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4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12192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7" y="1004348"/>
            <a:ext cx="5657851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2863" y="1004348"/>
            <a:ext cx="5659967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3422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01599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4" y="101599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4" y="1772816"/>
            <a:ext cx="5389033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31808" y="101557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70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31808" y="101557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5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000460"/>
            <a:ext cx="6815667" cy="538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000461"/>
            <a:ext cx="4011084" cy="5345998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977" y="3087230"/>
            <a:ext cx="10560049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Thank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attention</a:t>
            </a:r>
            <a:r>
              <a:rPr lang="cs-CZ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6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37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4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IZP cvičení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C8EF0-02FD-40B5-BB0A-5D3ED24F57E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906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Artificial Intelligence for Motivation and Excellence in Individual Sports</a:t>
            </a:r>
            <a:endParaRPr lang="en-US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r>
              <a:rPr lang="en-US" altLang="cs-CZ" dirty="0"/>
              <a:t>/15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12192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1" y="765175"/>
            <a:ext cx="5657851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2858" y="765175"/>
            <a:ext cx="5659967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31808" y="-100013"/>
            <a:ext cx="10265833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7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1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692707"/>
            <a:ext cx="6815667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73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8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33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0"/>
            <a:ext cx="12192000" cy="547697"/>
            <a:chOff x="0" y="1"/>
            <a:chExt cx="9144000" cy="547697"/>
          </a:xfrm>
        </p:grpSpPr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0" y="512773"/>
              <a:ext cx="9144000" cy="34925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0" y="1"/>
              <a:ext cx="9144000" cy="512763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-100013"/>
            <a:ext cx="1051768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nadpisů</a:t>
            </a:r>
            <a:r>
              <a:rPr lang="en-US" altLang="cs-CZ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8" y="765175"/>
            <a:ext cx="1152101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6524636"/>
            <a:ext cx="1046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6524636"/>
            <a:ext cx="11027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r>
              <a:rPr lang="en-US" altLang="cs-CZ" dirty="0"/>
              <a:t>/15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87867" y="115889"/>
            <a:ext cx="63500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752674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10991513" y="130969"/>
            <a:ext cx="76835" cy="288925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9" y="101558"/>
            <a:ext cx="864096" cy="336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10" r:id="rId8"/>
    <p:sldLayoutId id="2147483711" r:id="rId9"/>
    <p:sldLayoutId id="2147483708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A9E0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8" y="101557"/>
            <a:ext cx="10265833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nadpisů</a:t>
            </a:r>
            <a:r>
              <a:rPr lang="en-US" altLang="cs-CZ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8" y="980728"/>
            <a:ext cx="11521017" cy="51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err="1"/>
              <a:t>Klepnutím</a:t>
            </a:r>
            <a:r>
              <a:rPr lang="en-US" altLang="cs-CZ"/>
              <a:t> </a:t>
            </a:r>
            <a:r>
              <a:rPr lang="en-US" altLang="cs-CZ" err="1"/>
              <a:t>lze</a:t>
            </a:r>
            <a:r>
              <a:rPr lang="en-US" altLang="cs-CZ"/>
              <a:t> </a:t>
            </a:r>
            <a:r>
              <a:rPr lang="en-US" altLang="cs-CZ" err="1"/>
              <a:t>upravit</a:t>
            </a:r>
            <a:r>
              <a:rPr lang="en-US" altLang="cs-CZ"/>
              <a:t> </a:t>
            </a:r>
            <a:r>
              <a:rPr lang="en-US" altLang="cs-CZ" err="1"/>
              <a:t>styly</a:t>
            </a:r>
            <a:r>
              <a:rPr lang="en-US" altLang="cs-CZ"/>
              <a:t> </a:t>
            </a:r>
            <a:r>
              <a:rPr lang="en-US" altLang="cs-CZ" err="1"/>
              <a:t>předlohy</a:t>
            </a:r>
            <a:r>
              <a:rPr lang="en-US" altLang="cs-CZ"/>
              <a:t> </a:t>
            </a:r>
            <a:r>
              <a:rPr lang="en-US" altLang="cs-CZ" err="1"/>
              <a:t>textu</a:t>
            </a:r>
            <a:r>
              <a:rPr lang="en-US" altLang="cs-CZ"/>
              <a:t>.</a:t>
            </a:r>
          </a:p>
          <a:p>
            <a:pPr lvl="1"/>
            <a:r>
              <a:rPr lang="en-US" altLang="cs-CZ" err="1"/>
              <a:t>Druhá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2"/>
            <a:r>
              <a:rPr lang="en-US" altLang="cs-CZ" err="1"/>
              <a:t>Třetí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3"/>
            <a:r>
              <a:rPr lang="en-US" altLang="cs-CZ" err="1"/>
              <a:t>Čtvrtá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  <a:p>
            <a:pPr lvl="4"/>
            <a:r>
              <a:rPr lang="en-US" altLang="cs-CZ" err="1"/>
              <a:t>Pátá</a:t>
            </a:r>
            <a:r>
              <a:rPr lang="en-US" altLang="cs-CZ"/>
              <a:t> </a:t>
            </a:r>
            <a:r>
              <a:rPr lang="en-US" altLang="cs-CZ" err="1"/>
              <a:t>úroveň</a:t>
            </a: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6524636"/>
            <a:ext cx="1046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IZP cvičení 3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6524636"/>
            <a:ext cx="11027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752674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38" y="293524"/>
            <a:ext cx="1121149" cy="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6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esarova@fit.vutb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7NTzYULLfuf6two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942" y="3694115"/>
            <a:ext cx="8839982" cy="455612"/>
          </a:xfrm>
        </p:spPr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De</a:t>
            </a:r>
            <a:r>
              <a:rPr lang="cs-CZ" altLang="cs-CZ" b="1" dirty="0">
                <a:solidFill>
                  <a:srgbClr val="00B050"/>
                </a:solidFill>
              </a:rPr>
              <a:t>sá</a:t>
            </a:r>
            <a:r>
              <a:rPr lang="cs-CZ" altLang="cs-CZ" b="1" dirty="0">
                <a:solidFill>
                  <a:srgbClr val="00A9E0"/>
                </a:solidFill>
              </a:rPr>
              <a:t>té</a:t>
            </a:r>
            <a:r>
              <a:rPr lang="cs-CZ" altLang="cs-CZ" dirty="0"/>
              <a:t> </a:t>
            </a:r>
            <a:r>
              <a:rPr lang="en-US" altLang="cs-CZ" dirty="0"/>
              <a:t> po</a:t>
            </a:r>
            <a:r>
              <a:rPr lang="cs-CZ" altLang="cs-CZ" dirty="0"/>
              <a:t>čítačové cvičení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36760" y="4149732"/>
            <a:ext cx="7938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atesarova@fit.vutbr.cz</a:t>
            </a:r>
            <a:r>
              <a:rPr lang="cs-CZ" altLang="cs-CZ" sz="1400" b="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400" b="0" u="sng" dirty="0" err="1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iveigend</a:t>
            </a:r>
            <a:r>
              <a:rPr lang="en-US" altLang="cs-CZ" sz="1400" b="0" u="sng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@fit.vut.cz </a:t>
            </a:r>
            <a:endParaRPr lang="cs-CZ" altLang="cs-CZ" sz="1400" b="0" u="sng" dirty="0">
              <a:solidFill>
                <a:schemeClr val="bg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1069" y="6446824"/>
            <a:ext cx="3744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December 15</a:t>
            </a:r>
            <a:r>
              <a:rPr lang="en-US" altLang="cs-CZ" sz="1400" b="0" baseline="30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38CCC-FBE5-47AA-8A10-206C29582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Základy programování (IZP)</a:t>
            </a:r>
            <a:endParaRPr lang="cs-CZ" dirty="0"/>
          </a:p>
        </p:txBody>
      </p:sp>
      <p:pic>
        <p:nvPicPr>
          <p:cNvPr id="4" name="Grafický objekt 4" descr="Květinový sprej s boky">
            <a:extLst>
              <a:ext uri="{FF2B5EF4-FFF2-40B4-BE49-F238E27FC236}">
                <a16:creationId xmlns:a16="http://schemas.microsoft.com/office/drawing/2014/main" id="{64A71F28-DCD4-4F5A-BF4C-7CAFD28AA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826" y="15240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0E142-1353-4DFD-8CD6-3F0EBD27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funkce pro práci se seznamem</a:t>
            </a:r>
          </a:p>
          <a:p>
            <a:pPr lvl="1"/>
            <a:r>
              <a:rPr lang="cs-CZ" dirty="0"/>
              <a:t>Inicializace seznamu </a:t>
            </a:r>
          </a:p>
          <a:p>
            <a:pPr lvl="1"/>
            <a:r>
              <a:rPr lang="cs-CZ" dirty="0"/>
              <a:t>Vytvoření nové položky</a:t>
            </a:r>
          </a:p>
          <a:p>
            <a:pPr lvl="1"/>
            <a:r>
              <a:rPr lang="cs-CZ" dirty="0"/>
              <a:t>Vložení nové položky na začátek seznamu</a:t>
            </a:r>
          </a:p>
          <a:p>
            <a:pPr lvl="1"/>
            <a:r>
              <a:rPr lang="cs-CZ" dirty="0"/>
              <a:t>Odstranění první položky ze seznamu</a:t>
            </a:r>
          </a:p>
          <a:p>
            <a:pPr lvl="1"/>
            <a:r>
              <a:rPr lang="cs-CZ" dirty="0"/>
              <a:t>Dealokace seznamu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45F6D-4B34-4F93-8789-2652C198A1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F926-5324-44B7-86E7-C2F8BB03D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10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E9D815-C9CF-4EC7-8E01-0AFE14D7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pro práci se seznamem</a:t>
            </a:r>
          </a:p>
        </p:txBody>
      </p:sp>
    </p:spTree>
    <p:extLst>
      <p:ext uri="{BB962C8B-B14F-4D97-AF65-F5344CB8AC3E}">
        <p14:creationId xmlns:p14="http://schemas.microsoft.com/office/powerpoint/2010/main" val="220620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Inicializace seznamu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IZP cvičení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11</a:t>
            </a:fld>
            <a:endParaRPr lang="en-US" altLang="cs-CZ"/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999656" y="2636912"/>
            <a:ext cx="0" cy="7920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567608" y="343456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59596" y="21696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6464" y="4460031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Inicializace seznamu je snadná – pouze nastavíme ukazatel FIRST  (hlavičku seznamu) na NULL.</a:t>
            </a:r>
          </a:p>
        </p:txBody>
      </p:sp>
    </p:spTree>
    <p:extLst>
      <p:ext uri="{BB962C8B-B14F-4D97-AF65-F5344CB8AC3E}">
        <p14:creationId xmlns:p14="http://schemas.microsoft.com/office/powerpoint/2010/main" val="282040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 položky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IZP cvičení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12</a:t>
            </a:fld>
            <a:endParaRPr lang="en-US" altLang="cs-CZ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2020712" y="1359779"/>
            <a:ext cx="2088232" cy="1481623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2020712" y="3116718"/>
            <a:ext cx="2088232" cy="1473272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89110" y="3305912"/>
            <a:ext cx="2433194" cy="109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0</a:t>
            </a:r>
          </a:p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"Pepa"</a:t>
            </a:r>
            <a:endParaRPr lang="en-US" dirty="0">
              <a:solidFill>
                <a:srgbClr val="FE000C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 bwMode="auto">
          <a:xfrm>
            <a:off x="3600192" y="3116030"/>
            <a:ext cx="0" cy="1481205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 bwMode="auto">
          <a:xfrm>
            <a:off x="3820912" y="3892636"/>
            <a:ext cx="13681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020246" y="3934156"/>
            <a:ext cx="1564402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 err="1">
                <a:solidFill>
                  <a:srgbClr val="FE000C"/>
                </a:solidFill>
              </a:rPr>
              <a:t>next</a:t>
            </a:r>
            <a:endParaRPr lang="cs-CZ" dirty="0">
              <a:solidFill>
                <a:srgbClr val="FE000C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20712" y="5329057"/>
            <a:ext cx="8208912" cy="904863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Nejprve alokujeme paměť pro novou položku.</a:t>
            </a: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Potom ji naplníme daty (</a:t>
            </a:r>
            <a:r>
              <a:rPr lang="cs-CZ" dirty="0" err="1">
                <a:solidFill>
                  <a:schemeClr val="tx1"/>
                </a:solidFill>
              </a:rPr>
              <a:t>Object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</p:txBody>
      </p:sp>
      <p:cxnSp>
        <p:nvCxnSpPr>
          <p:cNvPr id="15" name="Přímá spojnice 11"/>
          <p:cNvCxnSpPr/>
          <p:nvPr/>
        </p:nvCxnSpPr>
        <p:spPr bwMode="auto">
          <a:xfrm>
            <a:off x="3600192" y="1360161"/>
            <a:ext cx="0" cy="1481205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71776" y="3598687"/>
            <a:ext cx="1008112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1705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508" y="-98575"/>
            <a:ext cx="9046118" cy="720726"/>
          </a:xfrm>
        </p:spPr>
        <p:txBody>
          <a:bodyPr/>
          <a:lstStyle/>
          <a:p>
            <a:r>
              <a:rPr lang="cs-CZ" dirty="0"/>
              <a:t>Vložení nové položky na začátek seznamu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1651348" y="6526066"/>
            <a:ext cx="8923388" cy="317915"/>
          </a:xfrm>
        </p:spPr>
        <p:txBody>
          <a:bodyPr/>
          <a:lstStyle/>
          <a:p>
            <a:r>
              <a:rPr lang="en-US" altLang="cs-CZ"/>
              <a:t>IZP cvičení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83466" y="6526066"/>
            <a:ext cx="827088" cy="333375"/>
          </a:xfrm>
        </p:spPr>
        <p:txBody>
          <a:bodyPr/>
          <a:lstStyle/>
          <a:p>
            <a:fld id="{7A7C8EF0-02FD-40B5-BB0A-5D3ED24F57E9}" type="slidenum">
              <a:rPr lang="en-US" altLang="cs-CZ" smtClean="0"/>
              <a:pPr/>
              <a:t>13</a:t>
            </a:fld>
            <a:endParaRPr lang="en-US" altLang="cs-CZ" dirty="0"/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1847528" y="2721248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dirty="0">
              <a:solidFill>
                <a:srgbClr val="FE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3418623" y="2695119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 bwMode="auto">
          <a:xfrm>
            <a:off x="4488830" y="2695119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>
            <a:off x="6076694" y="2714692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 bwMode="auto">
          <a:xfrm>
            <a:off x="7138517" y="2695119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8717997" y="2695119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 bwMode="auto">
          <a:xfrm>
            <a:off x="5440790" y="1696678"/>
            <a:ext cx="0" cy="7920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860740" y="123501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cxnSp>
        <p:nvCxnSpPr>
          <p:cNvPr id="28" name="Přímá spojnice se šipkou 27"/>
          <p:cNvCxnSpPr/>
          <p:nvPr/>
        </p:nvCxnSpPr>
        <p:spPr bwMode="auto">
          <a:xfrm flipV="1">
            <a:off x="6289574" y="3287734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 bwMode="auto">
          <a:xfrm flipV="1">
            <a:off x="9025508" y="3264883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566624" y="33333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970220" y="2927054"/>
            <a:ext cx="14244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rgbClr val="FE000C"/>
                </a:solidFill>
              </a:rPr>
              <a:t>nová</a:t>
            </a:r>
            <a:br>
              <a:rPr lang="cs-CZ" dirty="0">
                <a:solidFill>
                  <a:srgbClr val="FE000C"/>
                </a:solidFill>
              </a:rPr>
            </a:br>
            <a:r>
              <a:rPr lang="cs-CZ" dirty="0">
                <a:solidFill>
                  <a:srgbClr val="FE000C"/>
                </a:solidFill>
              </a:rPr>
              <a:t>položka</a:t>
            </a:r>
          </a:p>
          <a:p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815862" y="4461469"/>
            <a:ext cx="8208912" cy="904863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Máme vytvořenou novou položku. </a:t>
            </a: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Nyní ji potřebujeme navázat do seznamu. </a:t>
            </a:r>
          </a:p>
        </p:txBody>
      </p:sp>
    </p:spTree>
    <p:extLst>
      <p:ext uri="{BB962C8B-B14F-4D97-AF65-F5344CB8AC3E}">
        <p14:creationId xmlns:p14="http://schemas.microsoft.com/office/powerpoint/2010/main" val="234701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Vložení nové položky na začátek seznamu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dirty="0"/>
              <a:t>IZP </a:t>
            </a:r>
            <a:r>
              <a:rPr lang="en-US" altLang="cs-CZ" dirty="0" err="1"/>
              <a:t>cvičení</a:t>
            </a:r>
            <a:r>
              <a:rPr lang="en-US" altLang="cs-CZ" dirty="0"/>
              <a:t>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14</a:t>
            </a:fld>
            <a:endParaRPr lang="en-US" altLang="cs-CZ"/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1828130" y="2719810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dirty="0">
              <a:solidFill>
                <a:srgbClr val="FE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3399225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 bwMode="auto">
          <a:xfrm>
            <a:off x="4469432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>
            <a:off x="6057296" y="2713254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 bwMode="auto">
          <a:xfrm>
            <a:off x="7119119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8698599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17" idx="1"/>
          </p:cNvCxnSpPr>
          <p:nvPr/>
        </p:nvCxnSpPr>
        <p:spPr bwMode="auto">
          <a:xfrm flipV="1">
            <a:off x="3605336" y="3302472"/>
            <a:ext cx="864096" cy="22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 bwMode="auto">
          <a:xfrm>
            <a:off x="5421392" y="1695240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841342" y="123357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cxnSp>
        <p:nvCxnSpPr>
          <p:cNvPr id="28" name="Přímá spojnice se šipkou 27"/>
          <p:cNvCxnSpPr/>
          <p:nvPr/>
        </p:nvCxnSpPr>
        <p:spPr bwMode="auto">
          <a:xfrm flipV="1">
            <a:off x="6270176" y="3286296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 bwMode="auto">
          <a:xfrm flipV="1">
            <a:off x="9006110" y="3263445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547226" y="333188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950822" y="2925616"/>
            <a:ext cx="14244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rgbClr val="FE000C"/>
                </a:solidFill>
              </a:rPr>
              <a:t>nová</a:t>
            </a:r>
            <a:br>
              <a:rPr lang="cs-CZ" dirty="0">
                <a:solidFill>
                  <a:srgbClr val="FE000C"/>
                </a:solidFill>
              </a:rPr>
            </a:br>
            <a:r>
              <a:rPr lang="cs-CZ" dirty="0">
                <a:solidFill>
                  <a:srgbClr val="FE000C"/>
                </a:solidFill>
              </a:rPr>
              <a:t>položka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6464" y="4460031"/>
            <a:ext cx="8208912" cy="461665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Nová položka bude ukazovat na hlavičku seznamu.</a:t>
            </a:r>
          </a:p>
        </p:txBody>
      </p:sp>
    </p:spTree>
    <p:extLst>
      <p:ext uri="{BB962C8B-B14F-4D97-AF65-F5344CB8AC3E}">
        <p14:creationId xmlns:p14="http://schemas.microsoft.com/office/powerpoint/2010/main" val="181897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Vložení nové položky na začátek seznamu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IZP cvičení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15</a:t>
            </a:fld>
            <a:endParaRPr lang="en-US" altLang="cs-CZ"/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1828130" y="2719810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dirty="0">
              <a:solidFill>
                <a:srgbClr val="FE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3399225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 bwMode="auto">
          <a:xfrm>
            <a:off x="4469432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>
            <a:off x="6057296" y="2713254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 bwMode="auto">
          <a:xfrm>
            <a:off x="7119119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8698599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17" idx="1"/>
          </p:cNvCxnSpPr>
          <p:nvPr/>
        </p:nvCxnSpPr>
        <p:spPr bwMode="auto">
          <a:xfrm flipV="1">
            <a:off x="3605336" y="3302472"/>
            <a:ext cx="864096" cy="22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 bwMode="auto">
          <a:xfrm>
            <a:off x="2530872" y="1692015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950822" y="123035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cxnSp>
        <p:nvCxnSpPr>
          <p:cNvPr id="28" name="Přímá spojnice se šipkou 27"/>
          <p:cNvCxnSpPr/>
          <p:nvPr/>
        </p:nvCxnSpPr>
        <p:spPr bwMode="auto">
          <a:xfrm flipV="1">
            <a:off x="6270176" y="3286296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 bwMode="auto">
          <a:xfrm flipV="1">
            <a:off x="9006110" y="3263445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547226" y="333188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950822" y="2925616"/>
            <a:ext cx="14244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rgbClr val="FE000C"/>
                </a:solidFill>
              </a:rPr>
              <a:t>nová</a:t>
            </a:r>
            <a:br>
              <a:rPr lang="cs-CZ" dirty="0">
                <a:solidFill>
                  <a:srgbClr val="FE000C"/>
                </a:solidFill>
              </a:rPr>
            </a:br>
            <a:r>
              <a:rPr lang="cs-CZ" dirty="0">
                <a:solidFill>
                  <a:srgbClr val="FE000C"/>
                </a:solidFill>
              </a:rPr>
              <a:t>položka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6464" y="4460031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Nyní posuneme hlavičku seznamu na nově vloženou položku.</a:t>
            </a:r>
          </a:p>
        </p:txBody>
      </p:sp>
    </p:spTree>
    <p:extLst>
      <p:ext uri="{BB962C8B-B14F-4D97-AF65-F5344CB8AC3E}">
        <p14:creationId xmlns:p14="http://schemas.microsoft.com/office/powerpoint/2010/main" val="10809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Vložení nové položky na začátek seznamu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IZP cvičení 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16</a:t>
            </a:fld>
            <a:endParaRPr lang="en-US" altLang="cs-CZ"/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1828130" y="2719810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dirty="0">
              <a:solidFill>
                <a:srgbClr val="FE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3399225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 bwMode="auto">
          <a:xfrm>
            <a:off x="4469432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 bwMode="auto">
          <a:xfrm>
            <a:off x="6057296" y="2713254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 bwMode="auto">
          <a:xfrm>
            <a:off x="7119119" y="2693681"/>
            <a:ext cx="2088232" cy="1217580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cs-CZ">
              <a:solidFill>
                <a:srgbClr val="B9000C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8698599" y="2693681"/>
            <a:ext cx="0" cy="1224136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17" idx="1"/>
          </p:cNvCxnSpPr>
          <p:nvPr/>
        </p:nvCxnSpPr>
        <p:spPr bwMode="auto">
          <a:xfrm flipV="1">
            <a:off x="3605336" y="3302472"/>
            <a:ext cx="864096" cy="22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 bwMode="auto">
          <a:xfrm>
            <a:off x="2530872" y="1692015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950822" y="123035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cxnSp>
        <p:nvCxnSpPr>
          <p:cNvPr id="28" name="Přímá spojnice se šipkou 27"/>
          <p:cNvCxnSpPr/>
          <p:nvPr/>
        </p:nvCxnSpPr>
        <p:spPr bwMode="auto">
          <a:xfrm flipV="1">
            <a:off x="6270176" y="3286296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 bwMode="auto">
          <a:xfrm flipV="1">
            <a:off x="9006110" y="3263445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547226" y="333188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950822" y="2925616"/>
            <a:ext cx="14244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rgbClr val="FE000C"/>
                </a:solidFill>
              </a:rPr>
              <a:t>nová</a:t>
            </a:r>
            <a:br>
              <a:rPr lang="cs-CZ" dirty="0">
                <a:solidFill>
                  <a:srgbClr val="FE000C"/>
                </a:solidFill>
              </a:rPr>
            </a:br>
            <a:r>
              <a:rPr lang="cs-CZ" dirty="0">
                <a:solidFill>
                  <a:srgbClr val="FE000C"/>
                </a:solidFill>
              </a:rPr>
              <a:t>položka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6464" y="4460031"/>
            <a:ext cx="8208912" cy="830997"/>
          </a:xfrm>
          <a:prstGeom prst="rect">
            <a:avLst/>
          </a:prstGeom>
          <a:gradFill flip="none" rotWithShape="1">
            <a:gsLst>
              <a:gs pos="0">
                <a:srgbClr val="44AFE4">
                  <a:tint val="66000"/>
                  <a:satMod val="160000"/>
                </a:srgbClr>
              </a:gs>
              <a:gs pos="50000">
                <a:srgbClr val="44AFE4">
                  <a:tint val="44500"/>
                  <a:satMod val="160000"/>
                </a:srgbClr>
              </a:gs>
              <a:gs pos="100000">
                <a:srgbClr val="44AFE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Nyní posuneme hlavičku seznamu na nově vloženou položku.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479554" y="5615007"/>
            <a:ext cx="243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800" dirty="0">
                <a:solidFill>
                  <a:srgbClr val="FE000C"/>
                </a:solidFill>
              </a:rPr>
              <a:t>HOTOVO! </a:t>
            </a:r>
            <a:r>
              <a:rPr lang="cs-CZ" sz="2800" dirty="0">
                <a:solidFill>
                  <a:srgbClr val="FE000C"/>
                </a:solidFill>
                <a:sym typeface="Wingdings" panose="05000000000000000000" pitchFamily="2" charset="2"/>
              </a:rPr>
              <a:t> </a:t>
            </a:r>
            <a:endParaRPr lang="cs-CZ" sz="2800" dirty="0">
              <a:solidFill>
                <a:srgbClr val="FE00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Další funkce</a:t>
            </a:r>
          </a:p>
          <a:p>
            <a:pPr lvl="1"/>
            <a:r>
              <a:rPr lang="cs-CZ" b="1" dirty="0"/>
              <a:t>Vyhledání položky s nejmenším ID</a:t>
            </a:r>
          </a:p>
          <a:p>
            <a:pPr lvl="1"/>
            <a:r>
              <a:rPr lang="cs-CZ" b="1" dirty="0"/>
              <a:t>Vyhledání položky s odpovídajícím názvem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Počet položek seznamu </a:t>
            </a:r>
          </a:p>
          <a:p>
            <a:r>
              <a:rPr lang="cs-CZ" dirty="0"/>
              <a:t>Lze implementovat také</a:t>
            </a:r>
          </a:p>
          <a:p>
            <a:pPr lvl="1"/>
            <a:r>
              <a:rPr lang="cs-CZ" dirty="0"/>
              <a:t>Test prázdnosti seznamu</a:t>
            </a:r>
          </a:p>
          <a:p>
            <a:pPr lvl="2"/>
            <a:r>
              <a:rPr lang="cs-CZ" dirty="0"/>
              <a:t>Seznam je prázdný, pokud ukazatel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cs-CZ" dirty="0"/>
              <a:t> ukazuje na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r>
              <a:rPr lang="cs-CZ" dirty="0"/>
              <a:t>Výpis prvků seznamu </a:t>
            </a:r>
          </a:p>
          <a:p>
            <a:pPr lvl="1"/>
            <a:endParaRPr lang="cs-CZ" dirty="0"/>
          </a:p>
          <a:p>
            <a:r>
              <a:rPr lang="cs-CZ" dirty="0"/>
              <a:t>Nápověda</a:t>
            </a:r>
          </a:p>
          <a:p>
            <a:pPr lvl="1"/>
            <a:r>
              <a:rPr lang="cs-CZ" dirty="0"/>
              <a:t>Pro průchod seznamem se využívá cyklus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IZP cvičení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2501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závěr (má se tady </a:t>
            </a:r>
            <a:r>
              <a:rPr lang="cs-CZ"/>
              <a:t>použít </a:t>
            </a:r>
            <a:r>
              <a:rPr lang="cs-CZ">
                <a:sym typeface="Wingdings" panose="05000000000000000000" pitchFamily="2" charset="2"/>
              </a:rPr>
              <a:t> nebo  ?? 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Tímto končí naše poslední společné cvičení z IZP</a:t>
            </a:r>
          </a:p>
          <a:p>
            <a:r>
              <a:rPr lang="cs-CZ"/>
              <a:t>Snad vám účast na těchto cvičeních něco dala, něco jste se tady dozvěděli (a získali jste nějaké body… </a:t>
            </a:r>
            <a:r>
              <a:rPr lang="cs-CZ">
                <a:sym typeface="Wingdings" panose="05000000000000000000" pitchFamily="2" charset="2"/>
              </a:rPr>
              <a:t>)</a:t>
            </a:r>
            <a:endParaRPr lang="cs-CZ"/>
          </a:p>
          <a:p>
            <a:r>
              <a:rPr lang="cs-CZ"/>
              <a:t>Za sebe vám všem přeji </a:t>
            </a:r>
            <a:r>
              <a:rPr lang="cs-CZ" b="1"/>
              <a:t>hodně úspěchů </a:t>
            </a:r>
            <a:r>
              <a:rPr lang="cs-CZ"/>
              <a:t>ve vašem prvním zkouškovém období </a:t>
            </a:r>
            <a:endParaRPr lang="en-US"/>
          </a:p>
          <a:p>
            <a:r>
              <a:rPr lang="cs-CZ">
                <a:sym typeface="Wingdings" panose="05000000000000000000" pitchFamily="2" charset="2"/>
              </a:rPr>
              <a:t>V příštím semestru pozor na </a:t>
            </a:r>
            <a:r>
              <a:rPr lang="cs-CZ" sz="3000" b="1">
                <a:solidFill>
                  <a:srgbClr val="FF0000"/>
                </a:solidFill>
                <a:sym typeface="Wingdings" panose="05000000000000000000" pitchFamily="2" charset="2"/>
              </a:rPr>
              <a:t>IOS</a:t>
            </a:r>
            <a:r>
              <a:rPr lang="cs-CZ">
                <a:sym typeface="Wingdings" panose="05000000000000000000" pitchFamily="2" charset="2"/>
              </a:rPr>
              <a:t> a </a:t>
            </a:r>
            <a:r>
              <a:rPr lang="cs-CZ" b="1">
                <a:sym typeface="Wingdings" panose="05000000000000000000" pitchFamily="2" charset="2"/>
              </a:rPr>
              <a:t>ISU</a:t>
            </a:r>
          </a:p>
          <a:p>
            <a:r>
              <a:rPr lang="cs-CZ">
                <a:sym typeface="Wingdings" panose="05000000000000000000" pitchFamily="2" charset="2"/>
              </a:rPr>
              <a:t>A samozřejmě </a:t>
            </a:r>
            <a:r>
              <a:rPr lang="cs-CZ" b="1">
                <a:sym typeface="Wingdings" panose="05000000000000000000" pitchFamily="2" charset="2"/>
              </a:rPr>
              <a:t>krásné Vánoce </a:t>
            </a:r>
            <a:r>
              <a:rPr lang="cs-CZ">
                <a:sym typeface="Wingdings" panose="05000000000000000000" pitchFamily="2" charset="2"/>
              </a:rPr>
              <a:t>a pokud možno co nejlepší a </a:t>
            </a:r>
            <a:r>
              <a:rPr lang="cs-CZ" b="1">
                <a:sym typeface="Wingdings" panose="05000000000000000000" pitchFamily="2" charset="2"/>
              </a:rPr>
              <a:t>nejúspěšnější rok 202</a:t>
            </a:r>
            <a:r>
              <a:rPr lang="en-US" b="1">
                <a:sym typeface="Wingdings" panose="05000000000000000000" pitchFamily="2" charset="2"/>
              </a:rPr>
              <a:t>2</a:t>
            </a:r>
            <a:endParaRPr lang="cs-CZ" b="1">
              <a:sym typeface="Wingdings" panose="05000000000000000000" pitchFamily="2" charset="2"/>
            </a:endParaRPr>
          </a:p>
          <a:p>
            <a:r>
              <a:rPr lang="cs-CZ">
                <a:sym typeface="Wingdings" panose="05000000000000000000" pitchFamily="2" charset="2"/>
              </a:rPr>
              <a:t>Pokud byste cokoli potřebovali, mail na mě máte </a:t>
            </a:r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18</a:t>
            </a:fld>
            <a:endParaRPr lang="en-US" altLang="cs-CZ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9B3F2C8-4D53-4943-9833-A5796D5CB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65" y="4158252"/>
            <a:ext cx="2901860" cy="19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9E9B5-BF91-45EE-B10A-05442221E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12369-E7CC-493C-9679-96E1D01D30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10464800" cy="333375"/>
          </a:xfrm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62535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06536-B2E7-45EC-B8E9-586143B5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65" indent="-342265"/>
            <a:r>
              <a:rPr lang="cs-CZ" dirty="0">
                <a:cs typeface="Calibri"/>
              </a:rPr>
              <a:t>Dnes je poslední cvičení</a:t>
            </a:r>
          </a:p>
          <a:p>
            <a:pPr marL="342265" indent="-342265"/>
            <a:r>
              <a:rPr lang="cs-CZ" dirty="0"/>
              <a:t>Hodnocení projektu č. 2</a:t>
            </a:r>
          </a:p>
          <a:p>
            <a:pPr marL="742286" lvl="1" indent="-342265"/>
            <a:r>
              <a:rPr lang="cs-CZ" dirty="0"/>
              <a:t>?</a:t>
            </a:r>
          </a:p>
          <a:p>
            <a:pPr marL="342265" indent="-342265"/>
            <a:r>
              <a:rPr lang="cs-CZ" dirty="0"/>
              <a:t>Prosím, vyplňte dotazníky: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hlinkClick r:id="rId3"/>
              </a:rPr>
              <a:t>Ode mě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cs typeface="Calibri"/>
              </a:rPr>
              <a:t>Od dr. Smrčky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Oficiálně ve </a:t>
            </a:r>
            <a:r>
              <a:rPr lang="cs-CZ" dirty="0" err="1"/>
              <a:t>wisu</a:t>
            </a:r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44809C-E63B-4575-898A-DE8E7DE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6178DD7-BC64-42FA-B490-E550A3779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3933" y="6524636"/>
            <a:ext cx="10464800" cy="333375"/>
          </a:xfrm>
        </p:spPr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DD8AC-94D0-4387-B2F6-D40FAD2B43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</p:spPr>
        <p:txBody>
          <a:bodyPr/>
          <a:lstStyle/>
          <a:p>
            <a:fld id="{7C839148-7006-41C4-ABC2-D2A9F4595A63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pic>
        <p:nvPicPr>
          <p:cNvPr id="3" name="Graphic 2" descr="Two winter holiday ornaments">
            <a:extLst>
              <a:ext uri="{FF2B5EF4-FFF2-40B4-BE49-F238E27FC236}">
                <a16:creationId xmlns:a16="http://schemas.microsoft.com/office/drawing/2014/main" id="{C2B42549-5EFF-BF4E-9CD7-C48A8661A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2192" y="-5476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06536-B2E7-45EC-B8E9-586143B5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8" y="765175"/>
            <a:ext cx="11521017" cy="5330825"/>
          </a:xfrm>
        </p:spPr>
        <p:txBody>
          <a:bodyPr/>
          <a:lstStyle/>
          <a:p>
            <a:r>
              <a:rPr lang="cs-CZ" dirty="0"/>
              <a:t>Práce se jednosměrně vázaným seznamem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44809C-E63B-4575-898A-DE8E7DED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8" y="-100013"/>
            <a:ext cx="10517682" cy="720726"/>
          </a:xfrm>
        </p:spPr>
        <p:txBody>
          <a:bodyPr/>
          <a:lstStyle/>
          <a:p>
            <a:r>
              <a:rPr lang="cs-CZ" dirty="0"/>
              <a:t>Obsah cvičení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66811F8-F76D-4946-903C-057547DFA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3933" y="6524636"/>
            <a:ext cx="10464800" cy="333375"/>
          </a:xfrm>
        </p:spPr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EA88F9-118D-4F38-986D-DA26885A3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524636"/>
            <a:ext cx="1102784" cy="333375"/>
          </a:xfrm>
        </p:spPr>
        <p:txBody>
          <a:bodyPr/>
          <a:lstStyle/>
          <a:p>
            <a:fld id="{7C839148-7006-41C4-ABC2-D2A9F4595A63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C9A7D7F-B278-9E4A-AD88-200603D6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051050"/>
            <a:ext cx="91186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53CB6-1E3B-4DA9-A857-4E1A81C5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</a:t>
            </a:r>
            <a:r>
              <a:rPr lang="cs-CZ" b="1" dirty="0"/>
              <a:t>dynamickou datovou strukturu</a:t>
            </a:r>
          </a:p>
          <a:p>
            <a:pPr lvl="1" algn="just"/>
            <a:r>
              <a:rPr lang="cs-CZ" dirty="0"/>
              <a:t>Skládá se z jednotlivých položek, které jsou svázány ukazateli</a:t>
            </a:r>
          </a:p>
          <a:p>
            <a:pPr lvl="1" algn="just"/>
            <a:r>
              <a:rPr lang="cs-CZ" dirty="0"/>
              <a:t>V datovém typu jsou mimo </a:t>
            </a:r>
            <a:r>
              <a:rPr lang="cs-CZ" b="1" dirty="0"/>
              <a:t>užitečných dat </a:t>
            </a:r>
            <a:r>
              <a:rPr lang="cs-CZ" dirty="0"/>
              <a:t>ještě </a:t>
            </a:r>
            <a:r>
              <a:rPr lang="cs-CZ" b="1" dirty="0"/>
              <a:t>ukazatele na stejný typ</a:t>
            </a:r>
            <a:r>
              <a:rPr lang="cs-CZ" dirty="0"/>
              <a:t>, které zajišťují provázání</a:t>
            </a:r>
          </a:p>
          <a:p>
            <a:pPr lvl="1" algn="just"/>
            <a:r>
              <a:rPr lang="cs-CZ" dirty="0"/>
              <a:t>Dynamicky vytvořené proměnné můžeme snadno spojovat pomocí ukazatelů</a:t>
            </a:r>
            <a:r>
              <a:rPr lang="cs-CZ" b="1" dirty="0"/>
              <a:t> 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08416-B3C4-4F2C-AA9A-E7722F664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F848-502D-416E-A1DF-06BDE00D6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45EB42-B2B4-4109-8D6B-7A2CBB5F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úvod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FDC39-3EC7-4ABA-A53E-F698FAA7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44" y="3429000"/>
            <a:ext cx="7532989" cy="24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BCA1C-7BE3-421A-94E2-534C1A8D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bylo řečeno, datový typ musí obsahovat</a:t>
            </a:r>
          </a:p>
          <a:p>
            <a:pPr lvl="1"/>
            <a:r>
              <a:rPr lang="cs-CZ" b="1" dirty="0"/>
              <a:t>Užitečná data </a:t>
            </a:r>
            <a:br>
              <a:rPr lang="cs-CZ" b="1" dirty="0"/>
            </a:br>
            <a:r>
              <a:rPr lang="cs-CZ" dirty="0"/>
              <a:t>(v našem reprezentovaná datovým typem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cs-CZ" dirty="0"/>
              <a:t>)</a:t>
            </a:r>
          </a:p>
          <a:p>
            <a:r>
              <a:rPr lang="cs-CZ" b="1" dirty="0"/>
              <a:t>Ukazatel na další prvek</a:t>
            </a:r>
          </a:p>
          <a:p>
            <a:r>
              <a:rPr lang="cs-CZ" dirty="0"/>
              <a:t>Jak bude vypadat?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199B-BEA4-4C17-8EAB-071CCEAA7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07AA-A75B-474D-B289-F0A97D13E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800928-3179-40C6-BA1B-14D86C40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typ pro seznam</a:t>
            </a:r>
          </a:p>
        </p:txBody>
      </p:sp>
    </p:spTree>
    <p:extLst>
      <p:ext uri="{BB962C8B-B14F-4D97-AF65-F5344CB8AC3E}">
        <p14:creationId xmlns:p14="http://schemas.microsoft.com/office/powerpoint/2010/main" val="95051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BCA1C-7BE3-421A-94E2-534C1A8D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bylo řečeno, datový typ musí obsahovat</a:t>
            </a:r>
          </a:p>
          <a:p>
            <a:pPr lvl="1"/>
            <a:r>
              <a:rPr lang="cs-CZ" b="1" dirty="0"/>
              <a:t>Užitečná data  </a:t>
            </a:r>
            <a:r>
              <a:rPr lang="cs-CZ" dirty="0"/>
              <a:t>(v našem reprezentovaná datovým typem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cs-CZ" dirty="0"/>
              <a:t>)</a:t>
            </a:r>
          </a:p>
          <a:p>
            <a:r>
              <a:rPr lang="cs-CZ" b="1" dirty="0"/>
              <a:t>Ukazatel na další prvek</a:t>
            </a:r>
          </a:p>
          <a:p>
            <a:r>
              <a:rPr lang="cs-CZ" dirty="0"/>
              <a:t>Jak bude vypadat?</a:t>
            </a: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199B-BEA4-4C17-8EAB-071CCEAA7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07AA-A75B-474D-B289-F0A97D13E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800928-3179-40C6-BA1B-14D86C40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typ pro seznam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60C26-5E2E-4F9B-B359-0F4E39B16EED}"/>
              </a:ext>
            </a:extLst>
          </p:cNvPr>
          <p:cNvSpPr txBox="1">
            <a:spLocks/>
          </p:cNvSpPr>
          <p:nvPr/>
        </p:nvSpPr>
        <p:spPr bwMode="auto">
          <a:xfrm>
            <a:off x="1703512" y="2817350"/>
            <a:ext cx="8784976" cy="3275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None/>
            </a:pPr>
            <a:r>
              <a:rPr lang="cs-CZ" altLang="cs-CZ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cs-CZ" altLang="cs-CZ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prvek seznamu</a:t>
            </a:r>
            <a:endParaRPr lang="en-US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data;          // užitečná data</a:t>
            </a:r>
          </a:p>
          <a:p>
            <a:pPr marL="342900" lvl="1" indent="-342900">
              <a:buNone/>
            </a:pP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cs-CZ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// ukazatel na další prvek</a:t>
            </a:r>
            <a:endParaRPr lang="en-US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2900" lvl="1" indent="-342900">
              <a:buNone/>
            </a:pPr>
            <a:endParaRPr lang="cs-CZ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r>
              <a:rPr lang="cs-CZ" altLang="cs-CZ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cs-CZ" altLang="cs-CZ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seznam</a:t>
            </a:r>
            <a:endParaRPr lang="en-US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// </a:t>
            </a:r>
            <a:r>
              <a:rPr lang="en-US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ukazatel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prvn</a:t>
            </a:r>
            <a:r>
              <a:rPr lang="cs-CZ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í prvek</a:t>
            </a:r>
            <a:endParaRPr lang="en-US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r>
              <a:rPr lang="en-US" altLang="cs-CZ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}List;</a:t>
            </a:r>
            <a:endParaRPr lang="cs-CZ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None/>
            </a:pPr>
            <a:endParaRPr lang="cs-CZ" altLang="cs-CZ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1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6732-FA40-4E8A-9E48-6FEBC0F0F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1153B-F3E9-48A1-A254-574232214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A5AD1-5E03-4E49-BB74-F33CAA51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budou obsahovat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07BB1-563C-49CA-8A14-9428B0283742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78367" y="2067950"/>
            <a:ext cx="5617633" cy="20820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None/>
            </a:pPr>
            <a:r>
              <a:rPr lang="cs-CZ" sz="2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cs-CZ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cs-CZ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buFontTx/>
              <a:buNone/>
            </a:pPr>
            <a:r>
              <a:rPr lang="en-US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kern="12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id;</a:t>
            </a:r>
            <a:r>
              <a:rPr lang="cs-CZ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// ID</a:t>
            </a:r>
            <a:endParaRPr lang="en-US" sz="2400" b="1" kern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char* name;</a:t>
            </a:r>
            <a:r>
              <a:rPr lang="cs-CZ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// </a:t>
            </a:r>
            <a:r>
              <a:rPr lang="cs-CZ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jmeno</a:t>
            </a:r>
            <a:endParaRPr lang="en-US" sz="2400" b="1" kern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None/>
            </a:pPr>
            <a:r>
              <a:rPr lang="en-US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cs-CZ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kern="12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400" b="1" kern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endParaRPr lang="cs-CZ" sz="2400" b="1" kern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B0BFD0-5EC9-4B3D-8AFE-52CC98EA4D6B}"/>
              </a:ext>
            </a:extLst>
          </p:cNvPr>
          <p:cNvSpPr txBox="1">
            <a:spLocks/>
          </p:cNvSpPr>
          <p:nvPr/>
        </p:nvSpPr>
        <p:spPr bwMode="auto">
          <a:xfrm>
            <a:off x="431808" y="765176"/>
            <a:ext cx="11521017" cy="107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0" kern="0" dirty="0"/>
              <a:t>Záleží, co si budeme chtít ukládat do jednotlivých položek</a:t>
            </a:r>
          </a:p>
          <a:p>
            <a:r>
              <a:rPr lang="cs-CZ" b="0" kern="0" dirty="0"/>
              <a:t>V dnešním cvičení bude stačit jméno a id</a:t>
            </a:r>
          </a:p>
          <a:p>
            <a:endParaRPr lang="cs-CZ" b="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64987-9A93-4F34-B4AD-8B7722C03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29" y="4149969"/>
            <a:ext cx="5991396" cy="1923485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E7AB1D6-2094-490B-83A5-FD0D83C94686}"/>
              </a:ext>
            </a:extLst>
          </p:cNvPr>
          <p:cNvCxnSpPr>
            <a:cxnSpLocks/>
            <a:endCxn id="6" idx="2"/>
          </p:cNvCxnSpPr>
          <p:nvPr/>
        </p:nvCxnSpPr>
        <p:spPr bwMode="auto">
          <a:xfrm rot="10800000">
            <a:off x="2804164" y="4149970"/>
            <a:ext cx="4297680" cy="1772529"/>
          </a:xfrm>
          <a:prstGeom prst="curvedConnector2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1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91A0BF-ABBC-444F-94F6-694B9284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F6BF-88A8-4B6C-85CA-F6B618173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B210B-03A2-4EC7-8ABD-0D8BEAF61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8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43A3BA-53D0-43F7-B195-0A7C03AF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náš seznam?</a:t>
            </a:r>
          </a:p>
        </p:txBody>
      </p:sp>
      <p:cxnSp>
        <p:nvCxnSpPr>
          <p:cNvPr id="8" name="Přímá spojnice se šipkou 12">
            <a:extLst>
              <a:ext uri="{FF2B5EF4-FFF2-40B4-BE49-F238E27FC236}">
                <a16:creationId xmlns:a16="http://schemas.microsoft.com/office/drawing/2014/main" id="{1E9CF0B4-A25C-4095-8461-C0F3694B6E3C}"/>
              </a:ext>
            </a:extLst>
          </p:cNvPr>
          <p:cNvCxnSpPr/>
          <p:nvPr/>
        </p:nvCxnSpPr>
        <p:spPr bwMode="auto">
          <a:xfrm>
            <a:off x="2445799" y="2190295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13">
            <a:extLst>
              <a:ext uri="{FF2B5EF4-FFF2-40B4-BE49-F238E27FC236}">
                <a16:creationId xmlns:a16="http://schemas.microsoft.com/office/drawing/2014/main" id="{90104DEB-11F3-4659-BD5C-6F888D0A15ED}"/>
              </a:ext>
            </a:extLst>
          </p:cNvPr>
          <p:cNvSpPr txBox="1"/>
          <p:nvPr/>
        </p:nvSpPr>
        <p:spPr>
          <a:xfrm>
            <a:off x="971545" y="1518846"/>
            <a:ext cx="727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 – ukazatel na první položku seznamu</a:t>
            </a:r>
          </a:p>
        </p:txBody>
      </p:sp>
      <p:cxnSp>
        <p:nvCxnSpPr>
          <p:cNvPr id="10" name="Přímá spojnice se šipkou 14">
            <a:extLst>
              <a:ext uri="{FF2B5EF4-FFF2-40B4-BE49-F238E27FC236}">
                <a16:creationId xmlns:a16="http://schemas.microsoft.com/office/drawing/2014/main" id="{B09C92EA-73F9-441F-BED6-A1D5AB7DD138}"/>
              </a:ext>
            </a:extLst>
          </p:cNvPr>
          <p:cNvCxnSpPr/>
          <p:nvPr/>
        </p:nvCxnSpPr>
        <p:spPr bwMode="auto">
          <a:xfrm>
            <a:off x="4608158" y="4072807"/>
            <a:ext cx="12960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5">
            <a:extLst>
              <a:ext uri="{FF2B5EF4-FFF2-40B4-BE49-F238E27FC236}">
                <a16:creationId xmlns:a16="http://schemas.microsoft.com/office/drawing/2014/main" id="{7FA9E9B4-DCA8-4D5D-A512-AC9E28761DA5}"/>
              </a:ext>
            </a:extLst>
          </p:cNvPr>
          <p:cNvCxnSpPr/>
          <p:nvPr/>
        </p:nvCxnSpPr>
        <p:spPr bwMode="auto">
          <a:xfrm flipV="1">
            <a:off x="9801573" y="4086148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23">
            <a:extLst>
              <a:ext uri="{FF2B5EF4-FFF2-40B4-BE49-F238E27FC236}">
                <a16:creationId xmlns:a16="http://schemas.microsoft.com/office/drawing/2014/main" id="{CDF0D620-0AFA-4F19-A2EC-3C8A66701595}"/>
              </a:ext>
            </a:extLst>
          </p:cNvPr>
          <p:cNvSpPr txBox="1"/>
          <p:nvPr/>
        </p:nvSpPr>
        <p:spPr>
          <a:xfrm>
            <a:off x="4793467" y="4306515"/>
            <a:ext cx="26026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dirty="0" err="1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6BC7B2-D8A1-4AEA-B43E-DF50BEE92214}"/>
              </a:ext>
            </a:extLst>
          </p:cNvPr>
          <p:cNvGrpSpPr/>
          <p:nvPr/>
        </p:nvGrpSpPr>
        <p:grpSpPr>
          <a:xfrm>
            <a:off x="1225139" y="3172806"/>
            <a:ext cx="3059156" cy="1852318"/>
            <a:chOff x="2111337" y="3143985"/>
            <a:chExt cx="3059156" cy="1852318"/>
          </a:xfrm>
        </p:grpSpPr>
        <p:sp>
          <p:nvSpPr>
            <p:cNvPr id="6" name="Zaoblený obdélník 5">
              <a:extLst>
                <a:ext uri="{FF2B5EF4-FFF2-40B4-BE49-F238E27FC236}">
                  <a16:creationId xmlns:a16="http://schemas.microsoft.com/office/drawing/2014/main" id="{58D349B3-16E3-4D72-BF31-C483F6A10CEA}"/>
                </a:ext>
              </a:extLst>
            </p:cNvPr>
            <p:cNvSpPr/>
            <p:nvPr/>
          </p:nvSpPr>
          <p:spPr bwMode="auto">
            <a:xfrm>
              <a:off x="2111337" y="3143985"/>
              <a:ext cx="3059156" cy="1852318"/>
            </a:xfrm>
            <a:prstGeom prst="roundRect">
              <a:avLst/>
            </a:prstGeom>
            <a:ln w="571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cs-CZ" sz="2400" b="1" i="0" u="none" strike="noStrike" cap="none" normalizeH="0" baseline="0" dirty="0">
                <a:ln>
                  <a:noFill/>
                </a:ln>
                <a:solidFill>
                  <a:srgbClr val="FE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A06C2E2-4A54-4107-9F44-FFFB93756AFF}"/>
                </a:ext>
              </a:extLst>
            </p:cNvPr>
            <p:cNvCxnSpPr/>
            <p:nvPr/>
          </p:nvCxnSpPr>
          <p:spPr bwMode="auto">
            <a:xfrm>
              <a:off x="4747445" y="3149730"/>
              <a:ext cx="0" cy="1846573"/>
            </a:xfrm>
            <a:prstGeom prst="line">
              <a:avLst/>
            </a:prstGeom>
            <a:ln w="571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Pole 28">
              <a:extLst>
                <a:ext uri="{FF2B5EF4-FFF2-40B4-BE49-F238E27FC236}">
                  <a16:creationId xmlns:a16="http://schemas.microsoft.com/office/drawing/2014/main" id="{8B360674-7D51-4029-B845-76A66976A863}"/>
                </a:ext>
              </a:extLst>
            </p:cNvPr>
            <p:cNvSpPr txBox="1"/>
            <p:nvPr/>
          </p:nvSpPr>
          <p:spPr>
            <a:xfrm>
              <a:off x="2309369" y="3816029"/>
              <a:ext cx="2398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Užitečná data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06F566-7A2F-42D3-BA13-910FAD07BB70}"/>
              </a:ext>
            </a:extLst>
          </p:cNvPr>
          <p:cNvGrpSpPr/>
          <p:nvPr/>
        </p:nvGrpSpPr>
        <p:grpSpPr>
          <a:xfrm>
            <a:off x="6192316" y="3149523"/>
            <a:ext cx="3365072" cy="1852318"/>
            <a:chOff x="6303657" y="3123576"/>
            <a:chExt cx="3365072" cy="1852318"/>
          </a:xfrm>
        </p:grpSpPr>
        <p:sp>
          <p:nvSpPr>
            <p:cNvPr id="11" name="Zaoblený obdélník 20">
              <a:extLst>
                <a:ext uri="{FF2B5EF4-FFF2-40B4-BE49-F238E27FC236}">
                  <a16:creationId xmlns:a16="http://schemas.microsoft.com/office/drawing/2014/main" id="{2FBD2C43-33FE-4EA2-8A1B-CCC027D2BA9F}"/>
                </a:ext>
              </a:extLst>
            </p:cNvPr>
            <p:cNvSpPr/>
            <p:nvPr/>
          </p:nvSpPr>
          <p:spPr bwMode="auto">
            <a:xfrm>
              <a:off x="6303657" y="3123576"/>
              <a:ext cx="3365072" cy="1852318"/>
            </a:xfrm>
            <a:prstGeom prst="roundRect">
              <a:avLst/>
            </a:prstGeom>
            <a:ln w="571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cs-CZ" sz="2400" b="1" i="0" u="none" strike="noStrike" cap="none" normalizeH="0" baseline="0" dirty="0">
                <a:ln>
                  <a:noFill/>
                </a:ln>
                <a:solidFill>
                  <a:srgbClr val="FE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14" name="Přímá spojnice 27">
              <a:extLst>
                <a:ext uri="{FF2B5EF4-FFF2-40B4-BE49-F238E27FC236}">
                  <a16:creationId xmlns:a16="http://schemas.microsoft.com/office/drawing/2014/main" id="{2951BC57-A90A-4B31-821E-BC90FDFFEF33}"/>
                </a:ext>
              </a:extLst>
            </p:cNvPr>
            <p:cNvCxnSpPr/>
            <p:nvPr/>
          </p:nvCxnSpPr>
          <p:spPr bwMode="auto">
            <a:xfrm>
              <a:off x="9193805" y="3123576"/>
              <a:ext cx="0" cy="1846573"/>
            </a:xfrm>
            <a:prstGeom prst="line">
              <a:avLst/>
            </a:prstGeom>
            <a:ln w="571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ovéPole 29">
              <a:extLst>
                <a:ext uri="{FF2B5EF4-FFF2-40B4-BE49-F238E27FC236}">
                  <a16:creationId xmlns:a16="http://schemas.microsoft.com/office/drawing/2014/main" id="{4F6FA6EC-F3B0-4468-BB0C-41535EC28D05}"/>
                </a:ext>
              </a:extLst>
            </p:cNvPr>
            <p:cNvSpPr txBox="1"/>
            <p:nvPr/>
          </p:nvSpPr>
          <p:spPr>
            <a:xfrm>
              <a:off x="6351550" y="3816028"/>
              <a:ext cx="2902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B9000C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cs-CZ" dirty="0">
                  <a:solidFill>
                    <a:schemeClr val="tx1"/>
                  </a:solidFill>
                </a:rPr>
                <a:t>Užitečná data</a:t>
              </a:r>
            </a:p>
          </p:txBody>
        </p:sp>
      </p:grpSp>
      <p:sp>
        <p:nvSpPr>
          <p:cNvPr id="44" name="TextovéPole 16">
            <a:extLst>
              <a:ext uri="{FF2B5EF4-FFF2-40B4-BE49-F238E27FC236}">
                <a16:creationId xmlns:a16="http://schemas.microsoft.com/office/drawing/2014/main" id="{1FD362A5-F5DA-4B6C-A60B-6EA4E4821C76}"/>
              </a:ext>
            </a:extLst>
          </p:cNvPr>
          <p:cNvSpPr txBox="1"/>
          <p:nvPr/>
        </p:nvSpPr>
        <p:spPr>
          <a:xfrm>
            <a:off x="10729948" y="38507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46079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91A0BF-ABBC-444F-94F6-694B9284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Užitečná data jsou v našem případě </a:t>
            </a:r>
            <a:r>
              <a:rPr lang="cs-CZ" b="1" dirty="0"/>
              <a:t>struktura</a:t>
            </a:r>
            <a:r>
              <a:rPr lang="cs-CZ" dirty="0"/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F6BF-88A8-4B6C-85CA-F6B618173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IZP </a:t>
            </a:r>
            <a:r>
              <a:rPr lang="en-US" dirty="0" err="1"/>
              <a:t>cvičení</a:t>
            </a:r>
            <a:r>
              <a:rPr lang="en-US" dirty="0"/>
              <a:t>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B210B-03A2-4EC7-8ABD-0D8BEAF61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9</a:t>
            </a:fld>
            <a:endParaRPr lang="en-US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43A3BA-53D0-43F7-B195-0A7C03AF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náš seznam?</a:t>
            </a:r>
          </a:p>
        </p:txBody>
      </p:sp>
      <p:sp>
        <p:nvSpPr>
          <p:cNvPr id="20" name="Zaoblený obdélník 5">
            <a:extLst>
              <a:ext uri="{FF2B5EF4-FFF2-40B4-BE49-F238E27FC236}">
                <a16:creationId xmlns:a16="http://schemas.microsoft.com/office/drawing/2014/main" id="{4F6B4760-1C91-431B-833A-8E5DBB6AB7ED}"/>
              </a:ext>
            </a:extLst>
          </p:cNvPr>
          <p:cNvSpPr/>
          <p:nvPr/>
        </p:nvSpPr>
        <p:spPr bwMode="auto">
          <a:xfrm>
            <a:off x="1710046" y="3143985"/>
            <a:ext cx="3365072" cy="1852318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E000C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21" name="Přímá spojnice 6">
            <a:extLst>
              <a:ext uri="{FF2B5EF4-FFF2-40B4-BE49-F238E27FC236}">
                <a16:creationId xmlns:a16="http://schemas.microsoft.com/office/drawing/2014/main" id="{CB630EAE-0513-4A19-8BB2-8000DED6135B}"/>
              </a:ext>
            </a:extLst>
          </p:cNvPr>
          <p:cNvCxnSpPr/>
          <p:nvPr/>
        </p:nvCxnSpPr>
        <p:spPr bwMode="auto">
          <a:xfrm>
            <a:off x="4609765" y="3149730"/>
            <a:ext cx="0" cy="1846573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12">
            <a:extLst>
              <a:ext uri="{FF2B5EF4-FFF2-40B4-BE49-F238E27FC236}">
                <a16:creationId xmlns:a16="http://schemas.microsoft.com/office/drawing/2014/main" id="{BF2F8A63-E0B1-4CA3-B19E-41A5E2F9C0D7}"/>
              </a:ext>
            </a:extLst>
          </p:cNvPr>
          <p:cNvCxnSpPr/>
          <p:nvPr/>
        </p:nvCxnSpPr>
        <p:spPr bwMode="auto">
          <a:xfrm>
            <a:off x="2464752" y="2271096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13">
            <a:extLst>
              <a:ext uri="{FF2B5EF4-FFF2-40B4-BE49-F238E27FC236}">
                <a16:creationId xmlns:a16="http://schemas.microsoft.com/office/drawing/2014/main" id="{0A1DD147-B8FD-47E2-8DBF-4C88C40E6EAA}"/>
              </a:ext>
            </a:extLst>
          </p:cNvPr>
          <p:cNvSpPr txBox="1"/>
          <p:nvPr/>
        </p:nvSpPr>
        <p:spPr>
          <a:xfrm>
            <a:off x="1847966" y="172863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FIRST</a:t>
            </a:r>
          </a:p>
        </p:txBody>
      </p:sp>
      <p:cxnSp>
        <p:nvCxnSpPr>
          <p:cNvPr id="24" name="Přímá spojnice se šipkou 14">
            <a:extLst>
              <a:ext uri="{FF2B5EF4-FFF2-40B4-BE49-F238E27FC236}">
                <a16:creationId xmlns:a16="http://schemas.microsoft.com/office/drawing/2014/main" id="{261F0D5C-3FBB-45CD-B2FD-A372165BBD3E}"/>
              </a:ext>
            </a:extLst>
          </p:cNvPr>
          <p:cNvCxnSpPr/>
          <p:nvPr/>
        </p:nvCxnSpPr>
        <p:spPr bwMode="auto">
          <a:xfrm flipV="1">
            <a:off x="4865694" y="4051306"/>
            <a:ext cx="1122910" cy="74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ovéPole 16">
            <a:extLst>
              <a:ext uri="{FF2B5EF4-FFF2-40B4-BE49-F238E27FC236}">
                <a16:creationId xmlns:a16="http://schemas.microsoft.com/office/drawing/2014/main" id="{32C66018-FDE3-442B-8DA7-B1207B2808D9}"/>
              </a:ext>
            </a:extLst>
          </p:cNvPr>
          <p:cNvSpPr txBox="1"/>
          <p:nvPr/>
        </p:nvSpPr>
        <p:spPr>
          <a:xfrm>
            <a:off x="9473841" y="426085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dirty="0">
                <a:solidFill>
                  <a:srgbClr val="FE000C"/>
                </a:solidFill>
              </a:rPr>
              <a:t>NULL</a:t>
            </a:r>
          </a:p>
        </p:txBody>
      </p:sp>
      <p:sp>
        <p:nvSpPr>
          <p:cNvPr id="26" name="TextovéPole 17">
            <a:extLst>
              <a:ext uri="{FF2B5EF4-FFF2-40B4-BE49-F238E27FC236}">
                <a16:creationId xmlns:a16="http://schemas.microsoft.com/office/drawing/2014/main" id="{6B20778A-F677-4054-9DD8-BC025273E04D}"/>
              </a:ext>
            </a:extLst>
          </p:cNvPr>
          <p:cNvSpPr txBox="1"/>
          <p:nvPr/>
        </p:nvSpPr>
        <p:spPr>
          <a:xfrm>
            <a:off x="1870613" y="3512724"/>
            <a:ext cx="260262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ID = 10</a:t>
            </a:r>
          </a:p>
          <a:p>
            <a:pPr algn="ctr">
              <a:buNone/>
            </a:pPr>
            <a:r>
              <a:rPr lang="cs-CZ" dirty="0">
                <a:solidFill>
                  <a:srgbClr val="0070C0"/>
                </a:solidFill>
              </a:rPr>
              <a:t>NAME = "Pepa"</a:t>
            </a:r>
            <a:endParaRPr lang="en-US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27" name="Zaoblený obdélník 18">
            <a:extLst>
              <a:ext uri="{FF2B5EF4-FFF2-40B4-BE49-F238E27FC236}">
                <a16:creationId xmlns:a16="http://schemas.microsoft.com/office/drawing/2014/main" id="{EDA4789E-EE27-4DB0-AC4E-7804409C1506}"/>
              </a:ext>
            </a:extLst>
          </p:cNvPr>
          <p:cNvSpPr/>
          <p:nvPr/>
        </p:nvSpPr>
        <p:spPr bwMode="auto">
          <a:xfrm>
            <a:off x="1832739" y="3256794"/>
            <a:ext cx="2573776" cy="1603991"/>
          </a:xfrm>
          <a:prstGeom prst="roundRect">
            <a:avLst/>
          </a:prstGeom>
          <a:noFill/>
          <a:ln w="57150" cap="flat" cmpd="sng" algn="ctr">
            <a:solidFill>
              <a:srgbClr val="00A9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sp>
        <p:nvSpPr>
          <p:cNvPr id="28" name="Zaoblený obdélník 20">
            <a:extLst>
              <a:ext uri="{FF2B5EF4-FFF2-40B4-BE49-F238E27FC236}">
                <a16:creationId xmlns:a16="http://schemas.microsoft.com/office/drawing/2014/main" id="{4FC33EDA-7905-4B3D-BFFC-20BC1FE9367A}"/>
              </a:ext>
            </a:extLst>
          </p:cNvPr>
          <p:cNvSpPr/>
          <p:nvPr/>
        </p:nvSpPr>
        <p:spPr bwMode="auto">
          <a:xfrm>
            <a:off x="6055324" y="3123576"/>
            <a:ext cx="3365072" cy="1852318"/>
          </a:xfrm>
          <a:prstGeom prst="roundRect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E000C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0E556DDA-9285-4FA5-B301-F25054708256}"/>
              </a:ext>
            </a:extLst>
          </p:cNvPr>
          <p:cNvSpPr txBox="1"/>
          <p:nvPr/>
        </p:nvSpPr>
        <p:spPr>
          <a:xfrm>
            <a:off x="6215891" y="3492315"/>
            <a:ext cx="260262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ID = 20</a:t>
            </a:r>
          </a:p>
          <a:p>
            <a:pPr algn="ctr">
              <a:buNone/>
            </a:pPr>
            <a:r>
              <a:rPr lang="cs-CZ" dirty="0">
                <a:solidFill>
                  <a:srgbClr val="0070C0"/>
                </a:solidFill>
              </a:rPr>
              <a:t>NAME = "Jana"</a:t>
            </a:r>
            <a:endParaRPr lang="en-US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30" name="Zaoblený obdélník 22">
            <a:extLst>
              <a:ext uri="{FF2B5EF4-FFF2-40B4-BE49-F238E27FC236}">
                <a16:creationId xmlns:a16="http://schemas.microsoft.com/office/drawing/2014/main" id="{1CC3E99C-0BC5-469C-81D6-64657FE9F55A}"/>
              </a:ext>
            </a:extLst>
          </p:cNvPr>
          <p:cNvSpPr/>
          <p:nvPr/>
        </p:nvSpPr>
        <p:spPr bwMode="auto">
          <a:xfrm>
            <a:off x="6178017" y="3236385"/>
            <a:ext cx="2573776" cy="1603991"/>
          </a:xfrm>
          <a:prstGeom prst="roundRect">
            <a:avLst/>
          </a:prstGeom>
          <a:noFill/>
          <a:ln w="57150" cap="flat" cmpd="sng" algn="ctr">
            <a:solidFill>
              <a:srgbClr val="00A9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  <p:cxnSp>
        <p:nvCxnSpPr>
          <p:cNvPr id="31" name="Přímá spojnice se šipkou 15">
            <a:extLst>
              <a:ext uri="{FF2B5EF4-FFF2-40B4-BE49-F238E27FC236}">
                <a16:creationId xmlns:a16="http://schemas.microsoft.com/office/drawing/2014/main" id="{8A76209F-6C14-4885-8BD4-191E617BA594}"/>
              </a:ext>
            </a:extLst>
          </p:cNvPr>
          <p:cNvCxnSpPr/>
          <p:nvPr/>
        </p:nvCxnSpPr>
        <p:spPr bwMode="auto">
          <a:xfrm flipV="1">
            <a:off x="9121192" y="4058718"/>
            <a:ext cx="864096" cy="228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ovéPole 23">
            <a:extLst>
              <a:ext uri="{FF2B5EF4-FFF2-40B4-BE49-F238E27FC236}">
                <a16:creationId xmlns:a16="http://schemas.microsoft.com/office/drawing/2014/main" id="{30F5C9AE-7BEE-40C1-8335-4405896AC753}"/>
              </a:ext>
            </a:extLst>
          </p:cNvPr>
          <p:cNvSpPr txBox="1"/>
          <p:nvPr/>
        </p:nvSpPr>
        <p:spPr>
          <a:xfrm>
            <a:off x="5112992" y="4224507"/>
            <a:ext cx="26026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B9000C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dirty="0" err="1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3" name="Přímá spojnice 27">
            <a:extLst>
              <a:ext uri="{FF2B5EF4-FFF2-40B4-BE49-F238E27FC236}">
                <a16:creationId xmlns:a16="http://schemas.microsoft.com/office/drawing/2014/main" id="{3B5E12A1-C8E8-4850-9A7C-D7D761838207}"/>
              </a:ext>
            </a:extLst>
          </p:cNvPr>
          <p:cNvCxnSpPr/>
          <p:nvPr/>
        </p:nvCxnSpPr>
        <p:spPr bwMode="auto">
          <a:xfrm>
            <a:off x="8945472" y="3123576"/>
            <a:ext cx="0" cy="1846573"/>
          </a:xfrm>
          <a:prstGeom prst="line">
            <a:avLst/>
          </a:prstGeom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934034"/>
      </p:ext>
    </p:extLst>
  </p:cSld>
  <p:clrMapOvr>
    <a:masterClrMapping/>
  </p:clrMapOvr>
</p:sld>
</file>

<file path=ppt/theme/theme1.xml><?xml version="1.0" encoding="utf-8"?>
<a:theme xmlns:a="http://schemas.openxmlformats.org/drawingml/2006/main" name="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19050"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ln w="190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None/>
          <a:defRPr sz="2600" b="0" dirty="0" err="1" smtClean="0">
            <a:solidFill>
              <a:schemeClr val="tx1"/>
            </a:solidFill>
            <a:latin typeface="+mn-lt"/>
            <a:ea typeface="Calibri" panose="020F0502020204030204" pitchFamily="34" charset="0"/>
            <a:cs typeface="Calibri" pitchFamily="34" charset="0"/>
          </a:defRPr>
        </a:defPPr>
      </a:lstStyle>
    </a:tx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32759800-36CC-4898-AA93-1572E0B20452}"/>
    </a:ext>
  </a:extLst>
</a:theme>
</file>

<file path=ppt/theme/theme2.xml><?xml version="1.0" encoding="utf-8"?>
<a:theme xmlns:a="http://schemas.openxmlformats.org/drawingml/2006/main" name="1_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800650FF-D552-4972-98D7-A2D9C4A2C4F9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0B83676BD02441A4241E79B2866211" ma:contentTypeVersion="11" ma:contentTypeDescription="Vytvoří nový dokument" ma:contentTypeScope="" ma:versionID="dd72917afd0a2dc15381f7e7ec00266e">
  <xsd:schema xmlns:xsd="http://www.w3.org/2001/XMLSchema" xmlns:xs="http://www.w3.org/2001/XMLSchema" xmlns:p="http://schemas.microsoft.com/office/2006/metadata/properties" xmlns:ns3="0a831583-ce9c-4037-8f91-15cb6b4a224f" xmlns:ns4="65059cc1-5a9a-4294-ae4c-cb6b96619f6e" targetNamespace="http://schemas.microsoft.com/office/2006/metadata/properties" ma:root="true" ma:fieldsID="b5c5cead7b2271e1594e95a087d3ee45" ns3:_="" ns4:_="">
    <xsd:import namespace="0a831583-ce9c-4037-8f91-15cb6b4a224f"/>
    <xsd:import namespace="65059cc1-5a9a-4294-ae4c-cb6b96619f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31583-ce9c-4037-8f91-15cb6b4a22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59cc1-5a9a-4294-ae4c-cb6b96619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2107AF-50E3-4468-A11D-493DCCBF3C6B}">
  <ds:schemaRefs>
    <ds:schemaRef ds:uri="http://schemas.openxmlformats.org/package/2006/metadata/core-properties"/>
    <ds:schemaRef ds:uri="http://www.w3.org/XML/1998/namespace"/>
    <ds:schemaRef ds:uri="http://purl.org/dc/dcmitype/"/>
    <ds:schemaRef ds:uri="65059cc1-5a9a-4294-ae4c-cb6b96619f6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a831583-ce9c-4037-8f91-15cb6b4a224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F972ED-EFCD-40E0-ABFE-07DA576A1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01823-ADB2-44A2-A9A2-1CE637C78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31583-ce9c-4037-8f91-15cb6b4a224f"/>
    <ds:schemaRef ds:uri="65059cc1-5a9a-4294-ae4c-cb6b96619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 novy styl 4x3 EN opensans</Template>
  <TotalTime>4257</TotalTime>
  <Words>796</Words>
  <Application>Microsoft Macintosh PowerPoint</Application>
  <PresentationFormat>Widescreen</PresentationFormat>
  <Paragraphs>168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Courier New</vt:lpstr>
      <vt:lpstr>Open Sans</vt:lpstr>
      <vt:lpstr>Tahoma</vt:lpstr>
      <vt:lpstr>101021 FIT Calibri</vt:lpstr>
      <vt:lpstr>1_101021 FIT Calibri</vt:lpstr>
      <vt:lpstr>Základy programování (IZP)</vt:lpstr>
      <vt:lpstr>Organizace</vt:lpstr>
      <vt:lpstr>Obsah cvičení</vt:lpstr>
      <vt:lpstr>Teoretický úvod</vt:lpstr>
      <vt:lpstr>Datový typ pro seznam</vt:lpstr>
      <vt:lpstr>Datový typ pro seznam</vt:lpstr>
      <vt:lpstr>Co budou obsahovat data?</vt:lpstr>
      <vt:lpstr>Jak vypadá náš seznam?</vt:lpstr>
      <vt:lpstr>Jak vypadá náš seznam?</vt:lpstr>
      <vt:lpstr>Funkce pro práci se seznamem</vt:lpstr>
      <vt:lpstr>Inicializace seznamu</vt:lpstr>
      <vt:lpstr>Vytvoření nové položky</vt:lpstr>
      <vt:lpstr>Vložení nové položky na začátek seznamu</vt:lpstr>
      <vt:lpstr>Vložení nové položky na začátek seznamu</vt:lpstr>
      <vt:lpstr>Vložení nové položky na začátek seznamu</vt:lpstr>
      <vt:lpstr>Vložení nové položky na začátek seznamu</vt:lpstr>
      <vt:lpstr>Co dál?</vt:lpstr>
      <vt:lpstr>Na závěr (má se tady použít  nebo  ?? )</vt:lpstr>
      <vt:lpstr>PowerPoint Presentation</vt:lpstr>
    </vt:vector>
  </TitlesOfParts>
  <Company>FIT 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Veigend</dc:creator>
  <cp:lastModifiedBy>Tesařová Alena (196276)</cp:lastModifiedBy>
  <cp:revision>15</cp:revision>
  <dcterms:created xsi:type="dcterms:W3CDTF">2016-08-24T11:19:59Z</dcterms:created>
  <dcterms:modified xsi:type="dcterms:W3CDTF">2021-12-16T12:31:30Z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0x010100BB0B83676BD02441A4241E79B2866211</vt:lpwstr>
  </property>
</Properties>
</file>